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9"/>
  </p:notesMasterIdLst>
  <p:sldIdLst>
    <p:sldId id="291" r:id="rId3"/>
    <p:sldId id="274" r:id="rId4"/>
    <p:sldId id="277" r:id="rId5"/>
    <p:sldId id="279" r:id="rId6"/>
    <p:sldId id="286" r:id="rId7"/>
    <p:sldId id="287" r:id="rId8"/>
    <p:sldId id="280" r:id="rId9"/>
    <p:sldId id="281" r:id="rId10"/>
    <p:sldId id="278" r:id="rId11"/>
    <p:sldId id="282" r:id="rId12"/>
    <p:sldId id="301" r:id="rId13"/>
    <p:sldId id="284" r:id="rId14"/>
    <p:sldId id="283" r:id="rId15"/>
    <p:sldId id="288" r:id="rId16"/>
    <p:sldId id="290" r:id="rId17"/>
    <p:sldId id="302" r:id="rId18"/>
    <p:sldId id="289" r:id="rId19"/>
    <p:sldId id="292" r:id="rId20"/>
    <p:sldId id="293" r:id="rId21"/>
    <p:sldId id="294" r:id="rId22"/>
    <p:sldId id="295" r:id="rId23"/>
    <p:sldId id="296" r:id="rId24"/>
    <p:sldId id="297" r:id="rId25"/>
    <p:sldId id="298" r:id="rId26"/>
    <p:sldId id="299" r:id="rId27"/>
    <p:sldId id="26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5" autoAdjust="0"/>
    <p:restoredTop sz="94660"/>
  </p:normalViewPr>
  <p:slideViewPr>
    <p:cSldViewPr snapToGrid="0">
      <p:cViewPr varScale="1">
        <p:scale>
          <a:sx n="74" d="100"/>
          <a:sy n="74" d="100"/>
        </p:scale>
        <p:origin x="49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E65D18-EF57-493F-9C62-9C30CCBCC8AF}" type="datetimeFigureOut">
              <a:rPr lang="en-US" smtClean="0"/>
              <a:t>4/30/2018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4DC66D-2D91-4937-9900-6DDC48E5950B}" type="slidenum">
              <a:rPr lang="en-US" smtClean="0"/>
              <a:t>‹#›</a:t>
            </a:fld>
            <a:endParaRPr lang="en-US"/>
          </a:p>
        </p:txBody>
      </p:sp>
    </p:spTree>
    <p:extLst>
      <p:ext uri="{BB962C8B-B14F-4D97-AF65-F5344CB8AC3E}">
        <p14:creationId xmlns:p14="http://schemas.microsoft.com/office/powerpoint/2010/main" val="30077244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44DC66D-2D91-4937-9900-6DDC48E5950B}" type="slidenum">
              <a:rPr lang="en-US" smtClean="0"/>
              <a:t>2</a:t>
            </a:fld>
            <a:endParaRPr lang="en-US"/>
          </a:p>
        </p:txBody>
      </p:sp>
    </p:spTree>
    <p:extLst>
      <p:ext uri="{BB962C8B-B14F-4D97-AF65-F5344CB8AC3E}">
        <p14:creationId xmlns:p14="http://schemas.microsoft.com/office/powerpoint/2010/main" val="147543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44DC66D-2D91-4937-9900-6DDC48E5950B}" type="slidenum">
              <a:rPr lang="en-US" smtClean="0"/>
              <a:t>3</a:t>
            </a:fld>
            <a:endParaRPr lang="en-US"/>
          </a:p>
        </p:txBody>
      </p:sp>
    </p:spTree>
    <p:extLst>
      <p:ext uri="{BB962C8B-B14F-4D97-AF65-F5344CB8AC3E}">
        <p14:creationId xmlns:p14="http://schemas.microsoft.com/office/powerpoint/2010/main" val="3548770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44DC66D-2D91-4937-9900-6DDC48E5950B}" type="slidenum">
              <a:rPr lang="en-US" smtClean="0"/>
              <a:t>4</a:t>
            </a:fld>
            <a:endParaRPr lang="en-US"/>
          </a:p>
        </p:txBody>
      </p:sp>
    </p:spTree>
    <p:extLst>
      <p:ext uri="{BB962C8B-B14F-4D97-AF65-F5344CB8AC3E}">
        <p14:creationId xmlns:p14="http://schemas.microsoft.com/office/powerpoint/2010/main" val="305994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44DC66D-2D91-4937-9900-6DDC48E5950B}" type="slidenum">
              <a:rPr lang="en-US" smtClean="0"/>
              <a:t>5</a:t>
            </a:fld>
            <a:endParaRPr lang="en-US"/>
          </a:p>
        </p:txBody>
      </p:sp>
    </p:spTree>
    <p:extLst>
      <p:ext uri="{BB962C8B-B14F-4D97-AF65-F5344CB8AC3E}">
        <p14:creationId xmlns:p14="http://schemas.microsoft.com/office/powerpoint/2010/main" val="42537984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44DC66D-2D91-4937-9900-6DDC48E5950B}" type="slidenum">
              <a:rPr lang="en-US" smtClean="0"/>
              <a:t>6</a:t>
            </a:fld>
            <a:endParaRPr lang="en-US"/>
          </a:p>
        </p:txBody>
      </p:sp>
    </p:spTree>
    <p:extLst>
      <p:ext uri="{BB962C8B-B14F-4D97-AF65-F5344CB8AC3E}">
        <p14:creationId xmlns:p14="http://schemas.microsoft.com/office/powerpoint/2010/main" val="2750010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44DC66D-2D91-4937-9900-6DDC48E5950B}" type="slidenum">
              <a:rPr lang="en-US" smtClean="0"/>
              <a:t>7</a:t>
            </a:fld>
            <a:endParaRPr lang="en-US"/>
          </a:p>
        </p:txBody>
      </p:sp>
    </p:spTree>
    <p:extLst>
      <p:ext uri="{BB962C8B-B14F-4D97-AF65-F5344CB8AC3E}">
        <p14:creationId xmlns:p14="http://schemas.microsoft.com/office/powerpoint/2010/main" val="10416775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44DC66D-2D91-4937-9900-6DDC48E5950B}" type="slidenum">
              <a:rPr lang="en-US" smtClean="0"/>
              <a:t>8</a:t>
            </a:fld>
            <a:endParaRPr lang="en-US"/>
          </a:p>
        </p:txBody>
      </p:sp>
    </p:spTree>
    <p:extLst>
      <p:ext uri="{BB962C8B-B14F-4D97-AF65-F5344CB8AC3E}">
        <p14:creationId xmlns:p14="http://schemas.microsoft.com/office/powerpoint/2010/main" val="31860194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44DC66D-2D91-4937-9900-6DDC48E5950B}" type="slidenum">
              <a:rPr lang="en-US" smtClean="0"/>
              <a:t>19</a:t>
            </a:fld>
            <a:endParaRPr lang="en-US"/>
          </a:p>
        </p:txBody>
      </p:sp>
    </p:spTree>
    <p:extLst>
      <p:ext uri="{BB962C8B-B14F-4D97-AF65-F5344CB8AC3E}">
        <p14:creationId xmlns:p14="http://schemas.microsoft.com/office/powerpoint/2010/main" val="4542057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1F4340-0095-406E-A888-D169D4437073}" type="slidenum">
              <a:rPr lang="en-US" smtClean="0"/>
              <a:t>‹#›</a:t>
            </a:fld>
            <a:endParaRPr lang="en-US"/>
          </a:p>
        </p:txBody>
      </p:sp>
    </p:spTree>
    <p:extLst>
      <p:ext uri="{BB962C8B-B14F-4D97-AF65-F5344CB8AC3E}">
        <p14:creationId xmlns:p14="http://schemas.microsoft.com/office/powerpoint/2010/main" val="17273870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86D5FD-D32F-4AA3-A6C0-37CED28C5243}" type="datetimeFigureOut">
              <a:rPr lang="en-US" smtClean="0"/>
              <a:t>4/30/2018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1F4340-0095-406E-A888-D169D4437073}" type="slidenum">
              <a:rPr lang="en-US" smtClean="0"/>
              <a:t>‹#›</a:t>
            </a:fld>
            <a:endParaRPr lang="en-US"/>
          </a:p>
        </p:txBody>
      </p:sp>
    </p:spTree>
    <p:extLst>
      <p:ext uri="{BB962C8B-B14F-4D97-AF65-F5344CB8AC3E}">
        <p14:creationId xmlns:p14="http://schemas.microsoft.com/office/powerpoint/2010/main" val="2515058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86D5FD-D32F-4AA3-A6C0-37CED28C5243}" type="datetimeFigureOut">
              <a:rPr lang="en-US" smtClean="0"/>
              <a:t>4/30/2018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1F4340-0095-406E-A888-D169D4437073}" type="slidenum">
              <a:rPr lang="en-US" smtClean="0"/>
              <a:t>‹#›</a:t>
            </a:fld>
            <a:endParaRPr lang="en-US"/>
          </a:p>
        </p:txBody>
      </p:sp>
    </p:spTree>
    <p:extLst>
      <p:ext uri="{BB962C8B-B14F-4D97-AF65-F5344CB8AC3E}">
        <p14:creationId xmlns:p14="http://schemas.microsoft.com/office/powerpoint/2010/main" val="25385899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C86D5FD-D32F-4AA3-A6C0-37CED28C5243}" type="datetimeFigureOut">
              <a:rPr lang="en-US" smtClean="0"/>
              <a:t>4/30/2018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1F4340-0095-406E-A888-D169D4437073}" type="slidenum">
              <a:rPr lang="en-US" smtClean="0"/>
              <a:t>‹#›</a:t>
            </a:fld>
            <a:endParaRPr lang="en-US"/>
          </a:p>
        </p:txBody>
      </p:sp>
    </p:spTree>
    <p:extLst>
      <p:ext uri="{BB962C8B-B14F-4D97-AF65-F5344CB8AC3E}">
        <p14:creationId xmlns:p14="http://schemas.microsoft.com/office/powerpoint/2010/main" val="232586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1F4340-0095-406E-A888-D169D4437073}" type="slidenum">
              <a:rPr lang="en-US" smtClean="0"/>
              <a:t>‹#›</a:t>
            </a:fld>
            <a:endParaRPr lang="en-US" dirty="0"/>
          </a:p>
        </p:txBody>
      </p:sp>
    </p:spTree>
    <p:extLst>
      <p:ext uri="{BB962C8B-B14F-4D97-AF65-F5344CB8AC3E}">
        <p14:creationId xmlns:p14="http://schemas.microsoft.com/office/powerpoint/2010/main" val="9757617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86D5FD-D32F-4AA3-A6C0-37CED28C5243}" type="datetimeFigureOut">
              <a:rPr lang="en-US" smtClean="0"/>
              <a:t>4/30/2018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1F4340-0095-406E-A888-D169D4437073}" type="slidenum">
              <a:rPr lang="en-US" smtClean="0"/>
              <a:t>‹#›</a:t>
            </a:fld>
            <a:endParaRPr lang="en-US"/>
          </a:p>
        </p:txBody>
      </p:sp>
    </p:spTree>
    <p:extLst>
      <p:ext uri="{BB962C8B-B14F-4D97-AF65-F5344CB8AC3E}">
        <p14:creationId xmlns:p14="http://schemas.microsoft.com/office/powerpoint/2010/main" val="28151178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C86D5FD-D32F-4AA3-A6C0-37CED28C5243}" type="datetimeFigureOut">
              <a:rPr lang="en-US" smtClean="0"/>
              <a:t>4/30/2018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1F4340-0095-406E-A888-D169D4437073}" type="slidenum">
              <a:rPr lang="en-US" smtClean="0"/>
              <a:t>‹#›</a:t>
            </a:fld>
            <a:endParaRPr lang="en-US"/>
          </a:p>
        </p:txBody>
      </p:sp>
    </p:spTree>
    <p:extLst>
      <p:ext uri="{BB962C8B-B14F-4D97-AF65-F5344CB8AC3E}">
        <p14:creationId xmlns:p14="http://schemas.microsoft.com/office/powerpoint/2010/main" val="35042997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C86D5FD-D32F-4AA3-A6C0-37CED28C5243}" type="datetimeFigureOut">
              <a:rPr lang="en-US" smtClean="0"/>
              <a:t>4/30/2018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1F4340-0095-406E-A888-D169D4437073}" type="slidenum">
              <a:rPr lang="en-US" smtClean="0"/>
              <a:t>‹#›</a:t>
            </a:fld>
            <a:endParaRPr lang="en-US"/>
          </a:p>
        </p:txBody>
      </p:sp>
    </p:spTree>
    <p:extLst>
      <p:ext uri="{BB962C8B-B14F-4D97-AF65-F5344CB8AC3E}">
        <p14:creationId xmlns:p14="http://schemas.microsoft.com/office/powerpoint/2010/main" val="18228702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C86D5FD-D32F-4AA3-A6C0-37CED28C5243}" type="datetimeFigureOut">
              <a:rPr lang="en-US" smtClean="0"/>
              <a:t>4/30/2018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1F4340-0095-406E-A888-D169D4437073}" type="slidenum">
              <a:rPr lang="en-US" smtClean="0"/>
              <a:t>‹#›</a:t>
            </a:fld>
            <a:endParaRPr lang="en-US"/>
          </a:p>
        </p:txBody>
      </p:sp>
    </p:spTree>
    <p:extLst>
      <p:ext uri="{BB962C8B-B14F-4D97-AF65-F5344CB8AC3E}">
        <p14:creationId xmlns:p14="http://schemas.microsoft.com/office/powerpoint/2010/main" val="4100049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86D5FD-D32F-4AA3-A6C0-37CED28C5243}" type="datetimeFigureOut">
              <a:rPr lang="en-US" smtClean="0"/>
              <a:t>4/30/2018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1F4340-0095-406E-A888-D169D4437073}" type="slidenum">
              <a:rPr lang="en-US" smtClean="0"/>
              <a:t>‹#›</a:t>
            </a:fld>
            <a:endParaRPr lang="en-US"/>
          </a:p>
        </p:txBody>
      </p:sp>
    </p:spTree>
    <p:extLst>
      <p:ext uri="{BB962C8B-B14F-4D97-AF65-F5344CB8AC3E}">
        <p14:creationId xmlns:p14="http://schemas.microsoft.com/office/powerpoint/2010/main" val="40094870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86D5FD-D32F-4AA3-A6C0-37CED28C5243}" type="datetimeFigureOut">
              <a:rPr lang="en-US" smtClean="0"/>
              <a:t>4/30/2018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1F4340-0095-406E-A888-D169D4437073}" type="slidenum">
              <a:rPr lang="en-US" smtClean="0"/>
              <a:t>‹#›</a:t>
            </a:fld>
            <a:endParaRPr lang="en-US"/>
          </a:p>
        </p:txBody>
      </p:sp>
    </p:spTree>
    <p:extLst>
      <p:ext uri="{BB962C8B-B14F-4D97-AF65-F5344CB8AC3E}">
        <p14:creationId xmlns:p14="http://schemas.microsoft.com/office/powerpoint/2010/main" val="1307303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2375551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86D5FD-D32F-4AA3-A6C0-37CED28C5243}" type="datetimeFigureOut">
              <a:rPr lang="en-US" smtClean="0"/>
              <a:t>4/30/2018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1F4340-0095-406E-A888-D169D4437073}" type="slidenum">
              <a:rPr lang="en-US" smtClean="0"/>
              <a:t>‹#›</a:t>
            </a:fld>
            <a:endParaRPr lang="en-US"/>
          </a:p>
        </p:txBody>
      </p:sp>
    </p:spTree>
    <p:extLst>
      <p:ext uri="{BB962C8B-B14F-4D97-AF65-F5344CB8AC3E}">
        <p14:creationId xmlns:p14="http://schemas.microsoft.com/office/powerpoint/2010/main" val="3334907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86D5FD-D32F-4AA3-A6C0-37CED28C5243}" type="datetimeFigureOut">
              <a:rPr lang="en-US" smtClean="0"/>
              <a:t>4/30/2018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1F4340-0095-406E-A888-D169D4437073}" type="slidenum">
              <a:rPr lang="en-US" smtClean="0"/>
              <a:t>‹#›</a:t>
            </a:fld>
            <a:endParaRPr lang="en-US"/>
          </a:p>
        </p:txBody>
      </p:sp>
    </p:spTree>
    <p:extLst>
      <p:ext uri="{BB962C8B-B14F-4D97-AF65-F5344CB8AC3E}">
        <p14:creationId xmlns:p14="http://schemas.microsoft.com/office/powerpoint/2010/main" val="11045716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86D5FD-D32F-4AA3-A6C0-37CED28C5243}" type="datetimeFigureOut">
              <a:rPr lang="en-US" smtClean="0"/>
              <a:t>4/30/2018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1F4340-0095-406E-A888-D169D4437073}" type="slidenum">
              <a:rPr lang="en-US" smtClean="0"/>
              <a:t>‹#›</a:t>
            </a:fld>
            <a:endParaRPr lang="en-US"/>
          </a:p>
        </p:txBody>
      </p:sp>
    </p:spTree>
    <p:extLst>
      <p:ext uri="{BB962C8B-B14F-4D97-AF65-F5344CB8AC3E}">
        <p14:creationId xmlns:p14="http://schemas.microsoft.com/office/powerpoint/2010/main" val="3254256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86D5FD-D32F-4AA3-A6C0-37CED28C5243}" type="datetimeFigureOut">
              <a:rPr lang="en-US" smtClean="0"/>
              <a:t>4/30/2018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1F4340-0095-406E-A888-D169D4437073}" type="slidenum">
              <a:rPr lang="en-US" smtClean="0"/>
              <a:t>‹#›</a:t>
            </a:fld>
            <a:endParaRPr lang="en-US"/>
          </a:p>
        </p:txBody>
      </p:sp>
    </p:spTree>
    <p:extLst>
      <p:ext uri="{BB962C8B-B14F-4D97-AF65-F5344CB8AC3E}">
        <p14:creationId xmlns:p14="http://schemas.microsoft.com/office/powerpoint/2010/main" val="3658500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C86D5FD-D32F-4AA3-A6C0-37CED28C5243}" type="datetimeFigureOut">
              <a:rPr lang="en-US" smtClean="0"/>
              <a:t>4/30/2018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1F4340-0095-406E-A888-D169D4437073}" type="slidenum">
              <a:rPr lang="en-US" smtClean="0"/>
              <a:t>‹#›</a:t>
            </a:fld>
            <a:endParaRPr lang="en-US"/>
          </a:p>
        </p:txBody>
      </p:sp>
    </p:spTree>
    <p:extLst>
      <p:ext uri="{BB962C8B-B14F-4D97-AF65-F5344CB8AC3E}">
        <p14:creationId xmlns:p14="http://schemas.microsoft.com/office/powerpoint/2010/main" val="909367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C86D5FD-D32F-4AA3-A6C0-37CED28C5243}" type="datetimeFigureOut">
              <a:rPr lang="en-US" smtClean="0"/>
              <a:t>4/30/2018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1F4340-0095-406E-A888-D169D4437073}" type="slidenum">
              <a:rPr lang="en-US" smtClean="0"/>
              <a:t>‹#›</a:t>
            </a:fld>
            <a:endParaRPr lang="en-US"/>
          </a:p>
        </p:txBody>
      </p:sp>
    </p:spTree>
    <p:extLst>
      <p:ext uri="{BB962C8B-B14F-4D97-AF65-F5344CB8AC3E}">
        <p14:creationId xmlns:p14="http://schemas.microsoft.com/office/powerpoint/2010/main" val="444680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C86D5FD-D32F-4AA3-A6C0-37CED28C5243}" type="datetimeFigureOut">
              <a:rPr lang="en-US" smtClean="0"/>
              <a:t>4/30/2018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1F4340-0095-406E-A888-D169D4437073}" type="slidenum">
              <a:rPr lang="en-US" smtClean="0"/>
              <a:t>‹#›</a:t>
            </a:fld>
            <a:endParaRPr lang="en-US"/>
          </a:p>
        </p:txBody>
      </p:sp>
    </p:spTree>
    <p:extLst>
      <p:ext uri="{BB962C8B-B14F-4D97-AF65-F5344CB8AC3E}">
        <p14:creationId xmlns:p14="http://schemas.microsoft.com/office/powerpoint/2010/main" val="21979976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86D5FD-D32F-4AA3-A6C0-37CED28C5243}" type="datetimeFigureOut">
              <a:rPr lang="en-US" smtClean="0"/>
              <a:t>4/30/2018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1F4340-0095-406E-A888-D169D4437073}" type="slidenum">
              <a:rPr lang="en-US" smtClean="0"/>
              <a:t>‹#›</a:t>
            </a:fld>
            <a:endParaRPr lang="en-US"/>
          </a:p>
        </p:txBody>
      </p:sp>
    </p:spTree>
    <p:extLst>
      <p:ext uri="{BB962C8B-B14F-4D97-AF65-F5344CB8AC3E}">
        <p14:creationId xmlns:p14="http://schemas.microsoft.com/office/powerpoint/2010/main" val="2338134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86D5FD-D32F-4AA3-A6C0-37CED28C5243}" type="datetimeFigureOut">
              <a:rPr lang="en-US" smtClean="0"/>
              <a:t>4/30/2018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1F4340-0095-406E-A888-D169D4437073}" type="slidenum">
              <a:rPr lang="en-US" smtClean="0"/>
              <a:t>‹#›</a:t>
            </a:fld>
            <a:endParaRPr lang="en-US"/>
          </a:p>
        </p:txBody>
      </p:sp>
    </p:spTree>
    <p:extLst>
      <p:ext uri="{BB962C8B-B14F-4D97-AF65-F5344CB8AC3E}">
        <p14:creationId xmlns:p14="http://schemas.microsoft.com/office/powerpoint/2010/main" val="3388557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86D5FD-D32F-4AA3-A6C0-37CED28C5243}" type="datetimeFigureOut">
              <a:rPr lang="en-US" smtClean="0"/>
              <a:t>4/30/2018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1F4340-0095-406E-A888-D169D4437073}" type="slidenum">
              <a:rPr lang="en-US" smtClean="0"/>
              <a:t>‹#›</a:t>
            </a:fld>
            <a:endParaRPr lang="en-US"/>
          </a:p>
        </p:txBody>
      </p:sp>
    </p:spTree>
    <p:extLst>
      <p:ext uri="{BB962C8B-B14F-4D97-AF65-F5344CB8AC3E}">
        <p14:creationId xmlns:p14="http://schemas.microsoft.com/office/powerpoint/2010/main" val="603620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
            </a:r>
            <a:br>
              <a:rPr lang="en-US" dirty="0" smtClean="0"/>
            </a:b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smtClean="0"/>
              <a:t>05/03/18</a:t>
            </a:r>
          </a:p>
          <a:p>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t>Friends of Pachaug Forest </a:t>
            </a:r>
            <a:r>
              <a:rPr lang="en-US" dirty="0" err="1" smtClean="0"/>
              <a:t>Inc</a:t>
            </a:r>
            <a:r>
              <a:rPr lang="en-US" dirty="0" smtClean="0"/>
              <a:t>  “Meet  &amp; Greet”</a:t>
            </a:r>
          </a:p>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1F4340-0095-406E-A888-D169D4437073}" type="slidenum">
              <a:rPr lang="en-US" smtClean="0"/>
              <a:t>‹#›</a:t>
            </a:fld>
            <a:endParaRPr lang="en-US"/>
          </a:p>
        </p:txBody>
      </p:sp>
      <p:pic>
        <p:nvPicPr>
          <p:cNvPr id="7" name="Picture 6"/>
          <p:cNvPicPr>
            <a:picLocks noChangeAspect="1"/>
          </p:cNvPicPr>
          <p:nvPr userDrawn="1"/>
        </p:nvPicPr>
        <p:blipFill>
          <a:blip r:embed="rId13"/>
          <a:stretch>
            <a:fillRect/>
          </a:stretch>
        </p:blipFill>
        <p:spPr>
          <a:xfrm>
            <a:off x="10121900" y="6333855"/>
            <a:ext cx="747331" cy="387620"/>
          </a:xfrm>
          <a:prstGeom prst="rect">
            <a:avLst/>
          </a:prstGeom>
        </p:spPr>
      </p:pic>
    </p:spTree>
    <p:extLst>
      <p:ext uri="{BB962C8B-B14F-4D97-AF65-F5344CB8AC3E}">
        <p14:creationId xmlns:p14="http://schemas.microsoft.com/office/powerpoint/2010/main" val="21313449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86D5FD-D32F-4AA3-A6C0-37CED28C5243}" type="datetimeFigureOut">
              <a:rPr lang="en-US" smtClean="0"/>
              <a:t>4/30/2018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1F4340-0095-406E-A888-D169D4437073}" type="slidenum">
              <a:rPr lang="en-US" smtClean="0"/>
              <a:t>‹#›</a:t>
            </a:fld>
            <a:endParaRPr lang="en-US"/>
          </a:p>
        </p:txBody>
      </p:sp>
      <p:pic>
        <p:nvPicPr>
          <p:cNvPr id="7" name="Picture 6"/>
          <p:cNvPicPr>
            <a:picLocks noChangeAspect="1"/>
          </p:cNvPicPr>
          <p:nvPr userDrawn="1"/>
        </p:nvPicPr>
        <p:blipFill>
          <a:blip r:embed="rId13"/>
          <a:stretch>
            <a:fillRect/>
          </a:stretch>
        </p:blipFill>
        <p:spPr>
          <a:xfrm>
            <a:off x="9247568" y="6095934"/>
            <a:ext cx="1469263" cy="762066"/>
          </a:xfrm>
          <a:prstGeom prst="rect">
            <a:avLst/>
          </a:prstGeom>
        </p:spPr>
      </p:pic>
    </p:spTree>
    <p:extLst>
      <p:ext uri="{BB962C8B-B14F-4D97-AF65-F5344CB8AC3E}">
        <p14:creationId xmlns:p14="http://schemas.microsoft.com/office/powerpoint/2010/main" val="33235387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image" Target="../media/image6.emf"/><Relationship Id="rId4" Type="http://schemas.openxmlformats.org/officeDocument/2006/relationships/image" Target="../media/image5.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en-US" dirty="0" smtClean="0"/>
              <a:t>Meet &amp; Greet Buffet Dinner – May 3, 2018</a:t>
            </a:r>
          </a:p>
          <a:p>
            <a:pPr marL="0" indent="0" algn="ctr">
              <a:buNone/>
            </a:pPr>
            <a:endParaRPr lang="en-US" dirty="0"/>
          </a:p>
          <a:p>
            <a:pPr marL="0" indent="0" algn="ctr">
              <a:buNone/>
            </a:pPr>
            <a:r>
              <a:rPr lang="en-US" b="1" u="sng" dirty="0" smtClean="0"/>
              <a:t>Presentation Goals</a:t>
            </a:r>
          </a:p>
          <a:p>
            <a:pPr marL="0" indent="0" algn="ctr">
              <a:buNone/>
            </a:pPr>
            <a:endParaRPr lang="en-US" b="1" u="sng" dirty="0" smtClean="0"/>
          </a:p>
          <a:p>
            <a:pPr marL="0" indent="0" algn="ctr">
              <a:buNone/>
            </a:pPr>
            <a:r>
              <a:rPr lang="en-US" dirty="0" smtClean="0"/>
              <a:t>1-Introduce Friends of Pachaug Forest to the attendees</a:t>
            </a:r>
          </a:p>
          <a:p>
            <a:pPr marL="0" indent="0" algn="ctr">
              <a:buNone/>
            </a:pPr>
            <a:endParaRPr lang="en-US" dirty="0" smtClean="0"/>
          </a:p>
          <a:p>
            <a:pPr marL="0" indent="0" algn="ctr">
              <a:buNone/>
            </a:pPr>
            <a:r>
              <a:rPr lang="en-US" dirty="0" smtClean="0"/>
              <a:t>2-Discuss the Environmental Impact Evaluation Process used by the State of Connecticut (including SCOPING)</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1195" y="265687"/>
            <a:ext cx="8462010" cy="1344104"/>
          </a:xfrm>
          <a:prstGeom prst="rect">
            <a:avLst/>
          </a:prstGeom>
        </p:spPr>
      </p:pic>
    </p:spTree>
    <p:extLst>
      <p:ext uri="{BB962C8B-B14F-4D97-AF65-F5344CB8AC3E}">
        <p14:creationId xmlns:p14="http://schemas.microsoft.com/office/powerpoint/2010/main" val="26697849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1195" y="265687"/>
            <a:ext cx="8462010" cy="1344104"/>
          </a:xfrm>
          <a:prstGeom prst="rect">
            <a:avLst/>
          </a:prstGeom>
        </p:spPr>
      </p:pic>
      <p:sp>
        <p:nvSpPr>
          <p:cNvPr id="6" name="TextBox 5"/>
          <p:cNvSpPr txBox="1"/>
          <p:nvPr/>
        </p:nvSpPr>
        <p:spPr>
          <a:xfrm>
            <a:off x="5447763" y="1339403"/>
            <a:ext cx="5906037" cy="584775"/>
          </a:xfrm>
          <a:prstGeom prst="rect">
            <a:avLst/>
          </a:prstGeom>
          <a:noFill/>
        </p:spPr>
        <p:txBody>
          <a:bodyPr wrap="square" rtlCol="0">
            <a:spAutoFit/>
          </a:bodyPr>
          <a:lstStyle/>
          <a:p>
            <a:r>
              <a:rPr lang="en-US" sz="3200" dirty="0">
                <a:solidFill>
                  <a:schemeClr val="accent6">
                    <a:lumMod val="75000"/>
                  </a:schemeClr>
                </a:solidFill>
              </a:rPr>
              <a:t>WHAT HAVE WE BEEN DOING?</a:t>
            </a:r>
          </a:p>
        </p:txBody>
      </p:sp>
      <p:sp>
        <p:nvSpPr>
          <p:cNvPr id="14" name="Content Placeholder 13"/>
          <p:cNvSpPr>
            <a:spLocks noGrp="1"/>
          </p:cNvSpPr>
          <p:nvPr>
            <p:ph sz="half" idx="2"/>
          </p:nvPr>
        </p:nvSpPr>
        <p:spPr>
          <a:xfrm>
            <a:off x="2656268" y="2173354"/>
            <a:ext cx="5181600" cy="4351338"/>
          </a:xfrm>
        </p:spPr>
        <p:txBody>
          <a:bodyPr/>
          <a:lstStyle/>
          <a:p>
            <a:r>
              <a:rPr lang="en-US" dirty="0" smtClean="0"/>
              <a:t>Lets start this with the observation it is now May 3.  </a:t>
            </a:r>
          </a:p>
          <a:p>
            <a:r>
              <a:rPr lang="en-US" dirty="0" smtClean="0"/>
              <a:t>Friends of Pachaug Forest, Inc. has only been an approved Non-Profit since mid February (10 weeks ago)</a:t>
            </a:r>
          </a:p>
          <a:p>
            <a:r>
              <a:rPr lang="en-US" dirty="0" smtClean="0"/>
              <a:t>We feel we have accomplished a lot in a very short period of time</a:t>
            </a:r>
            <a:endParaRPr lang="en-US" dirty="0"/>
          </a:p>
        </p:txBody>
      </p:sp>
    </p:spTree>
    <p:extLst>
      <p:ext uri="{BB962C8B-B14F-4D97-AF65-F5344CB8AC3E}">
        <p14:creationId xmlns:p14="http://schemas.microsoft.com/office/powerpoint/2010/main" val="20305197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13197" y="1825625"/>
            <a:ext cx="5181600" cy="4351338"/>
          </a:xfrm>
        </p:spPr>
        <p:txBody>
          <a:bodyPr/>
          <a:lstStyle/>
          <a:p>
            <a:r>
              <a:rPr lang="en-US" dirty="0" smtClean="0"/>
              <a:t>PROJECTS COMPLETED SO FAR</a:t>
            </a:r>
          </a:p>
          <a:p>
            <a:r>
              <a:rPr lang="en-US" dirty="0" smtClean="0"/>
              <a:t>Picnic Table Assembly</a:t>
            </a:r>
          </a:p>
          <a:p>
            <a:endParaRPr lang="en-US" dirty="0"/>
          </a:p>
        </p:txBody>
      </p:sp>
      <p:pic>
        <p:nvPicPr>
          <p:cNvPr id="7" name="Content Placeholder 6"/>
          <p:cNvPicPr>
            <a:picLocks noGrp="1" noChangeAspect="1"/>
          </p:cNvPicPr>
          <p:nvPr>
            <p:ph sz="half" idx="2"/>
          </p:nvPr>
        </p:nvPicPr>
        <p:blipFill>
          <a:blip r:embed="rId2"/>
          <a:stretch>
            <a:fillRect/>
          </a:stretch>
        </p:blipFill>
        <p:spPr>
          <a:xfrm>
            <a:off x="80793" y="2917659"/>
            <a:ext cx="5181600" cy="38862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1195" y="265687"/>
            <a:ext cx="8462010" cy="1344104"/>
          </a:xfrm>
          <a:prstGeom prst="rect">
            <a:avLst/>
          </a:prstGeom>
        </p:spPr>
      </p:pic>
      <p:sp>
        <p:nvSpPr>
          <p:cNvPr id="6" name="TextBox 5"/>
          <p:cNvSpPr txBox="1"/>
          <p:nvPr/>
        </p:nvSpPr>
        <p:spPr>
          <a:xfrm>
            <a:off x="5447763" y="1339403"/>
            <a:ext cx="5906037" cy="584775"/>
          </a:xfrm>
          <a:prstGeom prst="rect">
            <a:avLst/>
          </a:prstGeom>
          <a:noFill/>
        </p:spPr>
        <p:txBody>
          <a:bodyPr wrap="square" rtlCol="0">
            <a:spAutoFit/>
          </a:bodyPr>
          <a:lstStyle/>
          <a:p>
            <a:r>
              <a:rPr lang="en-US" sz="3200" dirty="0">
                <a:solidFill>
                  <a:schemeClr val="accent6">
                    <a:lumMod val="75000"/>
                  </a:schemeClr>
                </a:solidFill>
              </a:rPr>
              <a:t>WHAT HAVE WE BEEN DOING?</a:t>
            </a:r>
          </a:p>
        </p:txBody>
      </p:sp>
      <p:pic>
        <p:nvPicPr>
          <p:cNvPr id="8" name="Picture 7"/>
          <p:cNvPicPr>
            <a:picLocks noChangeAspect="1"/>
          </p:cNvPicPr>
          <p:nvPr/>
        </p:nvPicPr>
        <p:blipFill>
          <a:blip r:embed="rId4"/>
          <a:stretch>
            <a:fillRect/>
          </a:stretch>
        </p:blipFill>
        <p:spPr>
          <a:xfrm>
            <a:off x="1173892" y="2893898"/>
            <a:ext cx="5206301" cy="3904726"/>
          </a:xfrm>
          <a:prstGeom prst="rect">
            <a:avLst/>
          </a:prstGeom>
        </p:spPr>
      </p:pic>
      <p:pic>
        <p:nvPicPr>
          <p:cNvPr id="10" name="Picture 9"/>
          <p:cNvPicPr>
            <a:picLocks noChangeAspect="1"/>
          </p:cNvPicPr>
          <p:nvPr/>
        </p:nvPicPr>
        <p:blipFill>
          <a:blip r:embed="rId5"/>
          <a:stretch>
            <a:fillRect/>
          </a:stretch>
        </p:blipFill>
        <p:spPr>
          <a:xfrm>
            <a:off x="3415417" y="2889971"/>
            <a:ext cx="5181600" cy="3886200"/>
          </a:xfrm>
          <a:prstGeom prst="rect">
            <a:avLst/>
          </a:prstGeom>
        </p:spPr>
      </p:pic>
      <p:pic>
        <p:nvPicPr>
          <p:cNvPr id="11" name="Picture 10"/>
          <p:cNvPicPr>
            <a:picLocks noChangeAspect="1"/>
          </p:cNvPicPr>
          <p:nvPr/>
        </p:nvPicPr>
        <p:blipFill>
          <a:blip r:embed="rId6"/>
          <a:stretch>
            <a:fillRect/>
          </a:stretch>
        </p:blipFill>
        <p:spPr>
          <a:xfrm>
            <a:off x="3279066" y="2896514"/>
            <a:ext cx="5206304" cy="3904728"/>
          </a:xfrm>
          <a:prstGeom prst="rect">
            <a:avLst/>
          </a:prstGeom>
        </p:spPr>
      </p:pic>
      <p:pic>
        <p:nvPicPr>
          <p:cNvPr id="9" name="Picture 8"/>
          <p:cNvPicPr>
            <a:picLocks noChangeAspect="1"/>
          </p:cNvPicPr>
          <p:nvPr/>
        </p:nvPicPr>
        <p:blipFill>
          <a:blip r:embed="rId7"/>
          <a:stretch>
            <a:fillRect/>
          </a:stretch>
        </p:blipFill>
        <p:spPr>
          <a:xfrm>
            <a:off x="1883710" y="2916351"/>
            <a:ext cx="5181600" cy="3886200"/>
          </a:xfrm>
          <a:prstGeom prst="rect">
            <a:avLst/>
          </a:prstGeom>
        </p:spPr>
      </p:pic>
      <p:pic>
        <p:nvPicPr>
          <p:cNvPr id="12" name="Picture 11"/>
          <p:cNvPicPr>
            <a:picLocks noChangeAspect="1"/>
          </p:cNvPicPr>
          <p:nvPr/>
        </p:nvPicPr>
        <p:blipFill>
          <a:blip r:embed="rId8"/>
          <a:stretch>
            <a:fillRect/>
          </a:stretch>
        </p:blipFill>
        <p:spPr>
          <a:xfrm>
            <a:off x="5883497" y="2904367"/>
            <a:ext cx="5181602" cy="3886201"/>
          </a:xfrm>
          <a:prstGeom prst="rect">
            <a:avLst/>
          </a:prstGeom>
        </p:spPr>
      </p:pic>
      <p:pic>
        <p:nvPicPr>
          <p:cNvPr id="13" name="Picture 12"/>
          <p:cNvPicPr>
            <a:picLocks noChangeAspect="1"/>
          </p:cNvPicPr>
          <p:nvPr/>
        </p:nvPicPr>
        <p:blipFill>
          <a:blip r:embed="rId9"/>
          <a:stretch>
            <a:fillRect/>
          </a:stretch>
        </p:blipFill>
        <p:spPr>
          <a:xfrm>
            <a:off x="7082445" y="2835345"/>
            <a:ext cx="5206305" cy="3904729"/>
          </a:xfrm>
          <a:prstGeom prst="rect">
            <a:avLst/>
          </a:prstGeom>
        </p:spPr>
      </p:pic>
    </p:spTree>
    <p:extLst>
      <p:ext uri="{BB962C8B-B14F-4D97-AF65-F5344CB8AC3E}">
        <p14:creationId xmlns:p14="http://schemas.microsoft.com/office/powerpoint/2010/main" val="3047198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subTnLst>
                                    <p:set>
                                      <p:cBhvr override="childStyle">
                                        <p:cTn dur="1" fill="hold" display="0" masterRel="nextClick" afterEffect="1"/>
                                        <p:tgtEl>
                                          <p:spTgt spid="11"/>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Testifying at State Capitol</a:t>
            </a:r>
            <a:endParaRPr lang="en-US" dirty="0"/>
          </a:p>
        </p:txBody>
      </p:sp>
      <p:sp>
        <p:nvSpPr>
          <p:cNvPr id="3" name="Content Placeholder 2"/>
          <p:cNvSpPr>
            <a:spLocks noGrp="1"/>
          </p:cNvSpPr>
          <p:nvPr>
            <p:ph sz="half" idx="1"/>
          </p:nvPr>
        </p:nvSpPr>
        <p:spPr>
          <a:xfrm>
            <a:off x="5759824" y="1634331"/>
            <a:ext cx="5181600" cy="4351338"/>
          </a:xfrm>
        </p:spPr>
        <p:txBody>
          <a:bodyPr>
            <a:normAutofit fontScale="92500" lnSpcReduction="10000"/>
          </a:bodyPr>
          <a:lstStyle/>
          <a:p>
            <a:r>
              <a:rPr lang="en-US" dirty="0" smtClean="0"/>
              <a:t>Senate Bill 424</a:t>
            </a:r>
          </a:p>
          <a:p>
            <a:pPr lvl="1"/>
            <a:r>
              <a:rPr lang="en-US" dirty="0" smtClean="0"/>
              <a:t>Deed Lee Site to DEEP</a:t>
            </a:r>
            <a:r>
              <a:rPr lang="en-US" dirty="0"/>
              <a:t>:  Originally </a:t>
            </a:r>
            <a:r>
              <a:rPr lang="en-US" dirty="0" smtClean="0"/>
              <a:t>to authorize </a:t>
            </a:r>
            <a:r>
              <a:rPr lang="en-US" dirty="0"/>
              <a:t>additional bonding for trails, greenways and bikeways.</a:t>
            </a:r>
            <a:endParaRPr lang="en-US" dirty="0" smtClean="0"/>
          </a:p>
          <a:p>
            <a:r>
              <a:rPr lang="en-US" dirty="0" smtClean="0"/>
              <a:t>House Bill 5304</a:t>
            </a:r>
          </a:p>
          <a:p>
            <a:pPr lvl="1"/>
            <a:r>
              <a:rPr lang="en-US" dirty="0" smtClean="0"/>
              <a:t>Require DESPP to prepare report on actual training needs &amp; alternative existing ranges</a:t>
            </a:r>
          </a:p>
          <a:p>
            <a:pPr lvl="1"/>
            <a:endParaRPr lang="en-US" dirty="0" smtClean="0"/>
          </a:p>
          <a:p>
            <a:r>
              <a:rPr lang="en-US" dirty="0" smtClean="0"/>
              <a:t>SJ 35</a:t>
            </a:r>
          </a:p>
          <a:p>
            <a:pPr lvl="1"/>
            <a:r>
              <a:rPr lang="en-US" dirty="0" smtClean="0"/>
              <a:t>Amendment to State Constitution to Protect State Properties from Sale / Trade  without legislative approval</a:t>
            </a:r>
            <a:endParaRPr lang="en-US" dirty="0"/>
          </a:p>
        </p:txBody>
      </p:sp>
      <p:pic>
        <p:nvPicPr>
          <p:cNvPr id="5" name="Content Placeholder 4"/>
          <p:cNvPicPr>
            <a:picLocks noGrp="1" noChangeAspect="1"/>
          </p:cNvPicPr>
          <p:nvPr>
            <p:ph sz="half" idx="2"/>
          </p:nvPr>
        </p:nvPicPr>
        <p:blipFill>
          <a:blip r:embed="rId2"/>
          <a:stretch>
            <a:fillRect/>
          </a:stretch>
        </p:blipFill>
        <p:spPr>
          <a:xfrm>
            <a:off x="591670" y="1521012"/>
            <a:ext cx="4451150" cy="5934868"/>
          </a:xfrm>
          <a:prstGeom prst="rect">
            <a:avLst/>
          </a:prstGeom>
        </p:spPr>
      </p:pic>
      <p:pic>
        <p:nvPicPr>
          <p:cNvPr id="6" name="Picture 5"/>
          <p:cNvPicPr>
            <a:picLocks noChangeAspect="1"/>
          </p:cNvPicPr>
          <p:nvPr/>
        </p:nvPicPr>
        <p:blipFill>
          <a:blip r:embed="rId3"/>
          <a:stretch>
            <a:fillRect/>
          </a:stretch>
        </p:blipFill>
        <p:spPr>
          <a:xfrm>
            <a:off x="573827" y="1521012"/>
            <a:ext cx="4486835" cy="5982447"/>
          </a:xfrm>
          <a:prstGeom prst="rect">
            <a:avLst/>
          </a:prstGeom>
        </p:spPr>
      </p:pic>
      <p:pic>
        <p:nvPicPr>
          <p:cNvPr id="7" name="Picture 6"/>
          <p:cNvPicPr>
            <a:picLocks noChangeAspect="1"/>
          </p:cNvPicPr>
          <p:nvPr/>
        </p:nvPicPr>
        <p:blipFill>
          <a:blip r:embed="rId4"/>
          <a:stretch>
            <a:fillRect/>
          </a:stretch>
        </p:blipFill>
        <p:spPr>
          <a:xfrm>
            <a:off x="506461" y="1521012"/>
            <a:ext cx="4572000" cy="6096000"/>
          </a:xfrm>
          <a:prstGeom prst="rect">
            <a:avLst/>
          </a:prstGeom>
        </p:spPr>
      </p:pic>
      <p:pic>
        <p:nvPicPr>
          <p:cNvPr id="8" name="Picture 7"/>
          <p:cNvPicPr>
            <a:picLocks noChangeAspect="1"/>
          </p:cNvPicPr>
          <p:nvPr/>
        </p:nvPicPr>
        <p:blipFill>
          <a:blip r:embed="rId5"/>
          <a:stretch>
            <a:fillRect/>
          </a:stretch>
        </p:blipFill>
        <p:spPr>
          <a:xfrm>
            <a:off x="488662" y="1521012"/>
            <a:ext cx="4572000" cy="6096000"/>
          </a:xfrm>
          <a:prstGeom prst="rect">
            <a:avLst/>
          </a:prstGeom>
        </p:spPr>
      </p:pic>
    </p:spTree>
    <p:extLst>
      <p:ext uri="{BB962C8B-B14F-4D97-AF65-F5344CB8AC3E}">
        <p14:creationId xmlns:p14="http://schemas.microsoft.com/office/powerpoint/2010/main" val="6537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6000"/>
                                  </p:stCondLst>
                                  <p:childTnLst>
                                    <p:set>
                                      <p:cBhvr>
                                        <p:cTn id="9" dur="1" fill="hold">
                                          <p:stCondLst>
                                            <p:cond delay="0"/>
                                          </p:stCondLst>
                                        </p:cTn>
                                        <p:tgtEl>
                                          <p:spTgt spid="6"/>
                                        </p:tgtEl>
                                        <p:attrNameLst>
                                          <p:attrName>style.visibility</p:attrName>
                                        </p:attrNameLst>
                                      </p:cBhvr>
                                      <p:to>
                                        <p:strVal val="visible"/>
                                      </p:to>
                                    </p:set>
                                  </p:childTnLst>
                                </p:cTn>
                              </p:par>
                            </p:childTnLst>
                          </p:cTn>
                        </p:par>
                        <p:par>
                          <p:cTn id="10" fill="hold">
                            <p:stCondLst>
                              <p:cond delay="6000"/>
                            </p:stCondLst>
                            <p:childTnLst>
                              <p:par>
                                <p:cTn id="11" presetID="1" presetClass="entr" presetSubtype="0" fill="hold" nodeType="afterEffect">
                                  <p:stCondLst>
                                    <p:cond delay="5500"/>
                                  </p:stCondLst>
                                  <p:childTnLst>
                                    <p:set>
                                      <p:cBhvr>
                                        <p:cTn id="12" dur="1" fill="hold">
                                          <p:stCondLst>
                                            <p:cond delay="0"/>
                                          </p:stCondLst>
                                        </p:cTn>
                                        <p:tgtEl>
                                          <p:spTgt spid="7"/>
                                        </p:tgtEl>
                                        <p:attrNameLst>
                                          <p:attrName>style.visibility</p:attrName>
                                        </p:attrNameLst>
                                      </p:cBhvr>
                                      <p:to>
                                        <p:strVal val="visible"/>
                                      </p:to>
                                    </p:set>
                                  </p:childTnLst>
                                </p:cTn>
                              </p:par>
                            </p:childTnLst>
                          </p:cTn>
                        </p:par>
                        <p:par>
                          <p:cTn id="13" fill="hold">
                            <p:stCondLst>
                              <p:cond delay="11500"/>
                            </p:stCondLst>
                            <p:childTnLst>
                              <p:par>
                                <p:cTn id="14" presetID="1" presetClass="entr" presetSubtype="0" fill="hold" nodeType="afterEffect">
                                  <p:stCondLst>
                                    <p:cond delay="500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Earth Day Cleanups &amp; Trail Maintenance April 22 &amp; 29</a:t>
            </a:r>
            <a:endParaRPr lang="en-US" dirty="0"/>
          </a:p>
        </p:txBody>
      </p:sp>
      <p:sp>
        <p:nvSpPr>
          <p:cNvPr id="3" name="Content Placeholder 2"/>
          <p:cNvSpPr>
            <a:spLocks noGrp="1"/>
          </p:cNvSpPr>
          <p:nvPr>
            <p:ph sz="half" idx="1"/>
          </p:nvPr>
        </p:nvSpPr>
        <p:spPr/>
        <p:txBody>
          <a:bodyPr/>
          <a:lstStyle/>
          <a:p>
            <a:r>
              <a:rPr lang="en-US" dirty="0" smtClean="0"/>
              <a:t>Jointly funded by a grant from The Last Green Valley</a:t>
            </a:r>
          </a:p>
          <a:p>
            <a:r>
              <a:rPr lang="en-US" dirty="0" smtClean="0"/>
              <a:t>Jointly done with Ct. Forest and Park’s Association (who maintains the Blue Blazed Trails Statewide)</a:t>
            </a:r>
          </a:p>
          <a:p>
            <a:pPr lvl="1"/>
            <a:r>
              <a:rPr lang="en-US" dirty="0" smtClean="0"/>
              <a:t>Chapman Field visitor use areas, Trails near Mt. Misery, Hell Hollow</a:t>
            </a:r>
          </a:p>
          <a:p>
            <a:pPr lvl="1"/>
            <a:r>
              <a:rPr lang="en-US" dirty="0" smtClean="0"/>
              <a:t>Green Falls Pond</a:t>
            </a:r>
            <a:endParaRPr lang="en-US" dirty="0"/>
          </a:p>
        </p:txBody>
      </p:sp>
      <p:pic>
        <p:nvPicPr>
          <p:cNvPr id="5" name="Content Placeholder 4"/>
          <p:cNvPicPr>
            <a:picLocks noGrp="1" noChangeAspect="1"/>
          </p:cNvPicPr>
          <p:nvPr>
            <p:ph sz="half" idx="2"/>
          </p:nvPr>
        </p:nvPicPr>
        <p:blipFill>
          <a:blip r:embed="rId2"/>
          <a:stretch>
            <a:fillRect/>
          </a:stretch>
        </p:blipFill>
        <p:spPr>
          <a:xfrm>
            <a:off x="6019800" y="2070847"/>
            <a:ext cx="5855365" cy="3293643"/>
          </a:xfrm>
          <a:prstGeom prst="rect">
            <a:avLst/>
          </a:prstGeom>
        </p:spPr>
      </p:pic>
      <p:pic>
        <p:nvPicPr>
          <p:cNvPr id="6" name="Picture 5"/>
          <p:cNvPicPr>
            <a:picLocks noChangeAspect="1"/>
          </p:cNvPicPr>
          <p:nvPr/>
        </p:nvPicPr>
        <p:blipFill>
          <a:blip r:embed="rId3"/>
          <a:stretch>
            <a:fillRect/>
          </a:stretch>
        </p:blipFill>
        <p:spPr>
          <a:xfrm>
            <a:off x="6019800" y="2070847"/>
            <a:ext cx="6096000" cy="3429000"/>
          </a:xfrm>
          <a:prstGeom prst="rect">
            <a:avLst/>
          </a:prstGeom>
        </p:spPr>
      </p:pic>
      <p:pic>
        <p:nvPicPr>
          <p:cNvPr id="7" name="Picture 6"/>
          <p:cNvPicPr>
            <a:picLocks noChangeAspect="1"/>
          </p:cNvPicPr>
          <p:nvPr/>
        </p:nvPicPr>
        <p:blipFill>
          <a:blip r:embed="rId4"/>
          <a:stretch>
            <a:fillRect/>
          </a:stretch>
        </p:blipFill>
        <p:spPr>
          <a:xfrm>
            <a:off x="6019800" y="2070847"/>
            <a:ext cx="6096000" cy="3429000"/>
          </a:xfrm>
          <a:prstGeom prst="rect">
            <a:avLst/>
          </a:prstGeom>
        </p:spPr>
      </p:pic>
      <p:pic>
        <p:nvPicPr>
          <p:cNvPr id="8" name="Picture 7"/>
          <p:cNvPicPr>
            <a:picLocks noChangeAspect="1"/>
          </p:cNvPicPr>
          <p:nvPr/>
        </p:nvPicPr>
        <p:blipFill>
          <a:blip r:embed="rId5"/>
          <a:stretch>
            <a:fillRect/>
          </a:stretch>
        </p:blipFill>
        <p:spPr>
          <a:xfrm>
            <a:off x="6019800" y="2070847"/>
            <a:ext cx="6096000" cy="3429000"/>
          </a:xfrm>
          <a:prstGeom prst="rect">
            <a:avLst/>
          </a:prstGeom>
        </p:spPr>
      </p:pic>
    </p:spTree>
    <p:extLst>
      <p:ext uri="{BB962C8B-B14F-4D97-AF65-F5344CB8AC3E}">
        <p14:creationId xmlns:p14="http://schemas.microsoft.com/office/powerpoint/2010/main" val="1564150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200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2000"/>
                            </p:stCondLst>
                            <p:childTnLst>
                              <p:par>
                                <p:cTn id="8" presetID="1" presetClass="entr" presetSubtype="0" fill="hold" nodeType="afterEffect">
                                  <p:stCondLst>
                                    <p:cond delay="5000"/>
                                  </p:stCondLst>
                                  <p:childTnLst>
                                    <p:set>
                                      <p:cBhvr>
                                        <p:cTn id="9" dur="1" fill="hold">
                                          <p:stCondLst>
                                            <p:cond delay="0"/>
                                          </p:stCondLst>
                                        </p:cTn>
                                        <p:tgtEl>
                                          <p:spTgt spid="6"/>
                                        </p:tgtEl>
                                        <p:attrNameLst>
                                          <p:attrName>style.visibility</p:attrName>
                                        </p:attrNameLst>
                                      </p:cBhvr>
                                      <p:to>
                                        <p:strVal val="visible"/>
                                      </p:to>
                                    </p:set>
                                  </p:childTnLst>
                                </p:cTn>
                              </p:par>
                            </p:childTnLst>
                          </p:cTn>
                        </p:par>
                        <p:par>
                          <p:cTn id="10" fill="hold">
                            <p:stCondLst>
                              <p:cond delay="7000"/>
                            </p:stCondLst>
                            <p:childTnLst>
                              <p:par>
                                <p:cTn id="11" presetID="1" presetClass="entr" presetSubtype="0" fill="hold" nodeType="afterEffect">
                                  <p:stCondLst>
                                    <p:cond delay="4000"/>
                                  </p:stCondLst>
                                  <p:childTnLst>
                                    <p:set>
                                      <p:cBhvr>
                                        <p:cTn id="12" dur="1" fill="hold">
                                          <p:stCondLst>
                                            <p:cond delay="0"/>
                                          </p:stCondLst>
                                        </p:cTn>
                                        <p:tgtEl>
                                          <p:spTgt spid="7"/>
                                        </p:tgtEl>
                                        <p:attrNameLst>
                                          <p:attrName>style.visibility</p:attrName>
                                        </p:attrNameLst>
                                      </p:cBhvr>
                                      <p:to>
                                        <p:strVal val="visible"/>
                                      </p:to>
                                    </p:set>
                                  </p:childTnLst>
                                </p:cTn>
                              </p:par>
                            </p:childTnLst>
                          </p:cTn>
                        </p:par>
                        <p:par>
                          <p:cTn id="13" fill="hold">
                            <p:stCondLst>
                              <p:cond delay="11000"/>
                            </p:stCondLst>
                            <p:childTnLst>
                              <p:par>
                                <p:cTn id="14" presetID="1" presetClass="entr" presetSubtype="0" fill="hold" nodeType="afterEffect">
                                  <p:stCondLst>
                                    <p:cond delay="400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Friends of Connecticut State Parks Day</a:t>
            </a:r>
            <a:br>
              <a:rPr lang="en-US" dirty="0" smtClean="0"/>
            </a:br>
            <a:r>
              <a:rPr lang="en-US" dirty="0" smtClean="0"/>
              <a:t>Legislative Office Building, Hartford</a:t>
            </a:r>
            <a:endParaRPr lang="en-US" dirty="0"/>
          </a:p>
        </p:txBody>
      </p:sp>
      <p:sp>
        <p:nvSpPr>
          <p:cNvPr id="3" name="Content Placeholder 2"/>
          <p:cNvSpPr>
            <a:spLocks noGrp="1"/>
          </p:cNvSpPr>
          <p:nvPr>
            <p:ph sz="half" idx="1"/>
          </p:nvPr>
        </p:nvSpPr>
        <p:spPr/>
        <p:txBody>
          <a:bodyPr>
            <a:normAutofit lnSpcReduction="10000"/>
          </a:bodyPr>
          <a:lstStyle/>
          <a:p>
            <a:r>
              <a:rPr lang="en-US" dirty="0" smtClean="0"/>
              <a:t>Staffed booth &amp; met with elected officials and state managers to discuss our organization and endorse passage of key legislations.</a:t>
            </a:r>
          </a:p>
          <a:p>
            <a:r>
              <a:rPr lang="en-US" dirty="0" smtClean="0"/>
              <a:t>President Snide, Liaison Director Joslyn &amp; Logistics Director Gay Seen here with Ct DEEP Commissioner Robert Klee &amp; Deputy Commissioner Susan Whalen</a:t>
            </a:r>
          </a:p>
        </p:txBody>
      </p:sp>
      <p:pic>
        <p:nvPicPr>
          <p:cNvPr id="9" name="Content Placeholder 8"/>
          <p:cNvPicPr>
            <a:picLocks noGrp="1" noChangeAspect="1"/>
          </p:cNvPicPr>
          <p:nvPr>
            <p:ph sz="half" idx="2"/>
          </p:nvPr>
        </p:nvPicPr>
        <p:blipFill>
          <a:blip r:embed="rId2"/>
          <a:stretch>
            <a:fillRect/>
          </a:stretch>
        </p:blipFill>
        <p:spPr>
          <a:xfrm>
            <a:off x="6019799" y="1943894"/>
            <a:ext cx="5598459" cy="4198844"/>
          </a:xfrm>
          <a:prstGeom prst="rect">
            <a:avLst/>
          </a:prstGeom>
        </p:spPr>
      </p:pic>
    </p:spTree>
    <p:extLst>
      <p:ext uri="{BB962C8B-B14F-4D97-AF65-F5344CB8AC3E}">
        <p14:creationId xmlns:p14="http://schemas.microsoft.com/office/powerpoint/2010/main" val="20368924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Presentation to Ct. Council on </a:t>
            </a:r>
            <a:r>
              <a:rPr lang="en-US" dirty="0" err="1" smtClean="0"/>
              <a:t>Evironmental</a:t>
            </a:r>
            <a:r>
              <a:rPr lang="en-US" dirty="0" smtClean="0"/>
              <a:t> Quality</a:t>
            </a:r>
            <a:endParaRPr lang="en-US" dirty="0"/>
          </a:p>
        </p:txBody>
      </p:sp>
      <p:sp>
        <p:nvSpPr>
          <p:cNvPr id="3" name="Content Placeholder 2"/>
          <p:cNvSpPr>
            <a:spLocks noGrp="1"/>
          </p:cNvSpPr>
          <p:nvPr>
            <p:ph sz="half" idx="1"/>
          </p:nvPr>
        </p:nvSpPr>
        <p:spPr>
          <a:ln>
            <a:solidFill>
              <a:schemeClr val="accent6"/>
            </a:solidFill>
          </a:ln>
        </p:spPr>
        <p:txBody>
          <a:bodyPr>
            <a:normAutofit fontScale="62500" lnSpcReduction="20000"/>
          </a:bodyPr>
          <a:lstStyle/>
          <a:p>
            <a:pPr marL="0" indent="0" algn="ctr">
              <a:buNone/>
            </a:pPr>
            <a:endParaRPr lang="en-US" sz="3200" dirty="0" smtClean="0"/>
          </a:p>
          <a:p>
            <a:pPr marL="0" indent="0" algn="ctr">
              <a:buNone/>
            </a:pPr>
            <a:r>
              <a:rPr lang="en-US" sz="4500" dirty="0" smtClean="0"/>
              <a:t>VP Panko did an awareness presentation about environmental issues and Scoping concerns regarding the State Range project to the Connecticut Council on Environmental Quality on March 28, 2018</a:t>
            </a:r>
          </a:p>
        </p:txBody>
      </p:sp>
      <p:sp>
        <p:nvSpPr>
          <p:cNvPr id="4" name="Content Placeholder 3"/>
          <p:cNvSpPr>
            <a:spLocks noGrp="1"/>
          </p:cNvSpPr>
          <p:nvPr>
            <p:ph sz="half" idx="2"/>
          </p:nvPr>
        </p:nvSpPr>
        <p:spPr>
          <a:xfrm>
            <a:off x="6172200" y="1825625"/>
            <a:ext cx="5181600" cy="4819874"/>
          </a:xfrm>
          <a:ln>
            <a:solidFill>
              <a:schemeClr val="accent6"/>
            </a:solidFill>
          </a:ln>
        </p:spPr>
        <p:txBody>
          <a:bodyPr>
            <a:normAutofit fontScale="62500" lnSpcReduction="20000"/>
          </a:bodyPr>
          <a:lstStyle/>
          <a:p>
            <a:pPr marL="0" indent="0" algn="ctr">
              <a:buNone/>
            </a:pPr>
            <a:r>
              <a:rPr lang="en-US" sz="3800" b="1" u="sng" dirty="0" smtClean="0">
                <a:solidFill>
                  <a:schemeClr val="accent6">
                    <a:lumMod val="75000"/>
                  </a:schemeClr>
                </a:solidFill>
              </a:rPr>
              <a:t>Presentation Objectives</a:t>
            </a:r>
          </a:p>
          <a:p>
            <a:r>
              <a:rPr lang="en-US" sz="3800" dirty="0" smtClean="0"/>
              <a:t>Create </a:t>
            </a:r>
            <a:r>
              <a:rPr lang="en-US" sz="3800" dirty="0"/>
              <a:t>CEQ Awareness of the scope and potential impacts of this Project.</a:t>
            </a:r>
          </a:p>
          <a:p>
            <a:r>
              <a:rPr lang="en-US" sz="3800" dirty="0"/>
              <a:t>Provide a heads up to CEQ that citizens are extremely concerned that DAS/DESPP may “cut corners” on the EIE and fail to be transparent as indicated by the lack of transparency thus far by and public statements by the Governor.</a:t>
            </a:r>
          </a:p>
          <a:p>
            <a:r>
              <a:rPr lang="en-US" sz="3800" dirty="0"/>
              <a:t>We request CEQ remain a vigilant watchdog on the Scoping &amp; EIE process being conducted by the State Dept. of Administrative Services and </a:t>
            </a:r>
            <a:r>
              <a:rPr lang="en-US" sz="3800" dirty="0" err="1"/>
              <a:t>Dept</a:t>
            </a:r>
            <a:r>
              <a:rPr lang="en-US" sz="3800" dirty="0"/>
              <a:t> of Emergency Services and Public Protection</a:t>
            </a:r>
          </a:p>
          <a:p>
            <a:pPr marL="0" indent="0">
              <a:buNone/>
            </a:pPr>
            <a:endParaRPr lang="en-US" dirty="0"/>
          </a:p>
        </p:txBody>
      </p:sp>
    </p:spTree>
    <p:extLst>
      <p:ext uri="{BB962C8B-B14F-4D97-AF65-F5344CB8AC3E}">
        <p14:creationId xmlns:p14="http://schemas.microsoft.com/office/powerpoint/2010/main" val="29239710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And all this doesn’t count the other stuff</a:t>
            </a:r>
            <a:endParaRPr lang="en-US" dirty="0"/>
          </a:p>
        </p:txBody>
      </p:sp>
      <p:sp>
        <p:nvSpPr>
          <p:cNvPr id="3" name="Content Placeholder 2"/>
          <p:cNvSpPr>
            <a:spLocks noGrp="1"/>
          </p:cNvSpPr>
          <p:nvPr>
            <p:ph sz="half" idx="1"/>
          </p:nvPr>
        </p:nvSpPr>
        <p:spPr>
          <a:xfrm>
            <a:off x="3505200" y="1825625"/>
            <a:ext cx="5181600" cy="4351338"/>
          </a:xfrm>
          <a:ln>
            <a:solidFill>
              <a:schemeClr val="accent6"/>
            </a:solidFill>
          </a:ln>
        </p:spPr>
        <p:txBody>
          <a:bodyPr>
            <a:normAutofit fontScale="77500" lnSpcReduction="20000"/>
          </a:bodyPr>
          <a:lstStyle/>
          <a:p>
            <a:pPr marL="0" indent="0" algn="ctr">
              <a:buNone/>
            </a:pPr>
            <a:endParaRPr lang="en-US" sz="3200" dirty="0"/>
          </a:p>
          <a:p>
            <a:pPr marL="0" indent="0">
              <a:buNone/>
            </a:pPr>
            <a:r>
              <a:rPr lang="en-US" sz="3200" dirty="0" smtClean="0"/>
              <a:t>Liaison Director Allison </a:t>
            </a:r>
            <a:r>
              <a:rPr lang="en-US" sz="3200" dirty="0" err="1" smtClean="0"/>
              <a:t>Josylyn</a:t>
            </a:r>
            <a:r>
              <a:rPr lang="en-US" sz="3200" dirty="0" smtClean="0"/>
              <a:t> making a huge amount of contacts with stakeholder organizations.</a:t>
            </a:r>
          </a:p>
          <a:p>
            <a:pPr marL="0" indent="0">
              <a:buNone/>
            </a:pPr>
            <a:r>
              <a:rPr lang="en-US" sz="3200" dirty="0" smtClean="0"/>
              <a:t>Establishing corporate and non-profit bank account.</a:t>
            </a:r>
          </a:p>
          <a:p>
            <a:pPr marL="0" indent="0">
              <a:buNone/>
            </a:pPr>
            <a:r>
              <a:rPr lang="en-US" sz="3200" dirty="0" smtClean="0"/>
              <a:t>Producing fliers, handouts and custom art works (Secretary Susan Lane, Lauren Churchill, Mike Lane and others)</a:t>
            </a:r>
          </a:p>
          <a:p>
            <a:pPr marL="0" indent="0">
              <a:buNone/>
            </a:pPr>
            <a:r>
              <a:rPr lang="en-US" sz="3200" dirty="0" smtClean="0"/>
              <a:t>Establishing website and social media</a:t>
            </a:r>
          </a:p>
          <a:p>
            <a:pPr marL="0" indent="0">
              <a:buNone/>
            </a:pPr>
            <a:r>
              <a:rPr lang="en-US" sz="3200" dirty="0" smtClean="0"/>
              <a:t>Countless other details / meetings</a:t>
            </a:r>
          </a:p>
          <a:p>
            <a:pPr marL="0" indent="0">
              <a:buNone/>
            </a:pPr>
            <a:endParaRPr lang="en-US" sz="3200" dirty="0"/>
          </a:p>
        </p:txBody>
      </p:sp>
    </p:spTree>
    <p:extLst>
      <p:ext uri="{BB962C8B-B14F-4D97-AF65-F5344CB8AC3E}">
        <p14:creationId xmlns:p14="http://schemas.microsoft.com/office/powerpoint/2010/main" val="685114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0295" y="1535485"/>
            <a:ext cx="10515600" cy="1325563"/>
          </a:xfrm>
        </p:spPr>
        <p:txBody>
          <a:bodyPr/>
          <a:lstStyle/>
          <a:p>
            <a:r>
              <a:rPr lang="en-US" dirty="0" smtClean="0">
                <a:solidFill>
                  <a:schemeClr val="accent6">
                    <a:lumMod val="75000"/>
                  </a:schemeClr>
                </a:solidFill>
              </a:rPr>
              <a:t>What’s on our Calendar?</a:t>
            </a:r>
            <a:endParaRPr lang="en-US" dirty="0">
              <a:solidFill>
                <a:schemeClr val="accent6">
                  <a:lumMod val="75000"/>
                </a:schemeClr>
              </a:solidFill>
            </a:endParaRPr>
          </a:p>
        </p:txBody>
      </p:sp>
      <p:sp>
        <p:nvSpPr>
          <p:cNvPr id="3" name="Content Placeholder 2"/>
          <p:cNvSpPr>
            <a:spLocks noGrp="1"/>
          </p:cNvSpPr>
          <p:nvPr>
            <p:ph sz="half" idx="1"/>
          </p:nvPr>
        </p:nvSpPr>
        <p:spPr>
          <a:xfrm>
            <a:off x="636495" y="2508580"/>
            <a:ext cx="5181600" cy="4351338"/>
          </a:xfrm>
        </p:spPr>
        <p:txBody>
          <a:bodyPr>
            <a:normAutofit lnSpcReduction="10000"/>
          </a:bodyPr>
          <a:lstStyle/>
          <a:p>
            <a:r>
              <a:rPr lang="en-US" dirty="0" smtClean="0"/>
              <a:t>May 5 – 10 am: Hike from Hopeville Pond State Park to Lee Road</a:t>
            </a:r>
          </a:p>
          <a:p>
            <a:r>
              <a:rPr lang="en-US" dirty="0" smtClean="0"/>
              <a:t>May 27- 10 am: Kayaking Hopeville Pond SP </a:t>
            </a:r>
          </a:p>
          <a:p>
            <a:r>
              <a:rPr lang="en-US" dirty="0" smtClean="0"/>
              <a:t>Connecticut Trails Day Events</a:t>
            </a:r>
          </a:p>
          <a:p>
            <a:pPr lvl="1"/>
            <a:r>
              <a:rPr lang="en-US" dirty="0" smtClean="0"/>
              <a:t>June 2 – Hike around Green Falls Pond</a:t>
            </a:r>
          </a:p>
          <a:p>
            <a:pPr lvl="1"/>
            <a:r>
              <a:rPr lang="en-US" dirty="0" smtClean="0"/>
              <a:t>June 3 – Hike to Mt. Misery / Picnic / Hike Rhododendron Sanctuary</a:t>
            </a:r>
          </a:p>
          <a:p>
            <a:endParaRPr lang="en-US" dirty="0" smtClean="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1195" y="265687"/>
            <a:ext cx="8462010" cy="1344104"/>
          </a:xfrm>
          <a:prstGeom prst="rect">
            <a:avLst/>
          </a:prstGeom>
        </p:spPr>
      </p:pic>
      <p:sp>
        <p:nvSpPr>
          <p:cNvPr id="4" name="Content Placeholder 3"/>
          <p:cNvSpPr>
            <a:spLocks noGrp="1"/>
          </p:cNvSpPr>
          <p:nvPr>
            <p:ph sz="half" idx="2"/>
          </p:nvPr>
        </p:nvSpPr>
        <p:spPr>
          <a:xfrm>
            <a:off x="6306671" y="2506662"/>
            <a:ext cx="5181600" cy="4351338"/>
          </a:xfrm>
        </p:spPr>
        <p:txBody>
          <a:bodyPr>
            <a:normAutofit lnSpcReduction="10000"/>
          </a:bodyPr>
          <a:lstStyle/>
          <a:p>
            <a:r>
              <a:rPr lang="en-US" dirty="0" smtClean="0"/>
              <a:t>June 10 – Yoga in the Forest </a:t>
            </a:r>
          </a:p>
          <a:p>
            <a:endParaRPr lang="en-US" dirty="0"/>
          </a:p>
          <a:p>
            <a:endParaRPr lang="en-US" dirty="0" smtClean="0"/>
          </a:p>
          <a:p>
            <a:endParaRPr lang="en-US" dirty="0"/>
          </a:p>
          <a:p>
            <a:r>
              <a:rPr lang="en-US" dirty="0" smtClean="0"/>
              <a:t>Please visit our </a:t>
            </a:r>
            <a:r>
              <a:rPr lang="en-US" dirty="0"/>
              <a:t>events calendar </a:t>
            </a:r>
            <a:r>
              <a:rPr lang="en-US" dirty="0" smtClean="0"/>
              <a:t>at:</a:t>
            </a:r>
          </a:p>
          <a:p>
            <a:pPr marL="0" indent="0">
              <a:buNone/>
            </a:pPr>
            <a:r>
              <a:rPr lang="en-US" dirty="0"/>
              <a:t> </a:t>
            </a:r>
            <a:r>
              <a:rPr lang="en-US" sz="2400" dirty="0" smtClean="0"/>
              <a:t>http</a:t>
            </a:r>
            <a:r>
              <a:rPr lang="en-US" sz="2400" dirty="0"/>
              <a:t>://</a:t>
            </a:r>
            <a:r>
              <a:rPr lang="en-US" sz="2400" dirty="0" smtClean="0"/>
              <a:t>www.friendsofpachaugforest.org</a:t>
            </a:r>
            <a:endParaRPr lang="en-US" sz="2400" dirty="0"/>
          </a:p>
        </p:txBody>
      </p:sp>
    </p:spTree>
    <p:extLst>
      <p:ext uri="{BB962C8B-B14F-4D97-AF65-F5344CB8AC3E}">
        <p14:creationId xmlns:p14="http://schemas.microsoft.com/office/powerpoint/2010/main" val="18448911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394486"/>
            <a:ext cx="10515600" cy="1325563"/>
          </a:xfrm>
        </p:spPr>
        <p:txBody>
          <a:bodyPr/>
          <a:lstStyle/>
          <a:p>
            <a:r>
              <a:rPr lang="en-US" b="1" dirty="0" smtClean="0">
                <a:solidFill>
                  <a:schemeClr val="accent6">
                    <a:lumMod val="75000"/>
                  </a:schemeClr>
                </a:solidFill>
              </a:rPr>
              <a:t>WHERE WE ARE &amp; WHERE ARE WE GOING?</a:t>
            </a:r>
            <a:endParaRPr lang="en-US" b="1" dirty="0">
              <a:solidFill>
                <a:schemeClr val="accent6">
                  <a:lumMod val="75000"/>
                </a:schemeClr>
              </a:solidFill>
            </a:endParaRPr>
          </a:p>
        </p:txBody>
      </p:sp>
      <p:sp>
        <p:nvSpPr>
          <p:cNvPr id="3" name="Content Placeholder 2"/>
          <p:cNvSpPr>
            <a:spLocks noGrp="1"/>
          </p:cNvSpPr>
          <p:nvPr>
            <p:ph sz="half" idx="1"/>
          </p:nvPr>
        </p:nvSpPr>
        <p:spPr>
          <a:xfrm>
            <a:off x="636495" y="2508580"/>
            <a:ext cx="5181600" cy="4351338"/>
          </a:xfrm>
          <a:ln>
            <a:solidFill>
              <a:schemeClr val="accent6"/>
            </a:solidFill>
          </a:ln>
        </p:spPr>
        <p:txBody>
          <a:bodyPr>
            <a:normAutofit fontScale="92500" lnSpcReduction="20000"/>
          </a:bodyPr>
          <a:lstStyle/>
          <a:p>
            <a:r>
              <a:rPr lang="en-US" dirty="0" smtClean="0"/>
              <a:t>Maintain close working relationship with DEEP staff</a:t>
            </a:r>
          </a:p>
          <a:p>
            <a:r>
              <a:rPr lang="en-US" dirty="0" smtClean="0"/>
              <a:t>Continue to develop and improve our website &amp; expand social media outreach</a:t>
            </a:r>
          </a:p>
          <a:p>
            <a:r>
              <a:rPr lang="en-US" dirty="0" smtClean="0"/>
              <a:t>Recruit membership from the 6 towns surrounding Pachaug SF</a:t>
            </a:r>
          </a:p>
          <a:p>
            <a:r>
              <a:rPr lang="en-US" dirty="0" smtClean="0"/>
              <a:t>Fill roles on various Committees </a:t>
            </a:r>
          </a:p>
          <a:p>
            <a:r>
              <a:rPr lang="en-US" dirty="0" smtClean="0"/>
              <a:t>Establish cooperation with local business’s / membership benefits</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1195" y="265687"/>
            <a:ext cx="8462010" cy="1344104"/>
          </a:xfrm>
          <a:prstGeom prst="rect">
            <a:avLst/>
          </a:prstGeom>
        </p:spPr>
      </p:pic>
      <p:sp>
        <p:nvSpPr>
          <p:cNvPr id="4" name="Content Placeholder 3"/>
          <p:cNvSpPr>
            <a:spLocks noGrp="1"/>
          </p:cNvSpPr>
          <p:nvPr>
            <p:ph sz="half" idx="2"/>
          </p:nvPr>
        </p:nvSpPr>
        <p:spPr>
          <a:xfrm>
            <a:off x="6306671" y="2506662"/>
            <a:ext cx="5181600" cy="4351338"/>
          </a:xfrm>
          <a:ln>
            <a:solidFill>
              <a:schemeClr val="accent6"/>
            </a:solidFill>
          </a:ln>
        </p:spPr>
        <p:txBody>
          <a:bodyPr>
            <a:normAutofit fontScale="92500" lnSpcReduction="20000"/>
          </a:bodyPr>
          <a:lstStyle/>
          <a:p>
            <a:r>
              <a:rPr lang="en-US" dirty="0" smtClean="0"/>
              <a:t>Expand &amp; maintain networking with other Friends &amp; Conservation Groups </a:t>
            </a:r>
          </a:p>
          <a:p>
            <a:r>
              <a:rPr lang="en-US" dirty="0" smtClean="0"/>
              <a:t>Meet with elected officials in 6 surrounding towns</a:t>
            </a:r>
          </a:p>
          <a:p>
            <a:r>
              <a:rPr lang="en-US" dirty="0" smtClean="0"/>
              <a:t>Research &amp; apply for conservation / education / recreation / cultural grants</a:t>
            </a:r>
          </a:p>
          <a:p>
            <a:r>
              <a:rPr lang="en-US" dirty="0" smtClean="0"/>
              <a:t>Continue to sponsor project work events &amp; outings </a:t>
            </a:r>
          </a:p>
          <a:p>
            <a:r>
              <a:rPr lang="en-US" dirty="0" smtClean="0"/>
              <a:t>Establish Regional/Statewide presence in the State Range Scoping &amp; EIE Process</a:t>
            </a:r>
            <a:endParaRPr lang="en-US" dirty="0"/>
          </a:p>
          <a:p>
            <a:endParaRPr lang="en-US" dirty="0" smtClean="0"/>
          </a:p>
          <a:p>
            <a:endParaRPr lang="en-US" dirty="0"/>
          </a:p>
        </p:txBody>
      </p:sp>
    </p:spTree>
    <p:extLst>
      <p:ext uri="{BB962C8B-B14F-4D97-AF65-F5344CB8AC3E}">
        <p14:creationId xmlns:p14="http://schemas.microsoft.com/office/powerpoint/2010/main" val="6275037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0"/>
            <a:ext cx="12192000" cy="3143250"/>
          </a:xfrm>
          <a:prstGeom prst="rect">
            <a:avLst/>
          </a:prstGeom>
        </p:spPr>
      </p:pic>
      <p:sp>
        <p:nvSpPr>
          <p:cNvPr id="2" name="Title 1"/>
          <p:cNvSpPr>
            <a:spLocks noGrp="1"/>
          </p:cNvSpPr>
          <p:nvPr>
            <p:ph type="ctrTitle"/>
          </p:nvPr>
        </p:nvSpPr>
        <p:spPr>
          <a:xfrm>
            <a:off x="703979" y="1570275"/>
            <a:ext cx="10066986" cy="1706920"/>
          </a:xfrm>
          <a:solidFill>
            <a:schemeClr val="bg1"/>
          </a:solidFill>
        </p:spPr>
        <p:txBody>
          <a:bodyPr>
            <a:normAutofit/>
          </a:bodyPr>
          <a:lstStyle/>
          <a:p>
            <a:r>
              <a:rPr lang="en-US" sz="4800" dirty="0" smtClean="0"/>
              <a:t>Connecticut Scoping and Environmental Impact Evaluations</a:t>
            </a:r>
            <a:endParaRPr lang="en-US" sz="4800" dirty="0"/>
          </a:p>
        </p:txBody>
      </p:sp>
      <p:pic>
        <p:nvPicPr>
          <p:cNvPr id="6" name="Picture 5"/>
          <p:cNvPicPr>
            <a:picLocks noChangeAspect="1"/>
          </p:cNvPicPr>
          <p:nvPr/>
        </p:nvPicPr>
        <p:blipFill>
          <a:blip r:embed="rId4"/>
          <a:stretch>
            <a:fillRect/>
          </a:stretch>
        </p:blipFill>
        <p:spPr>
          <a:xfrm>
            <a:off x="2660383" y="3277195"/>
            <a:ext cx="6871234" cy="3338911"/>
          </a:xfrm>
          <a:prstGeom prst="rect">
            <a:avLst/>
          </a:prstGeom>
        </p:spPr>
      </p:pic>
    </p:spTree>
    <p:extLst>
      <p:ext uri="{BB962C8B-B14F-4D97-AF65-F5344CB8AC3E}">
        <p14:creationId xmlns:p14="http://schemas.microsoft.com/office/powerpoint/2010/main" val="1407044491"/>
      </p:ext>
    </p:extLst>
  </p:cSld>
  <p:clrMapOvr>
    <a:masterClrMapping/>
  </p:clrMapOvr>
  <mc:AlternateContent xmlns:mc="http://schemas.openxmlformats.org/markup-compatibility/2006" xmlns:p14="http://schemas.microsoft.com/office/powerpoint/2010/main">
    <mc:Choice Requires="p14">
      <p:transition spd="slow" p14:dur="2000" advTm="16338"/>
    </mc:Choice>
    <mc:Fallback xmlns="">
      <p:transition spd="slow" advTm="16338"/>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pic>
        <p:nvPicPr>
          <p:cNvPr id="4" name="Picture 3"/>
          <p:cNvPicPr>
            <a:picLocks noChangeAspect="1"/>
          </p:cNvPicPr>
          <p:nvPr/>
        </p:nvPicPr>
        <p:blipFill>
          <a:blip r:embed="rId3"/>
          <a:stretch>
            <a:fillRect/>
          </a:stretch>
        </p:blipFill>
        <p:spPr>
          <a:xfrm>
            <a:off x="0" y="0"/>
            <a:ext cx="12192000" cy="3681116"/>
          </a:xfrm>
          <a:prstGeom prst="rect">
            <a:avLst/>
          </a:prstGeom>
        </p:spPr>
      </p:pic>
      <p:pic>
        <p:nvPicPr>
          <p:cNvPr id="7" name="Picture 6"/>
          <p:cNvPicPr>
            <a:picLocks noChangeAspect="1"/>
          </p:cNvPicPr>
          <p:nvPr/>
        </p:nvPicPr>
        <p:blipFill>
          <a:blip r:embed="rId4"/>
          <a:stretch>
            <a:fillRect/>
          </a:stretch>
        </p:blipFill>
        <p:spPr>
          <a:xfrm>
            <a:off x="5615188" y="3020470"/>
            <a:ext cx="5553454" cy="3702302"/>
          </a:xfrm>
          <a:prstGeom prst="rect">
            <a:avLst/>
          </a:prstGeom>
        </p:spPr>
      </p:pic>
      <p:sp>
        <p:nvSpPr>
          <p:cNvPr id="3" name="Subtitle 2"/>
          <p:cNvSpPr>
            <a:spLocks noGrp="1"/>
          </p:cNvSpPr>
          <p:nvPr>
            <p:ph type="subTitle" idx="1"/>
          </p:nvPr>
        </p:nvSpPr>
        <p:spPr>
          <a:xfrm>
            <a:off x="802783" y="3509963"/>
            <a:ext cx="4516191" cy="1655762"/>
          </a:xfrm>
        </p:spPr>
        <p:txBody>
          <a:bodyPr>
            <a:noAutofit/>
          </a:bodyPr>
          <a:lstStyle/>
          <a:p>
            <a:r>
              <a:rPr lang="en-US" sz="3200" dirty="0" smtClean="0"/>
              <a:t>WHO WE ARE</a:t>
            </a:r>
          </a:p>
          <a:p>
            <a:r>
              <a:rPr lang="en-US" sz="3200" dirty="0" smtClean="0"/>
              <a:t>WHY WE ARE</a:t>
            </a:r>
          </a:p>
          <a:p>
            <a:r>
              <a:rPr lang="en-US" sz="3200" dirty="0" smtClean="0"/>
              <a:t>WHAT WE ARE</a:t>
            </a:r>
          </a:p>
          <a:p>
            <a:r>
              <a:rPr lang="en-US" sz="3200" dirty="0" smtClean="0"/>
              <a:t>WHERE WE ARE</a:t>
            </a:r>
          </a:p>
          <a:p>
            <a:r>
              <a:rPr lang="en-US" sz="3200" dirty="0" smtClean="0"/>
              <a:t>WHERE ARE WE GOING?</a:t>
            </a:r>
            <a:endParaRPr lang="en-US" sz="3200" dirty="0"/>
          </a:p>
        </p:txBody>
      </p:sp>
    </p:spTree>
    <p:extLst>
      <p:ext uri="{BB962C8B-B14F-4D97-AF65-F5344CB8AC3E}">
        <p14:creationId xmlns:p14="http://schemas.microsoft.com/office/powerpoint/2010/main" val="4026852428"/>
      </p:ext>
    </p:extLst>
  </p:cSld>
  <p:clrMapOvr>
    <a:masterClrMapping/>
  </p:clrMapOvr>
  <mc:AlternateContent xmlns:mc="http://schemas.openxmlformats.org/markup-compatibility/2006" xmlns:p14="http://schemas.microsoft.com/office/powerpoint/2010/main">
    <mc:Choice Requires="p14">
      <p:transition spd="slow" p14:dur="2000" advTm="16338"/>
    </mc:Choice>
    <mc:Fallback xmlns="">
      <p:transition spd="slow" advTm="16338"/>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4583" y="936400"/>
            <a:ext cx="10387158" cy="879521"/>
          </a:xfrm>
        </p:spPr>
        <p:txBody>
          <a:bodyPr>
            <a:normAutofit/>
          </a:bodyPr>
          <a:lstStyle/>
          <a:p>
            <a:pPr algn="ctr"/>
            <a:r>
              <a:rPr lang="en-US" sz="2800" b="1" dirty="0" smtClean="0">
                <a:solidFill>
                  <a:schemeClr val="accent6">
                    <a:lumMod val="75000"/>
                  </a:schemeClr>
                </a:solidFill>
              </a:rPr>
              <a:t>Connecticut Environmental Impact Evaluation Basics from the Connecticut Environmental Policy Act (CEPA)</a:t>
            </a:r>
            <a:endParaRPr lang="en-US" sz="2800" b="1" dirty="0">
              <a:solidFill>
                <a:schemeClr val="accent6">
                  <a:lumMod val="75000"/>
                </a:schemeClr>
              </a:solidFill>
            </a:endParaRPr>
          </a:p>
        </p:txBody>
      </p:sp>
      <p:sp>
        <p:nvSpPr>
          <p:cNvPr id="3" name="Content Placeholder 2"/>
          <p:cNvSpPr>
            <a:spLocks noGrp="1"/>
          </p:cNvSpPr>
          <p:nvPr>
            <p:ph sz="half" idx="1"/>
          </p:nvPr>
        </p:nvSpPr>
        <p:spPr>
          <a:xfrm>
            <a:off x="211492" y="2506662"/>
            <a:ext cx="3149894" cy="3868380"/>
          </a:xfrm>
          <a:ln>
            <a:solidFill>
              <a:schemeClr val="accent6"/>
            </a:solidFill>
          </a:ln>
        </p:spPr>
        <p:txBody>
          <a:bodyPr>
            <a:normAutofit/>
          </a:bodyPr>
          <a:lstStyle/>
          <a:p>
            <a:r>
              <a:rPr lang="en-US" dirty="0" smtClean="0"/>
              <a:t>Sec 22a-1b Evaluation by state agencies of actions affecting the environment. Public scoping process. Environmental monitor.</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6495" y="75808"/>
            <a:ext cx="6539543" cy="1038740"/>
          </a:xfrm>
          <a:prstGeom prst="rect">
            <a:avLst/>
          </a:prstGeom>
        </p:spPr>
      </p:pic>
      <p:sp>
        <p:nvSpPr>
          <p:cNvPr id="4" name="Content Placeholder 3"/>
          <p:cNvSpPr>
            <a:spLocks noGrp="1"/>
          </p:cNvSpPr>
          <p:nvPr>
            <p:ph sz="half" idx="2"/>
          </p:nvPr>
        </p:nvSpPr>
        <p:spPr>
          <a:xfrm>
            <a:off x="3786390" y="1815920"/>
            <a:ext cx="8075052" cy="4752305"/>
          </a:xfrm>
          <a:ln>
            <a:solidFill>
              <a:schemeClr val="accent6"/>
            </a:solidFill>
          </a:ln>
        </p:spPr>
        <p:txBody>
          <a:bodyPr>
            <a:normAutofit/>
          </a:bodyPr>
          <a:lstStyle/>
          <a:p>
            <a:endParaRPr lang="en-US" dirty="0" smtClean="0"/>
          </a:p>
          <a:p>
            <a:endParaRPr lang="en-US" dirty="0"/>
          </a:p>
        </p:txBody>
      </p:sp>
      <p:sp>
        <p:nvSpPr>
          <p:cNvPr id="6" name="Rectangle 5"/>
          <p:cNvSpPr/>
          <p:nvPr/>
        </p:nvSpPr>
        <p:spPr>
          <a:xfrm>
            <a:off x="3786390" y="1815921"/>
            <a:ext cx="8075051" cy="4893647"/>
          </a:xfrm>
          <a:prstGeom prst="rect">
            <a:avLst/>
          </a:prstGeom>
        </p:spPr>
        <p:txBody>
          <a:bodyPr wrap="square">
            <a:spAutoFit/>
          </a:bodyPr>
          <a:lstStyle/>
          <a:p>
            <a:r>
              <a:rPr lang="en-US" sz="2400" dirty="0" smtClean="0">
                <a:latin typeface="Verdana,Arial,Geneva"/>
              </a:rPr>
              <a:t>(1</a:t>
            </a:r>
            <a:r>
              <a:rPr lang="en-US" sz="2400" dirty="0">
                <a:latin typeface="Verdana,Arial,Geneva"/>
              </a:rPr>
              <a:t>) </a:t>
            </a:r>
            <a:r>
              <a:rPr lang="en-US" sz="2400" b="1" dirty="0">
                <a:latin typeface="Verdana,Arial,Geneva"/>
              </a:rPr>
              <a:t>Each sponsoring agency shall</a:t>
            </a:r>
            <a:r>
              <a:rPr lang="en-US" sz="2400" dirty="0">
                <a:latin typeface="Verdana,Arial,Geneva"/>
              </a:rPr>
              <a:t>, </a:t>
            </a:r>
            <a:r>
              <a:rPr lang="en-US" dirty="0">
                <a:latin typeface="Verdana,Arial,Geneva"/>
              </a:rPr>
              <a:t>prior to a decision to prepare an environmental impact evaluation pursuant to subsection (c) of this section for an action which may significantly affect the environment, </a:t>
            </a:r>
            <a:r>
              <a:rPr lang="en-US" sz="2400" b="1" dirty="0">
                <a:latin typeface="Verdana,Arial,Geneva"/>
              </a:rPr>
              <a:t>conduct an early public scoping process</a:t>
            </a:r>
            <a:r>
              <a:rPr lang="en-US" sz="2400" b="1" dirty="0" smtClean="0">
                <a:latin typeface="Verdana,Arial,Geneva"/>
              </a:rPr>
              <a:t>.</a:t>
            </a:r>
          </a:p>
          <a:p>
            <a:r>
              <a:rPr lang="en-US" sz="2400" dirty="0">
                <a:latin typeface="Verdana,Arial,Geneva"/>
              </a:rPr>
              <a:t>(2) To </a:t>
            </a:r>
            <a:r>
              <a:rPr lang="en-US" sz="2400" b="1" dirty="0">
                <a:latin typeface="Verdana,Arial,Geneva"/>
              </a:rPr>
              <a:t>initiate an early public scoping </a:t>
            </a:r>
            <a:r>
              <a:rPr lang="en-US" sz="2400" b="1" dirty="0" smtClean="0">
                <a:latin typeface="Verdana,Arial,Geneva"/>
              </a:rPr>
              <a:t>process</a:t>
            </a:r>
            <a:r>
              <a:rPr lang="en-US" sz="2400" dirty="0">
                <a:latin typeface="Verdana,Arial,Geneva"/>
              </a:rPr>
              <a:t> </a:t>
            </a:r>
            <a:r>
              <a:rPr lang="en-US" sz="2400" dirty="0" smtClean="0">
                <a:latin typeface="Verdana,Arial,Geneva"/>
              </a:rPr>
              <a:t>the Agency must have their Scoping Announcement </a:t>
            </a:r>
            <a:r>
              <a:rPr lang="en-US" sz="2400" b="1" dirty="0" smtClean="0">
                <a:latin typeface="Verdana,Arial,Geneva"/>
              </a:rPr>
              <a:t>published in the CEQ’s Environmental Monitor publication.</a:t>
            </a:r>
          </a:p>
          <a:p>
            <a:r>
              <a:rPr lang="en-US" sz="2400" dirty="0" smtClean="0">
                <a:latin typeface="Verdana,Arial,Geneva"/>
              </a:rPr>
              <a:t>(</a:t>
            </a:r>
            <a:r>
              <a:rPr lang="en-US" sz="2400" dirty="0">
                <a:latin typeface="Verdana,Arial,Geneva"/>
              </a:rPr>
              <a:t>3) Members of the public and any interested state agency representatives </a:t>
            </a:r>
            <a:r>
              <a:rPr lang="en-US" sz="2400" b="1" dirty="0" smtClean="0">
                <a:latin typeface="Verdana,Arial,Geneva"/>
              </a:rPr>
              <a:t>have 30 days to submit comments following the publication of the Scoping in the Environmental Monitor</a:t>
            </a:r>
            <a:r>
              <a:rPr lang="en-US" sz="2400" dirty="0" smtClean="0">
                <a:latin typeface="Verdana,Arial,Geneva"/>
              </a:rPr>
              <a:t>.</a:t>
            </a:r>
          </a:p>
          <a:p>
            <a:r>
              <a:rPr lang="en-US" dirty="0">
                <a:latin typeface="Verdana,Arial,Geneva"/>
              </a:rPr>
              <a:t/>
            </a:r>
            <a:br>
              <a:rPr lang="en-US" dirty="0">
                <a:latin typeface="Verdana,Arial,Geneva"/>
              </a:rPr>
            </a:br>
            <a:endParaRPr lang="en-US" dirty="0"/>
          </a:p>
        </p:txBody>
      </p:sp>
    </p:spTree>
    <p:extLst>
      <p:ext uri="{BB962C8B-B14F-4D97-AF65-F5344CB8AC3E}">
        <p14:creationId xmlns:p14="http://schemas.microsoft.com/office/powerpoint/2010/main" val="27274454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4583" y="885886"/>
            <a:ext cx="10515600" cy="1325563"/>
          </a:xfrm>
        </p:spPr>
        <p:txBody>
          <a:bodyPr>
            <a:normAutofit/>
          </a:bodyPr>
          <a:lstStyle/>
          <a:p>
            <a:pPr algn="ctr"/>
            <a:r>
              <a:rPr lang="en-US" sz="3600" b="1" dirty="0" smtClean="0">
                <a:solidFill>
                  <a:schemeClr val="accent6">
                    <a:lumMod val="75000"/>
                  </a:schemeClr>
                </a:solidFill>
              </a:rPr>
              <a:t>Connecticut Environmental Impact Evaluation Basics from the Connecticut Environmental Policy Act (CEPA)</a:t>
            </a:r>
            <a:endParaRPr lang="en-US" sz="3600" b="1" dirty="0">
              <a:solidFill>
                <a:schemeClr val="accent6">
                  <a:lumMod val="75000"/>
                </a:schemeClr>
              </a:solidFill>
            </a:endParaRPr>
          </a:p>
        </p:txBody>
      </p:sp>
      <p:sp>
        <p:nvSpPr>
          <p:cNvPr id="3" name="Content Placeholder 2"/>
          <p:cNvSpPr>
            <a:spLocks noGrp="1"/>
          </p:cNvSpPr>
          <p:nvPr>
            <p:ph sz="half" idx="1"/>
          </p:nvPr>
        </p:nvSpPr>
        <p:spPr>
          <a:xfrm>
            <a:off x="211492" y="2328079"/>
            <a:ext cx="3149894" cy="3868380"/>
          </a:xfrm>
          <a:ln>
            <a:solidFill>
              <a:schemeClr val="accent6"/>
            </a:solidFill>
          </a:ln>
        </p:spPr>
        <p:txBody>
          <a:bodyPr>
            <a:normAutofit/>
          </a:bodyPr>
          <a:lstStyle/>
          <a:p>
            <a:r>
              <a:rPr lang="en-US" dirty="0" smtClean="0"/>
              <a:t>Sec 22a-1b Evaluation by state agencies of actions affecting the environment. Public scoping process. Environmental monitor.</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6495" y="142359"/>
            <a:ext cx="6539543" cy="1038740"/>
          </a:xfrm>
          <a:prstGeom prst="rect">
            <a:avLst/>
          </a:prstGeom>
        </p:spPr>
      </p:pic>
      <p:sp>
        <p:nvSpPr>
          <p:cNvPr id="4" name="Content Placeholder 3"/>
          <p:cNvSpPr>
            <a:spLocks noGrp="1"/>
          </p:cNvSpPr>
          <p:nvPr>
            <p:ph sz="half" idx="2"/>
          </p:nvPr>
        </p:nvSpPr>
        <p:spPr>
          <a:xfrm>
            <a:off x="3529474" y="2311980"/>
            <a:ext cx="8396363" cy="3543189"/>
          </a:xfrm>
          <a:ln>
            <a:solidFill>
              <a:schemeClr val="accent6"/>
            </a:solidFill>
          </a:ln>
        </p:spPr>
        <p:txBody>
          <a:bodyPr>
            <a:normAutofit/>
          </a:bodyPr>
          <a:lstStyle/>
          <a:p>
            <a:endParaRPr lang="en-US" dirty="0" smtClean="0"/>
          </a:p>
          <a:p>
            <a:endParaRPr lang="en-US" dirty="0"/>
          </a:p>
        </p:txBody>
      </p:sp>
      <p:sp>
        <p:nvSpPr>
          <p:cNvPr id="6" name="Rectangle 5"/>
          <p:cNvSpPr/>
          <p:nvPr/>
        </p:nvSpPr>
        <p:spPr>
          <a:xfrm>
            <a:off x="3529474" y="2406851"/>
            <a:ext cx="8396363" cy="3970318"/>
          </a:xfrm>
          <a:prstGeom prst="rect">
            <a:avLst/>
          </a:prstGeom>
        </p:spPr>
        <p:txBody>
          <a:bodyPr wrap="square">
            <a:spAutoFit/>
          </a:bodyPr>
          <a:lstStyle/>
          <a:p>
            <a:r>
              <a:rPr lang="en-US" sz="2400" dirty="0" smtClean="0">
                <a:latin typeface="Verdana,Arial,Geneva"/>
              </a:rPr>
              <a:t>(</a:t>
            </a:r>
            <a:r>
              <a:rPr lang="en-US" sz="2400" dirty="0">
                <a:latin typeface="Verdana,Arial,Geneva"/>
              </a:rPr>
              <a:t>4) A public scoping meeting shall be held </a:t>
            </a:r>
            <a:r>
              <a:rPr lang="en-US" sz="2400" b="1" dirty="0">
                <a:latin typeface="Verdana,Arial,Geneva"/>
              </a:rPr>
              <a:t>at the discretion of the sponsoring agency or if twenty-five persons or an association having not less than twenty-five persons requests such a meeting</a:t>
            </a:r>
            <a:r>
              <a:rPr lang="en-US" sz="2400" dirty="0">
                <a:latin typeface="Verdana,Arial,Geneva"/>
              </a:rPr>
              <a:t> within ten days of the publication of the notice in the Environmental Monitor. A public scoping meeting shall be held not less than ten days following the notice of the proposed action in the Environmental Monitor. The public comment period shall remain open for at least five days following the meeting.</a:t>
            </a:r>
          </a:p>
          <a:p>
            <a:r>
              <a:rPr lang="en-US" dirty="0">
                <a:latin typeface="Verdana,Arial,Geneva"/>
              </a:rPr>
              <a:t/>
            </a:r>
            <a:br>
              <a:rPr lang="en-US" dirty="0">
                <a:latin typeface="Verdana,Arial,Geneva"/>
              </a:rPr>
            </a:br>
            <a:endParaRPr lang="en-US" dirty="0"/>
          </a:p>
        </p:txBody>
      </p:sp>
    </p:spTree>
    <p:extLst>
      <p:ext uri="{BB962C8B-B14F-4D97-AF65-F5344CB8AC3E}">
        <p14:creationId xmlns:p14="http://schemas.microsoft.com/office/powerpoint/2010/main" val="33445169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4583" y="885886"/>
            <a:ext cx="10515600" cy="1325563"/>
          </a:xfrm>
        </p:spPr>
        <p:txBody>
          <a:bodyPr>
            <a:normAutofit/>
          </a:bodyPr>
          <a:lstStyle/>
          <a:p>
            <a:pPr algn="ctr"/>
            <a:r>
              <a:rPr lang="en-US" sz="3600" b="1" dirty="0" smtClean="0">
                <a:solidFill>
                  <a:schemeClr val="accent6">
                    <a:lumMod val="75000"/>
                  </a:schemeClr>
                </a:solidFill>
              </a:rPr>
              <a:t>Connecticut Environmental Impact Evaluation Basics from the Connecticut Environmental Policy Act (CEPA)</a:t>
            </a:r>
            <a:endParaRPr lang="en-US" sz="3600" b="1" dirty="0">
              <a:solidFill>
                <a:schemeClr val="accent6">
                  <a:lumMod val="75000"/>
                </a:schemeClr>
              </a:solidFill>
            </a:endParaRPr>
          </a:p>
        </p:txBody>
      </p:sp>
      <p:sp>
        <p:nvSpPr>
          <p:cNvPr id="3" name="Content Placeholder 2"/>
          <p:cNvSpPr>
            <a:spLocks noGrp="1"/>
          </p:cNvSpPr>
          <p:nvPr>
            <p:ph sz="half" idx="1"/>
          </p:nvPr>
        </p:nvSpPr>
        <p:spPr>
          <a:xfrm>
            <a:off x="211492" y="2328079"/>
            <a:ext cx="3149894" cy="3868380"/>
          </a:xfrm>
          <a:ln>
            <a:solidFill>
              <a:schemeClr val="accent6"/>
            </a:solidFill>
          </a:ln>
        </p:spPr>
        <p:txBody>
          <a:bodyPr>
            <a:normAutofit lnSpcReduction="10000"/>
          </a:bodyPr>
          <a:lstStyle/>
          <a:p>
            <a:r>
              <a:rPr lang="en-US" dirty="0" smtClean="0"/>
              <a:t>Sec 22a-1b Evaluation by state agencies of actions affecting the environment. Public scoping process. Environmental monitor.</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6495" y="142359"/>
            <a:ext cx="6539543" cy="1038740"/>
          </a:xfrm>
          <a:prstGeom prst="rect">
            <a:avLst/>
          </a:prstGeom>
        </p:spPr>
      </p:pic>
      <p:sp>
        <p:nvSpPr>
          <p:cNvPr id="4" name="Content Placeholder 3"/>
          <p:cNvSpPr>
            <a:spLocks noGrp="1"/>
          </p:cNvSpPr>
          <p:nvPr>
            <p:ph sz="half" idx="2"/>
          </p:nvPr>
        </p:nvSpPr>
        <p:spPr>
          <a:xfrm>
            <a:off x="3529474" y="2311980"/>
            <a:ext cx="8396363" cy="3543189"/>
          </a:xfrm>
          <a:ln>
            <a:solidFill>
              <a:schemeClr val="accent6"/>
            </a:solidFill>
          </a:ln>
        </p:spPr>
        <p:txBody>
          <a:bodyPr>
            <a:normAutofit lnSpcReduction="10000"/>
          </a:bodyPr>
          <a:lstStyle/>
          <a:p>
            <a:pPr marL="0" indent="0">
              <a:buNone/>
            </a:pPr>
            <a:r>
              <a:rPr lang="en-US" dirty="0" smtClean="0">
                <a:latin typeface="Verdana,Arial,Geneva"/>
              </a:rPr>
              <a:t>(</a:t>
            </a:r>
            <a:r>
              <a:rPr lang="en-US" dirty="0">
                <a:latin typeface="Verdana,Arial,Geneva"/>
              </a:rPr>
              <a:t>7) The sponsoring agency shall consider any comments received pursuant to this section or any information obtained during the public scoping meeting in selecting the proposed actions to be addressed in the environmental impact evaluation and shall evaluate in its environmental impact evaluation any substantive issues raised during the early public scoping process that pertain to a proposed action or site or alternative actions or sites.</a:t>
            </a:r>
            <a:endParaRPr lang="en-US" dirty="0" smtClean="0"/>
          </a:p>
          <a:p>
            <a:endParaRPr lang="en-US" dirty="0"/>
          </a:p>
        </p:txBody>
      </p:sp>
      <p:sp>
        <p:nvSpPr>
          <p:cNvPr id="6" name="Rectangle 5"/>
          <p:cNvSpPr/>
          <p:nvPr/>
        </p:nvSpPr>
        <p:spPr>
          <a:xfrm>
            <a:off x="3529474" y="2406851"/>
            <a:ext cx="8396363" cy="646331"/>
          </a:xfrm>
          <a:prstGeom prst="rect">
            <a:avLst/>
          </a:prstGeom>
        </p:spPr>
        <p:txBody>
          <a:bodyPr wrap="square">
            <a:spAutoFit/>
          </a:bodyPr>
          <a:lstStyle/>
          <a:p>
            <a:r>
              <a:rPr lang="en-US" dirty="0">
                <a:latin typeface="Verdana,Arial,Geneva"/>
              </a:rPr>
              <a:t/>
            </a:r>
            <a:br>
              <a:rPr lang="en-US" dirty="0">
                <a:latin typeface="Verdana,Arial,Geneva"/>
              </a:rPr>
            </a:br>
            <a:endParaRPr lang="en-US" dirty="0"/>
          </a:p>
        </p:txBody>
      </p:sp>
    </p:spTree>
    <p:extLst>
      <p:ext uri="{BB962C8B-B14F-4D97-AF65-F5344CB8AC3E}">
        <p14:creationId xmlns:p14="http://schemas.microsoft.com/office/powerpoint/2010/main" val="5762020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4583" y="885886"/>
            <a:ext cx="10515600" cy="1325563"/>
          </a:xfrm>
        </p:spPr>
        <p:txBody>
          <a:bodyPr>
            <a:normAutofit/>
          </a:bodyPr>
          <a:lstStyle/>
          <a:p>
            <a:pPr algn="ctr"/>
            <a:r>
              <a:rPr lang="en-US" sz="3600" b="1" dirty="0" smtClean="0">
                <a:solidFill>
                  <a:schemeClr val="accent6">
                    <a:lumMod val="75000"/>
                  </a:schemeClr>
                </a:solidFill>
              </a:rPr>
              <a:t>Connecticut Environmental Impact Evaluation Basics from the Connecticut Environmental Policy Act (CEPA)</a:t>
            </a:r>
            <a:endParaRPr lang="en-US" sz="3600" b="1" dirty="0">
              <a:solidFill>
                <a:schemeClr val="accent6">
                  <a:lumMod val="75000"/>
                </a:schemeClr>
              </a:solidFill>
            </a:endParaRPr>
          </a:p>
        </p:txBody>
      </p:sp>
      <p:sp>
        <p:nvSpPr>
          <p:cNvPr id="3" name="Content Placeholder 2"/>
          <p:cNvSpPr>
            <a:spLocks noGrp="1"/>
          </p:cNvSpPr>
          <p:nvPr>
            <p:ph sz="half" idx="1"/>
          </p:nvPr>
        </p:nvSpPr>
        <p:spPr>
          <a:xfrm>
            <a:off x="211492" y="2328079"/>
            <a:ext cx="3149894" cy="3868380"/>
          </a:xfrm>
          <a:ln>
            <a:solidFill>
              <a:schemeClr val="accent6"/>
            </a:solidFill>
          </a:ln>
        </p:spPr>
        <p:txBody>
          <a:bodyPr>
            <a:normAutofit/>
          </a:bodyPr>
          <a:lstStyle/>
          <a:p>
            <a:r>
              <a:rPr lang="en-US" dirty="0" smtClean="0"/>
              <a:t>Sec 22a-1b Evaluation by state agencies of actions affecting the environment. Public scoping process. Environmental monitor.</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6495" y="142359"/>
            <a:ext cx="6539543" cy="1038740"/>
          </a:xfrm>
          <a:prstGeom prst="rect">
            <a:avLst/>
          </a:prstGeom>
        </p:spPr>
      </p:pic>
      <p:sp>
        <p:nvSpPr>
          <p:cNvPr id="4" name="Content Placeholder 3"/>
          <p:cNvSpPr>
            <a:spLocks noGrp="1"/>
          </p:cNvSpPr>
          <p:nvPr>
            <p:ph sz="half" idx="2"/>
          </p:nvPr>
        </p:nvSpPr>
        <p:spPr>
          <a:xfrm>
            <a:off x="3529474" y="2311980"/>
            <a:ext cx="8396363" cy="3543189"/>
          </a:xfrm>
          <a:ln>
            <a:solidFill>
              <a:schemeClr val="accent6"/>
            </a:solidFill>
          </a:ln>
        </p:spPr>
        <p:txBody>
          <a:bodyPr>
            <a:normAutofit/>
          </a:bodyPr>
          <a:lstStyle/>
          <a:p>
            <a:pPr marL="0" indent="0">
              <a:buNone/>
            </a:pPr>
            <a:r>
              <a:rPr lang="en-US" dirty="0" smtClean="0"/>
              <a:t>(c) Agencies are basically required to produce a detailed written evaluation of its environmental impact before deciding to undertake or approve such action.  </a:t>
            </a:r>
          </a:p>
          <a:p>
            <a:pPr marL="0" indent="0">
              <a:buNone/>
            </a:pPr>
            <a:r>
              <a:rPr lang="en-US" dirty="0" smtClean="0"/>
              <a:t>In documents obtained by the Town of Griswold under FOI (and researched by FOPF at Griswold Town Hall) it is apparent the DAS/DESPP have already prepared that evaluation but have come to some surprising conclusions.</a:t>
            </a:r>
            <a:endParaRPr lang="en-US" dirty="0"/>
          </a:p>
        </p:txBody>
      </p:sp>
      <p:sp>
        <p:nvSpPr>
          <p:cNvPr id="6" name="Rectangle 5"/>
          <p:cNvSpPr/>
          <p:nvPr/>
        </p:nvSpPr>
        <p:spPr>
          <a:xfrm>
            <a:off x="3529474" y="2406851"/>
            <a:ext cx="8396363" cy="646331"/>
          </a:xfrm>
          <a:prstGeom prst="rect">
            <a:avLst/>
          </a:prstGeom>
        </p:spPr>
        <p:txBody>
          <a:bodyPr wrap="square">
            <a:spAutoFit/>
          </a:bodyPr>
          <a:lstStyle/>
          <a:p>
            <a:r>
              <a:rPr lang="en-US" dirty="0">
                <a:latin typeface="Verdana,Arial,Geneva"/>
              </a:rPr>
              <a:t/>
            </a:r>
            <a:br>
              <a:rPr lang="en-US" dirty="0">
                <a:latin typeface="Verdana,Arial,Geneva"/>
              </a:rPr>
            </a:br>
            <a:endParaRPr lang="en-US" dirty="0"/>
          </a:p>
        </p:txBody>
      </p:sp>
    </p:spTree>
    <p:extLst>
      <p:ext uri="{BB962C8B-B14F-4D97-AF65-F5344CB8AC3E}">
        <p14:creationId xmlns:p14="http://schemas.microsoft.com/office/powerpoint/2010/main" val="12095934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4583" y="885886"/>
            <a:ext cx="10515600" cy="1325563"/>
          </a:xfrm>
        </p:spPr>
        <p:txBody>
          <a:bodyPr>
            <a:normAutofit/>
          </a:bodyPr>
          <a:lstStyle/>
          <a:p>
            <a:pPr algn="ctr"/>
            <a:r>
              <a:rPr lang="en-US" sz="3600" b="1" dirty="0" smtClean="0">
                <a:solidFill>
                  <a:schemeClr val="accent6">
                    <a:lumMod val="75000"/>
                  </a:schemeClr>
                </a:solidFill>
              </a:rPr>
              <a:t>Connecticut Environmental Impact Evaluation Basics from the Connecticut Environmental Policy Act (CEPA)</a:t>
            </a:r>
            <a:endParaRPr lang="en-US" sz="3600" b="1" dirty="0">
              <a:solidFill>
                <a:schemeClr val="accent6">
                  <a:lumMod val="75000"/>
                </a:schemeClr>
              </a:solidFill>
            </a:endParaRPr>
          </a:p>
        </p:txBody>
      </p:sp>
      <p:sp>
        <p:nvSpPr>
          <p:cNvPr id="3" name="Content Placeholder 2"/>
          <p:cNvSpPr>
            <a:spLocks noGrp="1"/>
          </p:cNvSpPr>
          <p:nvPr>
            <p:ph sz="half" idx="1"/>
          </p:nvPr>
        </p:nvSpPr>
        <p:spPr>
          <a:xfrm>
            <a:off x="211492" y="2328079"/>
            <a:ext cx="3149894" cy="3868380"/>
          </a:xfrm>
          <a:ln>
            <a:solidFill>
              <a:schemeClr val="accent6"/>
            </a:solidFill>
          </a:ln>
        </p:spPr>
        <p:txBody>
          <a:bodyPr>
            <a:normAutofit/>
          </a:bodyPr>
          <a:lstStyle/>
          <a:p>
            <a:r>
              <a:rPr lang="en-US" dirty="0" smtClean="0"/>
              <a:t>Excerpt from DAS/DESPP report regarding States “detailed impact evaluation” obtained by FOI request</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6495" y="142359"/>
            <a:ext cx="6539543" cy="1038740"/>
          </a:xfrm>
          <a:prstGeom prst="rect">
            <a:avLst/>
          </a:prstGeom>
        </p:spPr>
      </p:pic>
      <p:sp>
        <p:nvSpPr>
          <p:cNvPr id="6" name="Rectangle 5"/>
          <p:cNvSpPr/>
          <p:nvPr/>
        </p:nvSpPr>
        <p:spPr>
          <a:xfrm>
            <a:off x="3529474" y="2406851"/>
            <a:ext cx="8396363" cy="646331"/>
          </a:xfrm>
          <a:prstGeom prst="rect">
            <a:avLst/>
          </a:prstGeom>
        </p:spPr>
        <p:txBody>
          <a:bodyPr wrap="square">
            <a:spAutoFit/>
          </a:bodyPr>
          <a:lstStyle/>
          <a:p>
            <a:r>
              <a:rPr lang="en-US" dirty="0">
                <a:latin typeface="Verdana,Arial,Geneva"/>
              </a:rPr>
              <a:t/>
            </a:r>
            <a:br>
              <a:rPr lang="en-US" dirty="0">
                <a:latin typeface="Verdana,Arial,Geneva"/>
              </a:rPr>
            </a:br>
            <a:endParaRPr lang="en-US" dirty="0"/>
          </a:p>
        </p:txBody>
      </p:sp>
      <p:pic>
        <p:nvPicPr>
          <p:cNvPr id="9" name="Content Placeholder 8"/>
          <p:cNvPicPr>
            <a:picLocks noGrp="1" noChangeAspect="1"/>
          </p:cNvPicPr>
          <p:nvPr>
            <p:ph sz="half" idx="2"/>
          </p:nvPr>
        </p:nvPicPr>
        <p:blipFill>
          <a:blip r:embed="rId3"/>
          <a:stretch>
            <a:fillRect/>
          </a:stretch>
        </p:blipFill>
        <p:spPr>
          <a:xfrm>
            <a:off x="4056845" y="2406851"/>
            <a:ext cx="7807861" cy="3789608"/>
          </a:xfrm>
          <a:prstGeom prst="rect">
            <a:avLst/>
          </a:prstGeom>
        </p:spPr>
      </p:pic>
    </p:spTree>
    <p:extLst>
      <p:ext uri="{BB962C8B-B14F-4D97-AF65-F5344CB8AC3E}">
        <p14:creationId xmlns:p14="http://schemas.microsoft.com/office/powerpoint/2010/main" val="42661579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4583" y="885886"/>
            <a:ext cx="10515600" cy="1325563"/>
          </a:xfrm>
        </p:spPr>
        <p:txBody>
          <a:bodyPr>
            <a:normAutofit/>
          </a:bodyPr>
          <a:lstStyle/>
          <a:p>
            <a:pPr algn="ctr"/>
            <a:r>
              <a:rPr lang="en-US" sz="3600" b="1" dirty="0" smtClean="0">
                <a:solidFill>
                  <a:schemeClr val="accent6">
                    <a:lumMod val="75000"/>
                  </a:schemeClr>
                </a:solidFill>
              </a:rPr>
              <a:t>Connecticut Environmental Impact Evaluation Basics from the Connecticut Environmental Policy Act (CEPA)</a:t>
            </a:r>
            <a:endParaRPr lang="en-US" sz="3600" b="1" dirty="0">
              <a:solidFill>
                <a:schemeClr val="accent6">
                  <a:lumMod val="75000"/>
                </a:schemeClr>
              </a:solidFill>
            </a:endParaRPr>
          </a:p>
        </p:txBody>
      </p:sp>
      <p:sp>
        <p:nvSpPr>
          <p:cNvPr id="3" name="Content Placeholder 2"/>
          <p:cNvSpPr>
            <a:spLocks noGrp="1"/>
          </p:cNvSpPr>
          <p:nvPr>
            <p:ph sz="half" idx="1"/>
          </p:nvPr>
        </p:nvSpPr>
        <p:spPr>
          <a:xfrm>
            <a:off x="211492" y="2328079"/>
            <a:ext cx="3149894" cy="3868380"/>
          </a:xfrm>
          <a:ln>
            <a:solidFill>
              <a:schemeClr val="accent6"/>
            </a:solidFill>
          </a:ln>
        </p:spPr>
        <p:txBody>
          <a:bodyPr>
            <a:normAutofit fontScale="62500" lnSpcReduction="20000"/>
          </a:bodyPr>
          <a:lstStyle/>
          <a:p>
            <a:r>
              <a:rPr lang="en-US" b="1" dirty="0" smtClean="0">
                <a:latin typeface="Verdana,Arial,Geneva"/>
              </a:rPr>
              <a:t>Sec</a:t>
            </a:r>
            <a:r>
              <a:rPr lang="en-US" b="1" dirty="0">
                <a:latin typeface="Verdana,Arial,Geneva"/>
              </a:rPr>
              <a:t>. 22a-1d. Review of environmental impact evaluations. Notification to municipalities and agencies.</a:t>
            </a:r>
            <a:r>
              <a:rPr lang="en-US" dirty="0">
                <a:latin typeface="Verdana,Arial,Geneva"/>
              </a:rPr>
              <a:t> </a:t>
            </a:r>
            <a:endParaRPr lang="en-US" dirty="0" smtClean="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6495" y="142359"/>
            <a:ext cx="6539543" cy="1038740"/>
          </a:xfrm>
          <a:prstGeom prst="rect">
            <a:avLst/>
          </a:prstGeom>
        </p:spPr>
      </p:pic>
      <p:sp>
        <p:nvSpPr>
          <p:cNvPr id="6" name="Rectangle 5"/>
          <p:cNvSpPr/>
          <p:nvPr/>
        </p:nvSpPr>
        <p:spPr>
          <a:xfrm>
            <a:off x="3529474" y="2406851"/>
            <a:ext cx="8396363" cy="646331"/>
          </a:xfrm>
          <a:prstGeom prst="rect">
            <a:avLst/>
          </a:prstGeom>
        </p:spPr>
        <p:txBody>
          <a:bodyPr wrap="square">
            <a:spAutoFit/>
          </a:bodyPr>
          <a:lstStyle/>
          <a:p>
            <a:r>
              <a:rPr lang="en-US" dirty="0">
                <a:latin typeface="Verdana,Arial,Geneva"/>
              </a:rPr>
              <a:t/>
            </a:r>
            <a:br>
              <a:rPr lang="en-US" dirty="0">
                <a:latin typeface="Verdana,Arial,Geneva"/>
              </a:rPr>
            </a:br>
            <a:endParaRPr lang="en-US" dirty="0"/>
          </a:p>
        </p:txBody>
      </p:sp>
      <p:sp>
        <p:nvSpPr>
          <p:cNvPr id="4" name="Content Placeholder 3"/>
          <p:cNvSpPr>
            <a:spLocks noGrp="1"/>
          </p:cNvSpPr>
          <p:nvPr>
            <p:ph sz="half" idx="2"/>
          </p:nvPr>
        </p:nvSpPr>
        <p:spPr>
          <a:xfrm>
            <a:off x="3906266" y="2211449"/>
            <a:ext cx="7335592" cy="4351338"/>
          </a:xfrm>
        </p:spPr>
        <p:txBody>
          <a:bodyPr>
            <a:normAutofit fontScale="62500" lnSpcReduction="20000"/>
          </a:bodyPr>
          <a:lstStyle/>
          <a:p>
            <a:r>
              <a:rPr lang="en-US" dirty="0" smtClean="0">
                <a:latin typeface="Verdana,Arial,Geneva"/>
              </a:rPr>
              <a:t>(</a:t>
            </a:r>
            <a:r>
              <a:rPr lang="en-US" dirty="0">
                <a:latin typeface="Verdana,Arial,Geneva"/>
              </a:rPr>
              <a:t>a) Environmental impact evaluations and a summary thereof, including any negative findings </a:t>
            </a:r>
            <a:r>
              <a:rPr lang="en-US" b="1" dirty="0">
                <a:latin typeface="Verdana,Arial,Geneva"/>
              </a:rPr>
              <a:t>shall be submitted for comment and review to the Council on Environmental Quality, the Department of Energy and Environmental Protection, the Connecticut Commission on Culture and Tourism, the Office of Policy and Management, the Department of Economic and Community Development in the case of a proposed action that affects existing housing</a:t>
            </a:r>
            <a:r>
              <a:rPr lang="en-US" dirty="0">
                <a:latin typeface="Verdana,Arial,Geneva"/>
              </a:rPr>
              <a:t>, and other appropriate agencies, and to the town clerk of each municipality affected thereby, and shall be made available to the public for inspection and comment at the same time. The sponsoring agency shall publish forthwith a notice of the availability of its environmental impact evaluation and summary in a newspaper of general circulation in the municipality at least once a week for three consecutive weeks and in the Environmental Monitor. </a:t>
            </a:r>
            <a:r>
              <a:rPr lang="en-US" b="1" dirty="0">
                <a:latin typeface="Verdana,Arial,Geneva"/>
              </a:rPr>
              <a:t>The sponsoring agency preparing an environmental impact evaluation shall hold a public hearing on the evaluation if twenty-five persons or an association having not less than twenty-five persons requests such a hearing within ten days of the publication of the notice in the Environmental Monitor.</a:t>
            </a:r>
            <a:br>
              <a:rPr lang="en-US" b="1" dirty="0">
                <a:latin typeface="Verdana,Arial,Geneva"/>
              </a:rPr>
            </a:br>
            <a:endParaRPr lang="en-US" b="1" dirty="0"/>
          </a:p>
        </p:txBody>
      </p:sp>
    </p:spTree>
    <p:extLst>
      <p:ext uri="{BB962C8B-B14F-4D97-AF65-F5344CB8AC3E}">
        <p14:creationId xmlns:p14="http://schemas.microsoft.com/office/powerpoint/2010/main" val="170314956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6185"/>
            <a:ext cx="4493654" cy="497759"/>
          </a:xfrm>
        </p:spPr>
        <p:txBody>
          <a:bodyPr>
            <a:normAutofit fontScale="90000"/>
          </a:bodyPr>
          <a:lstStyle/>
          <a:p>
            <a:pPr algn="ctr"/>
            <a:r>
              <a:rPr lang="en-US" dirty="0" smtClean="0"/>
              <a:t>Scoping Issues</a:t>
            </a:r>
            <a:endParaRPr lang="en-US" dirty="0"/>
          </a:p>
        </p:txBody>
      </p:sp>
      <p:sp>
        <p:nvSpPr>
          <p:cNvPr id="3" name="Content Placeholder 2"/>
          <p:cNvSpPr>
            <a:spLocks noGrp="1"/>
          </p:cNvSpPr>
          <p:nvPr>
            <p:ph sz="half" idx="1"/>
          </p:nvPr>
        </p:nvSpPr>
        <p:spPr>
          <a:xfrm>
            <a:off x="838200" y="1168802"/>
            <a:ext cx="5181600" cy="4351338"/>
          </a:xfrm>
        </p:spPr>
        <p:txBody>
          <a:bodyPr>
            <a:noAutofit/>
          </a:bodyPr>
          <a:lstStyle/>
          <a:p>
            <a:r>
              <a:rPr lang="en-US" dirty="0" smtClean="0"/>
              <a:t>In Spring of 2016 DAS &amp; DESPP held a series of public meetings in towns under consideration for hosting this Range.</a:t>
            </a:r>
          </a:p>
          <a:p>
            <a:r>
              <a:rPr lang="en-US" dirty="0" smtClean="0"/>
              <a:t>Each meeting was attended by about 200 local citizens.</a:t>
            </a:r>
          </a:p>
          <a:p>
            <a:r>
              <a:rPr lang="en-US" dirty="0" smtClean="0"/>
              <a:t>Citizens were given 2-3 minutes to talk and even on a “town by town” basis many voices could not be heard about their concerns for this Project due to the volume of participants.</a:t>
            </a:r>
            <a:endParaRPr lang="en-US" dirty="0"/>
          </a:p>
        </p:txBody>
      </p:sp>
      <p:sp>
        <p:nvSpPr>
          <p:cNvPr id="4" name="Content Placeholder 3"/>
          <p:cNvSpPr>
            <a:spLocks noGrp="1"/>
          </p:cNvSpPr>
          <p:nvPr>
            <p:ph sz="half" idx="2"/>
          </p:nvPr>
        </p:nvSpPr>
        <p:spPr>
          <a:xfrm>
            <a:off x="6096000" y="643943"/>
            <a:ext cx="5181600" cy="5795493"/>
          </a:xfrm>
        </p:spPr>
        <p:txBody>
          <a:bodyPr>
            <a:normAutofit fontScale="25000" lnSpcReduction="20000"/>
          </a:bodyPr>
          <a:lstStyle/>
          <a:p>
            <a:r>
              <a:rPr lang="en-US" sz="8000" dirty="0" smtClean="0"/>
              <a:t>DAS &amp; DESPP have made it clear they intend to host </a:t>
            </a:r>
            <a:r>
              <a:rPr lang="en-US" sz="8000" b="1" u="sng" dirty="0" smtClean="0"/>
              <a:t>a single Scoping Meeting on this project in Griswold in Mid May 2018.</a:t>
            </a:r>
          </a:p>
          <a:p>
            <a:r>
              <a:rPr lang="en-US" sz="8000" dirty="0" smtClean="0"/>
              <a:t>Due to the Regional/Statewide nature of this project it can be expected that 400 or more people will attend making it unlikely concerns of the citizens will be able to be heard in the allotted time.</a:t>
            </a:r>
          </a:p>
          <a:p>
            <a:r>
              <a:rPr lang="en-US" sz="8000" dirty="0" smtClean="0"/>
              <a:t>Griswold location will be inconvenient for people from other towns surrounding the Forest to attend.  Will also make it hard for statewide Stakeholder groups to attend. Perhaps this is what DAS/DESPP desires in this process?</a:t>
            </a:r>
          </a:p>
          <a:p>
            <a:r>
              <a:rPr lang="en-US" sz="8000" dirty="0" smtClean="0"/>
              <a:t>A single meeting may preclude a wide variety of Stakeholders from attending on that specific date due to schedule conflicts.</a:t>
            </a:r>
          </a:p>
          <a:p>
            <a:r>
              <a:rPr lang="en-US" sz="8000" dirty="0" smtClean="0"/>
              <a:t>It is the intent of Friends of Pachaug Forest Inc. to coordinate petitions from 25 residents of the 6 Towns surrounding Pachaug SF to request Scoping Meetings in their Town as well as file a request for a Scoping Meeting to be held in Hartford to enable cooperating organizations Statewide to participate in a Scoping Meeting.</a:t>
            </a:r>
          </a:p>
          <a:p>
            <a:endParaRPr lang="en-US" dirty="0"/>
          </a:p>
        </p:txBody>
      </p:sp>
    </p:spTree>
    <p:extLst>
      <p:ext uri="{BB962C8B-B14F-4D97-AF65-F5344CB8AC3E}">
        <p14:creationId xmlns:p14="http://schemas.microsoft.com/office/powerpoint/2010/main" val="3439229720"/>
      </p:ext>
    </p:extLst>
  </p:cSld>
  <p:clrMapOvr>
    <a:masterClrMapping/>
  </p:clrMapOvr>
  <mc:AlternateContent xmlns:mc="http://schemas.openxmlformats.org/markup-compatibility/2006" xmlns:p14="http://schemas.microsoft.com/office/powerpoint/2010/main">
    <mc:Choice Requires="p14">
      <p:transition spd="slow" p14:dur="2000" advTm="41756"/>
    </mc:Choice>
    <mc:Fallback xmlns="">
      <p:transition spd="slow" advTm="41756"/>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1195" y="265687"/>
            <a:ext cx="8462010" cy="1344104"/>
          </a:xfrm>
          <a:prstGeom prst="rect">
            <a:avLst/>
          </a:prstGeom>
        </p:spPr>
      </p:pic>
      <p:sp>
        <p:nvSpPr>
          <p:cNvPr id="12" name="Content Placeholder 11"/>
          <p:cNvSpPr>
            <a:spLocks noGrp="1"/>
          </p:cNvSpPr>
          <p:nvPr>
            <p:ph sz="half" idx="1"/>
          </p:nvPr>
        </p:nvSpPr>
        <p:spPr>
          <a:xfrm>
            <a:off x="381000" y="1822450"/>
            <a:ext cx="4848225" cy="4202113"/>
          </a:xfrm>
        </p:spPr>
        <p:txBody>
          <a:bodyPr>
            <a:normAutofit fontScale="92500" lnSpcReduction="20000"/>
          </a:bodyPr>
          <a:lstStyle/>
          <a:p>
            <a:pPr marL="0" indent="0">
              <a:buNone/>
            </a:pPr>
            <a:r>
              <a:rPr lang="en-US" sz="3500" dirty="0" smtClean="0">
                <a:solidFill>
                  <a:schemeClr val="accent6">
                    <a:lumMod val="75000"/>
                  </a:schemeClr>
                </a:solidFill>
              </a:rPr>
              <a:t>WHO WE ARE</a:t>
            </a:r>
          </a:p>
          <a:p>
            <a:r>
              <a:rPr lang="en-US" dirty="0" smtClean="0"/>
              <a:t>About a dozen folks that were all involved in different grass roots groups that stood against the State Range project </a:t>
            </a:r>
          </a:p>
          <a:p>
            <a:r>
              <a:rPr lang="en-US" dirty="0" smtClean="0"/>
              <a:t>Recognized that the Range was a Regional not “Town by Town” issue which is how the State has been treating it</a:t>
            </a:r>
          </a:p>
          <a:p>
            <a:r>
              <a:rPr lang="en-US" dirty="0" smtClean="0"/>
              <a:t>Started meeting in early November 2017 discussing forming a non-profit corporation</a:t>
            </a:r>
          </a:p>
          <a:p>
            <a:endParaRPr lang="en-US" dirty="0"/>
          </a:p>
        </p:txBody>
      </p:sp>
      <p:sp>
        <p:nvSpPr>
          <p:cNvPr id="13" name="Content Placeholder 12"/>
          <p:cNvSpPr>
            <a:spLocks noGrp="1"/>
          </p:cNvSpPr>
          <p:nvPr>
            <p:ph sz="half" idx="2"/>
          </p:nvPr>
        </p:nvSpPr>
        <p:spPr>
          <a:xfrm>
            <a:off x="6072187" y="1822450"/>
            <a:ext cx="5872163" cy="4351338"/>
          </a:xfrm>
        </p:spPr>
        <p:txBody>
          <a:bodyPr>
            <a:normAutofit fontScale="92500" lnSpcReduction="20000"/>
          </a:bodyPr>
          <a:lstStyle/>
          <a:p>
            <a:pPr marL="0" indent="0">
              <a:buNone/>
            </a:pPr>
            <a:r>
              <a:rPr lang="en-US" sz="3400" dirty="0" smtClean="0">
                <a:solidFill>
                  <a:schemeClr val="accent6">
                    <a:lumMod val="75000"/>
                  </a:schemeClr>
                </a:solidFill>
              </a:rPr>
              <a:t>WHEN WE MET WE DISCOVERED</a:t>
            </a:r>
          </a:p>
          <a:p>
            <a:r>
              <a:rPr lang="en-US" dirty="0" smtClean="0"/>
              <a:t>We all had deep common interests in Pachaug Forest:</a:t>
            </a:r>
          </a:p>
          <a:p>
            <a:pPr lvl="1"/>
            <a:r>
              <a:rPr lang="en-US" dirty="0" smtClean="0"/>
              <a:t>Applied Conservation </a:t>
            </a:r>
          </a:p>
          <a:p>
            <a:pPr lvl="1"/>
            <a:r>
              <a:rPr lang="en-US" dirty="0" smtClean="0"/>
              <a:t>Recreational Use</a:t>
            </a:r>
          </a:p>
          <a:p>
            <a:pPr lvl="1"/>
            <a:r>
              <a:rPr lang="en-US" dirty="0" smtClean="0"/>
              <a:t>Educational Access and Use</a:t>
            </a:r>
          </a:p>
          <a:p>
            <a:pPr lvl="1"/>
            <a:r>
              <a:rPr lang="en-US" dirty="0" smtClean="0"/>
              <a:t>Cultural / Historic preservation</a:t>
            </a:r>
          </a:p>
          <a:p>
            <a:pPr lvl="1"/>
            <a:r>
              <a:rPr lang="en-US" dirty="0" smtClean="0"/>
              <a:t>Volunteerism to Assist the Forest</a:t>
            </a:r>
          </a:p>
          <a:p>
            <a:pPr lvl="1"/>
            <a:endParaRPr lang="en-US" dirty="0"/>
          </a:p>
        </p:txBody>
      </p:sp>
    </p:spTree>
    <p:extLst>
      <p:ext uri="{BB962C8B-B14F-4D97-AF65-F5344CB8AC3E}">
        <p14:creationId xmlns:p14="http://schemas.microsoft.com/office/powerpoint/2010/main" val="3634967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1195" y="265687"/>
            <a:ext cx="8462010" cy="1344104"/>
          </a:xfrm>
          <a:prstGeom prst="rect">
            <a:avLst/>
          </a:prstGeom>
        </p:spPr>
      </p:pic>
      <p:sp>
        <p:nvSpPr>
          <p:cNvPr id="12" name="Content Placeholder 11"/>
          <p:cNvSpPr>
            <a:spLocks noGrp="1"/>
          </p:cNvSpPr>
          <p:nvPr>
            <p:ph sz="half" idx="1"/>
          </p:nvPr>
        </p:nvSpPr>
        <p:spPr>
          <a:xfrm>
            <a:off x="381000" y="1822450"/>
            <a:ext cx="4848225" cy="4202113"/>
          </a:xfrm>
        </p:spPr>
        <p:txBody>
          <a:bodyPr>
            <a:normAutofit fontScale="92500" lnSpcReduction="10000"/>
          </a:bodyPr>
          <a:lstStyle/>
          <a:p>
            <a:pPr marL="0" indent="0">
              <a:buNone/>
            </a:pPr>
            <a:r>
              <a:rPr lang="en-US" sz="3500" dirty="0" smtClean="0">
                <a:solidFill>
                  <a:schemeClr val="accent6">
                    <a:lumMod val="75000"/>
                  </a:schemeClr>
                </a:solidFill>
              </a:rPr>
              <a:t>WHO WE ARE</a:t>
            </a:r>
          </a:p>
          <a:p>
            <a:r>
              <a:rPr lang="en-US" dirty="0" smtClean="0"/>
              <a:t>So we set about forming a non-profit corporation.</a:t>
            </a:r>
          </a:p>
          <a:p>
            <a:r>
              <a:rPr lang="en-US" dirty="0" smtClean="0"/>
              <a:t>Corporation established mid December 2017</a:t>
            </a:r>
          </a:p>
          <a:p>
            <a:r>
              <a:rPr lang="en-US" dirty="0" smtClean="0"/>
              <a:t>Application submitted to IRS mid January and 501 (c) (3) status granted by IRS in mid February 2018</a:t>
            </a:r>
            <a:endParaRPr lang="en-US" dirty="0"/>
          </a:p>
        </p:txBody>
      </p:sp>
      <p:sp>
        <p:nvSpPr>
          <p:cNvPr id="13" name="Content Placeholder 12"/>
          <p:cNvSpPr>
            <a:spLocks noGrp="1"/>
          </p:cNvSpPr>
          <p:nvPr>
            <p:ph sz="half" idx="2"/>
          </p:nvPr>
        </p:nvSpPr>
        <p:spPr>
          <a:xfrm>
            <a:off x="5666705" y="1609791"/>
            <a:ext cx="6277646" cy="4563997"/>
          </a:xfrm>
        </p:spPr>
        <p:txBody>
          <a:bodyPr>
            <a:normAutofit fontScale="92500" lnSpcReduction="10000"/>
          </a:bodyPr>
          <a:lstStyle/>
          <a:p>
            <a:pPr marL="0" indent="0">
              <a:buNone/>
            </a:pPr>
            <a:r>
              <a:rPr lang="en-US" sz="3500" dirty="0" smtClean="0">
                <a:solidFill>
                  <a:schemeClr val="accent6">
                    <a:lumMod val="75000"/>
                  </a:schemeClr>
                </a:solidFill>
              </a:rPr>
              <a:t>Mission Statement:</a:t>
            </a:r>
          </a:p>
          <a:p>
            <a:pPr marL="0" indent="0">
              <a:buNone/>
            </a:pPr>
            <a:r>
              <a:rPr lang="en-US" sz="3600" dirty="0"/>
              <a:t>Friends of Pachaug Forest, Inc. is a group of volunteers whose mission is to sponsor, and/or participate in events and activities that promote educational opportunities about Pachaug Forests resources; and to preserve and protect the unique quality and character of Pachaug Forest.</a:t>
            </a:r>
          </a:p>
          <a:p>
            <a:pPr marL="0" indent="0">
              <a:buNone/>
            </a:pPr>
            <a:endParaRPr lang="en-US" sz="3400" dirty="0" smtClean="0">
              <a:solidFill>
                <a:schemeClr val="accent6">
                  <a:lumMod val="75000"/>
                </a:schemeClr>
              </a:solidFill>
            </a:endParaRPr>
          </a:p>
          <a:p>
            <a:pPr lvl="1"/>
            <a:endParaRPr lang="en-US" dirty="0"/>
          </a:p>
        </p:txBody>
      </p:sp>
    </p:spTree>
    <p:extLst>
      <p:ext uri="{BB962C8B-B14F-4D97-AF65-F5344CB8AC3E}">
        <p14:creationId xmlns:p14="http://schemas.microsoft.com/office/powerpoint/2010/main" val="3617609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1195" y="265687"/>
            <a:ext cx="8462010" cy="1344104"/>
          </a:xfrm>
          <a:prstGeom prst="rect">
            <a:avLst/>
          </a:prstGeom>
        </p:spPr>
      </p:pic>
      <p:sp>
        <p:nvSpPr>
          <p:cNvPr id="12" name="Content Placeholder 11"/>
          <p:cNvSpPr>
            <a:spLocks noGrp="1"/>
          </p:cNvSpPr>
          <p:nvPr>
            <p:ph sz="half" idx="1"/>
          </p:nvPr>
        </p:nvSpPr>
        <p:spPr>
          <a:xfrm>
            <a:off x="381000" y="1822450"/>
            <a:ext cx="4848225" cy="4202113"/>
          </a:xfrm>
        </p:spPr>
        <p:txBody>
          <a:bodyPr>
            <a:normAutofit/>
          </a:bodyPr>
          <a:lstStyle/>
          <a:p>
            <a:pPr marL="0" indent="0">
              <a:buNone/>
            </a:pPr>
            <a:r>
              <a:rPr lang="en-US" sz="3500" dirty="0" smtClean="0">
                <a:solidFill>
                  <a:schemeClr val="accent6">
                    <a:lumMod val="75000"/>
                  </a:schemeClr>
                </a:solidFill>
              </a:rPr>
              <a:t>WHY WE ARE:</a:t>
            </a:r>
          </a:p>
          <a:p>
            <a:pPr lvl="0"/>
            <a:r>
              <a:rPr lang="en-US" dirty="0">
                <a:solidFill>
                  <a:prstClr val="black"/>
                </a:solidFill>
              </a:rPr>
              <a:t>Networking with other environmental &amp; conservation organizations.</a:t>
            </a:r>
          </a:p>
          <a:p>
            <a:pPr lvl="0"/>
            <a:r>
              <a:rPr lang="en-US" dirty="0">
                <a:solidFill>
                  <a:prstClr val="black"/>
                </a:solidFill>
              </a:rPr>
              <a:t>Obtain grants to support Forest activities &amp; land purchases to add to Pachaug State Forest or provide protected easements</a:t>
            </a:r>
            <a:r>
              <a:rPr lang="en-US" dirty="0" smtClean="0">
                <a:solidFill>
                  <a:prstClr val="black"/>
                </a:solidFill>
              </a:rPr>
              <a:t>.</a:t>
            </a:r>
            <a:endParaRPr lang="en-US" dirty="0">
              <a:solidFill>
                <a:prstClr val="black"/>
              </a:solidFill>
            </a:endParaRPr>
          </a:p>
        </p:txBody>
      </p:sp>
      <p:sp>
        <p:nvSpPr>
          <p:cNvPr id="13" name="Content Placeholder 12"/>
          <p:cNvSpPr>
            <a:spLocks noGrp="1"/>
          </p:cNvSpPr>
          <p:nvPr>
            <p:ph sz="half" idx="2"/>
          </p:nvPr>
        </p:nvSpPr>
        <p:spPr>
          <a:xfrm>
            <a:off x="5666705" y="1609791"/>
            <a:ext cx="6277646" cy="4563997"/>
          </a:xfrm>
        </p:spPr>
        <p:txBody>
          <a:bodyPr>
            <a:normAutofit/>
          </a:bodyPr>
          <a:lstStyle/>
          <a:p>
            <a:pPr marL="0" indent="0">
              <a:buNone/>
            </a:pPr>
            <a:endParaRPr lang="en-US" sz="3500" dirty="0" smtClean="0">
              <a:solidFill>
                <a:schemeClr val="accent6">
                  <a:lumMod val="75000"/>
                </a:schemeClr>
              </a:solidFill>
            </a:endParaRPr>
          </a:p>
          <a:p>
            <a:pPr marL="0" indent="0">
              <a:buNone/>
            </a:pPr>
            <a:r>
              <a:rPr lang="en-US" sz="3600" dirty="0">
                <a:solidFill>
                  <a:prstClr val="black"/>
                </a:solidFill>
              </a:rPr>
              <a:t>We are not organized as an “anti State Range” group; but the potential Range Project in the midst of Pachaug State Forest is the </a:t>
            </a:r>
            <a:r>
              <a:rPr lang="en-US" sz="3600" dirty="0" smtClean="0">
                <a:solidFill>
                  <a:prstClr val="black"/>
                </a:solidFill>
              </a:rPr>
              <a:t>biggest conservation “elephant </a:t>
            </a:r>
            <a:r>
              <a:rPr lang="en-US" sz="3600" dirty="0">
                <a:solidFill>
                  <a:prstClr val="black"/>
                </a:solidFill>
              </a:rPr>
              <a:t>in the room</a:t>
            </a:r>
            <a:r>
              <a:rPr lang="en-US" sz="3600" dirty="0" smtClean="0">
                <a:solidFill>
                  <a:prstClr val="black"/>
                </a:solidFill>
              </a:rPr>
              <a:t>” issue and we are proactive about it.</a:t>
            </a:r>
            <a:endParaRPr lang="en-US" sz="3600" dirty="0">
              <a:solidFill>
                <a:schemeClr val="accent6">
                  <a:lumMod val="75000"/>
                </a:schemeClr>
              </a:solidFill>
            </a:endParaRPr>
          </a:p>
          <a:p>
            <a:pPr marL="0" indent="0">
              <a:buNone/>
            </a:pPr>
            <a:endParaRPr lang="en-US" sz="3400" dirty="0" smtClean="0">
              <a:solidFill>
                <a:schemeClr val="accent6">
                  <a:lumMod val="75000"/>
                </a:schemeClr>
              </a:solidFill>
            </a:endParaRPr>
          </a:p>
          <a:p>
            <a:pPr lvl="1"/>
            <a:endParaRPr lang="en-US" dirty="0"/>
          </a:p>
        </p:txBody>
      </p:sp>
    </p:spTree>
    <p:extLst>
      <p:ext uri="{BB962C8B-B14F-4D97-AF65-F5344CB8AC3E}">
        <p14:creationId xmlns:p14="http://schemas.microsoft.com/office/powerpoint/2010/main" val="1755602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1195" y="265687"/>
            <a:ext cx="8462010" cy="1344104"/>
          </a:xfrm>
          <a:prstGeom prst="rect">
            <a:avLst/>
          </a:prstGeom>
        </p:spPr>
      </p:pic>
      <p:sp>
        <p:nvSpPr>
          <p:cNvPr id="12" name="Content Placeholder 11"/>
          <p:cNvSpPr>
            <a:spLocks noGrp="1"/>
          </p:cNvSpPr>
          <p:nvPr>
            <p:ph sz="half" idx="1"/>
          </p:nvPr>
        </p:nvSpPr>
        <p:spPr>
          <a:xfrm>
            <a:off x="381000" y="1822450"/>
            <a:ext cx="4848225" cy="4202113"/>
          </a:xfrm>
        </p:spPr>
        <p:txBody>
          <a:bodyPr>
            <a:normAutofit/>
          </a:bodyPr>
          <a:lstStyle/>
          <a:p>
            <a:pPr marL="0" indent="0">
              <a:buNone/>
            </a:pPr>
            <a:r>
              <a:rPr lang="en-US" sz="3500" dirty="0" smtClean="0">
                <a:solidFill>
                  <a:schemeClr val="accent6">
                    <a:lumMod val="75000"/>
                  </a:schemeClr>
                </a:solidFill>
              </a:rPr>
              <a:t>WHY WE ARE:</a:t>
            </a:r>
          </a:p>
          <a:p>
            <a:pPr lvl="0"/>
            <a:r>
              <a:rPr lang="en-US" dirty="0" smtClean="0">
                <a:solidFill>
                  <a:prstClr val="black"/>
                </a:solidFill>
              </a:rPr>
              <a:t>In our individual “grass roots” backgrounds that led us here together we discovered something else:</a:t>
            </a:r>
          </a:p>
          <a:p>
            <a:pPr lvl="0"/>
            <a:endParaRPr lang="en-US" dirty="0">
              <a:solidFill>
                <a:prstClr val="black"/>
              </a:solidFill>
            </a:endParaRPr>
          </a:p>
          <a:p>
            <a:pPr lvl="0"/>
            <a:endParaRPr lang="en-US" dirty="0">
              <a:solidFill>
                <a:prstClr val="black"/>
              </a:solidFill>
            </a:endParaRPr>
          </a:p>
        </p:txBody>
      </p:sp>
      <p:sp>
        <p:nvSpPr>
          <p:cNvPr id="13" name="Content Placeholder 12"/>
          <p:cNvSpPr>
            <a:spLocks noGrp="1"/>
          </p:cNvSpPr>
          <p:nvPr>
            <p:ph sz="half" idx="2"/>
          </p:nvPr>
        </p:nvSpPr>
        <p:spPr>
          <a:xfrm>
            <a:off x="5666705" y="1609791"/>
            <a:ext cx="6277646" cy="4563997"/>
          </a:xfrm>
        </p:spPr>
        <p:txBody>
          <a:bodyPr>
            <a:normAutofit/>
          </a:bodyPr>
          <a:lstStyle/>
          <a:p>
            <a:pPr marL="0" indent="0">
              <a:buNone/>
            </a:pPr>
            <a:endParaRPr lang="en-US" sz="3500" dirty="0" smtClean="0">
              <a:solidFill>
                <a:schemeClr val="accent6">
                  <a:lumMod val="75000"/>
                </a:schemeClr>
              </a:solidFill>
            </a:endParaRPr>
          </a:p>
          <a:p>
            <a:pPr lvl="0"/>
            <a:r>
              <a:rPr lang="en-US" sz="3600" dirty="0">
                <a:solidFill>
                  <a:prstClr val="black"/>
                </a:solidFill>
              </a:rPr>
              <a:t>New </a:t>
            </a:r>
            <a:r>
              <a:rPr lang="en-US" sz="3600" dirty="0" smtClean="0">
                <a:solidFill>
                  <a:prstClr val="black"/>
                </a:solidFill>
              </a:rPr>
              <a:t>friends in our communities</a:t>
            </a:r>
          </a:p>
          <a:p>
            <a:pPr lvl="0"/>
            <a:r>
              <a:rPr lang="en-US" sz="3600" dirty="0" smtClean="0">
                <a:solidFill>
                  <a:prstClr val="black"/>
                </a:solidFill>
              </a:rPr>
              <a:t>Opportunities to do stuff in the Forest together that is FUN</a:t>
            </a:r>
            <a:endParaRPr lang="en-US" sz="3600" dirty="0">
              <a:solidFill>
                <a:prstClr val="black"/>
              </a:solidFill>
            </a:endParaRPr>
          </a:p>
          <a:p>
            <a:pPr lvl="0"/>
            <a:endParaRPr lang="en-US" sz="3600" dirty="0">
              <a:solidFill>
                <a:prstClr val="black"/>
              </a:solidFill>
            </a:endParaRPr>
          </a:p>
          <a:p>
            <a:pPr marL="0" indent="0">
              <a:buNone/>
            </a:pPr>
            <a:endParaRPr lang="en-US" sz="3400" dirty="0" smtClean="0">
              <a:solidFill>
                <a:schemeClr val="accent6">
                  <a:lumMod val="75000"/>
                </a:schemeClr>
              </a:solidFill>
            </a:endParaRPr>
          </a:p>
          <a:p>
            <a:pPr lvl="1"/>
            <a:endParaRPr lang="en-US" dirty="0"/>
          </a:p>
        </p:txBody>
      </p:sp>
    </p:spTree>
    <p:extLst>
      <p:ext uri="{BB962C8B-B14F-4D97-AF65-F5344CB8AC3E}">
        <p14:creationId xmlns:p14="http://schemas.microsoft.com/office/powerpoint/2010/main" val="4666419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331" y="136898"/>
            <a:ext cx="5972873" cy="948730"/>
          </a:xfrm>
          <a:prstGeom prst="rect">
            <a:avLst/>
          </a:prstGeom>
        </p:spPr>
      </p:pic>
      <p:sp>
        <p:nvSpPr>
          <p:cNvPr id="12" name="Content Placeholder 11"/>
          <p:cNvSpPr>
            <a:spLocks noGrp="1"/>
          </p:cNvSpPr>
          <p:nvPr>
            <p:ph sz="half" idx="1"/>
          </p:nvPr>
        </p:nvSpPr>
        <p:spPr>
          <a:xfrm>
            <a:off x="239331" y="1085628"/>
            <a:ext cx="5736465" cy="5254580"/>
          </a:xfrm>
          <a:ln>
            <a:solidFill>
              <a:schemeClr val="accent6"/>
            </a:solidFill>
          </a:ln>
        </p:spPr>
        <p:txBody>
          <a:bodyPr>
            <a:normAutofit fontScale="25000" lnSpcReduction="20000"/>
          </a:bodyPr>
          <a:lstStyle/>
          <a:p>
            <a:pPr lvl="0">
              <a:lnSpc>
                <a:spcPct val="120000"/>
              </a:lnSpc>
            </a:pPr>
            <a:r>
              <a:rPr lang="en-US" sz="9600" dirty="0" smtClean="0"/>
              <a:t>Support </a:t>
            </a:r>
            <a:r>
              <a:rPr lang="en-US" sz="9600" dirty="0"/>
              <a:t>the implementation of approved Conservation and Development Plans with Griswold, Voluntown, Preston, Plainfield, Sterling, and North Stonington.</a:t>
            </a:r>
          </a:p>
          <a:p>
            <a:pPr lvl="0">
              <a:lnSpc>
                <a:spcPct val="120000"/>
              </a:lnSpc>
            </a:pPr>
            <a:r>
              <a:rPr lang="en-US" sz="9600" dirty="0"/>
              <a:t>As a stakeholder of the Pachaug Forest, assist CT Department of Energy and Environmental Protection (DEEP) in their Forest management activities by providing both scrutiny and advocacy of proposed actions of CT DEEP in their management of the Forest. This includes current and future DEEP Forest Resource Management Plans and other Forest management policies and practices.</a:t>
            </a:r>
          </a:p>
          <a:p>
            <a:pPr marL="0" indent="0">
              <a:buNone/>
            </a:pPr>
            <a:endParaRPr lang="en-US" sz="3800" dirty="0" smtClean="0">
              <a:solidFill>
                <a:schemeClr val="accent6">
                  <a:lumMod val="75000"/>
                </a:schemeClr>
              </a:solidFill>
            </a:endParaRPr>
          </a:p>
          <a:p>
            <a:endParaRPr lang="en-US" sz="3400" dirty="0"/>
          </a:p>
        </p:txBody>
      </p:sp>
      <p:sp>
        <p:nvSpPr>
          <p:cNvPr id="13" name="Content Placeholder 12"/>
          <p:cNvSpPr>
            <a:spLocks noGrp="1"/>
          </p:cNvSpPr>
          <p:nvPr>
            <p:ph sz="half" idx="2"/>
          </p:nvPr>
        </p:nvSpPr>
        <p:spPr>
          <a:xfrm>
            <a:off x="6096000" y="1085628"/>
            <a:ext cx="5990018" cy="4563997"/>
          </a:xfrm>
          <a:ln>
            <a:solidFill>
              <a:schemeClr val="accent6"/>
            </a:solidFill>
          </a:ln>
        </p:spPr>
        <p:txBody>
          <a:bodyPr>
            <a:noAutofit/>
          </a:bodyPr>
          <a:lstStyle/>
          <a:p>
            <a:pPr lvl="0"/>
            <a:r>
              <a:rPr lang="en-US" sz="2400" dirty="0"/>
              <a:t>To provide opportunities for the public and students of all ages to engage in agricultural, aquatic, forestry management, conservation, recreational, and wildlife use and education;</a:t>
            </a:r>
            <a:endParaRPr lang="en-US" sz="2400" dirty="0"/>
          </a:p>
          <a:p>
            <a:pPr lvl="0"/>
            <a:r>
              <a:rPr lang="en-US" sz="2400" dirty="0"/>
              <a:t>To sponsor, host and/or participate in events and activities that promote educational opportunities about Pachaug Forest’s resources and to preserve the forest for future </a:t>
            </a:r>
            <a:r>
              <a:rPr lang="en-US" sz="2400" dirty="0" smtClean="0"/>
              <a:t>generations;</a:t>
            </a:r>
          </a:p>
          <a:p>
            <a:pPr lvl="0"/>
            <a:r>
              <a:rPr lang="en-US" sz="2400" dirty="0" smtClean="0"/>
              <a:t>Involve </a:t>
            </a:r>
            <a:r>
              <a:rPr lang="en-US" sz="2400" dirty="0"/>
              <a:t>a focus on sustainable development, ecotourism, native American culture, conservation biology, community health, land use planning, and social justice</a:t>
            </a:r>
          </a:p>
          <a:p>
            <a:pPr lvl="0"/>
            <a:endParaRPr lang="en-US" sz="2400" dirty="0" smtClean="0"/>
          </a:p>
          <a:p>
            <a:pPr lvl="0"/>
            <a:endParaRPr lang="en-US" sz="2000" dirty="0"/>
          </a:p>
          <a:p>
            <a:pPr marL="0" indent="0">
              <a:buNone/>
            </a:pPr>
            <a:endParaRPr lang="en-US" dirty="0" smtClean="0">
              <a:solidFill>
                <a:schemeClr val="accent6">
                  <a:lumMod val="75000"/>
                </a:schemeClr>
              </a:solidFill>
            </a:endParaRPr>
          </a:p>
        </p:txBody>
      </p:sp>
      <p:sp>
        <p:nvSpPr>
          <p:cNvPr id="4" name="Rectangle 3"/>
          <p:cNvSpPr/>
          <p:nvPr/>
        </p:nvSpPr>
        <p:spPr>
          <a:xfrm>
            <a:off x="6096000" y="448642"/>
            <a:ext cx="6096000" cy="480131"/>
          </a:xfrm>
          <a:prstGeom prst="rect">
            <a:avLst/>
          </a:prstGeom>
        </p:spPr>
        <p:txBody>
          <a:bodyPr>
            <a:spAutoFit/>
          </a:bodyPr>
          <a:lstStyle/>
          <a:p>
            <a:pPr marL="228600" lvl="0" indent="-228600">
              <a:lnSpc>
                <a:spcPct val="90000"/>
              </a:lnSpc>
              <a:spcBef>
                <a:spcPts val="1000"/>
              </a:spcBef>
              <a:buFont typeface="Arial" panose="020B0604020202020204" pitchFamily="34" charset="0"/>
              <a:buChar char="•"/>
            </a:pPr>
            <a:r>
              <a:rPr lang="en-US" sz="2800" b="1" u="sng" dirty="0">
                <a:solidFill>
                  <a:srgbClr val="70AD47">
                    <a:lumMod val="75000"/>
                  </a:srgbClr>
                </a:solidFill>
              </a:rPr>
              <a:t>WHY WE ARE:  Guiding Principles</a:t>
            </a:r>
            <a:endParaRPr lang="en-US" sz="2800" dirty="0">
              <a:solidFill>
                <a:srgbClr val="70AD47">
                  <a:lumMod val="75000"/>
                </a:srgbClr>
              </a:solidFill>
            </a:endParaRPr>
          </a:p>
        </p:txBody>
      </p:sp>
    </p:spTree>
    <p:extLst>
      <p:ext uri="{BB962C8B-B14F-4D97-AF65-F5344CB8AC3E}">
        <p14:creationId xmlns:p14="http://schemas.microsoft.com/office/powerpoint/2010/main" val="1174879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53744" y="118745"/>
            <a:ext cx="5972873" cy="948730"/>
          </a:xfrm>
          <a:prstGeom prst="rect">
            <a:avLst/>
          </a:prstGeom>
        </p:spPr>
      </p:pic>
      <p:sp>
        <p:nvSpPr>
          <p:cNvPr id="12" name="Content Placeholder 11"/>
          <p:cNvSpPr>
            <a:spLocks noGrp="1"/>
          </p:cNvSpPr>
          <p:nvPr>
            <p:ph sz="half" idx="1"/>
          </p:nvPr>
        </p:nvSpPr>
        <p:spPr>
          <a:xfrm>
            <a:off x="239332" y="1085628"/>
            <a:ext cx="5427372" cy="5254580"/>
          </a:xfrm>
          <a:ln>
            <a:solidFill>
              <a:schemeClr val="accent6"/>
            </a:solidFill>
          </a:ln>
        </p:spPr>
        <p:txBody>
          <a:bodyPr>
            <a:normAutofit/>
          </a:bodyPr>
          <a:lstStyle/>
          <a:p>
            <a:pPr marL="0" indent="0">
              <a:buNone/>
            </a:pPr>
            <a:r>
              <a:rPr lang="en-US" sz="2400" dirty="0" smtClean="0"/>
              <a:t>To </a:t>
            </a:r>
            <a:r>
              <a:rPr lang="en-US" sz="2400" dirty="0"/>
              <a:t>purchase, accept, exchange, inherit, lease, transfer/ sale and otherwise acquire real and personal property/ assets for the purposes of furthering the mission of Friends of Pachaug Forest, Inc. </a:t>
            </a:r>
          </a:p>
          <a:p>
            <a:pPr marL="0" indent="0">
              <a:buNone/>
            </a:pPr>
            <a:endParaRPr lang="en-US" sz="2400" dirty="0" smtClean="0"/>
          </a:p>
          <a:p>
            <a:pPr marL="0" indent="0">
              <a:buNone/>
            </a:pPr>
            <a:r>
              <a:rPr lang="en-US" sz="2400" dirty="0" smtClean="0"/>
              <a:t>To </a:t>
            </a:r>
            <a:r>
              <a:rPr lang="en-US" sz="2400" dirty="0"/>
              <a:t>identify and survey the needs for community support, and develop better coordination between other stakeholders to promote ingenuity/creative solutions to conserve the forest.</a:t>
            </a:r>
          </a:p>
          <a:p>
            <a:pPr marL="0" indent="0">
              <a:buNone/>
            </a:pPr>
            <a:endParaRPr lang="en-US" sz="2400" dirty="0"/>
          </a:p>
          <a:p>
            <a:pPr marL="0" indent="0">
              <a:buNone/>
            </a:pPr>
            <a:endParaRPr lang="en-US" sz="3800" dirty="0" smtClean="0">
              <a:solidFill>
                <a:schemeClr val="accent6">
                  <a:lumMod val="75000"/>
                </a:schemeClr>
              </a:solidFill>
            </a:endParaRPr>
          </a:p>
          <a:p>
            <a:endParaRPr lang="en-US" sz="3400" dirty="0"/>
          </a:p>
        </p:txBody>
      </p:sp>
      <p:sp>
        <p:nvSpPr>
          <p:cNvPr id="13" name="Content Placeholder 12"/>
          <p:cNvSpPr>
            <a:spLocks noGrp="1"/>
          </p:cNvSpPr>
          <p:nvPr>
            <p:ph sz="half" idx="2"/>
          </p:nvPr>
        </p:nvSpPr>
        <p:spPr>
          <a:xfrm>
            <a:off x="5666703" y="888575"/>
            <a:ext cx="6297769" cy="5821318"/>
          </a:xfrm>
        </p:spPr>
        <p:txBody>
          <a:bodyPr>
            <a:noAutofit/>
          </a:bodyPr>
          <a:lstStyle/>
          <a:p>
            <a:pPr lvl="0"/>
            <a:endParaRPr lang="en-US" sz="2400" dirty="0" smtClean="0"/>
          </a:p>
          <a:p>
            <a:r>
              <a:rPr lang="en-US" sz="2400" dirty="0"/>
              <a:t>Our programs are to include, but not limited to, raising social consciousness about the Forest and it’s conservation on a local and state level, and to hold fundraising events in order to provide immediate protection to the forest. To maximize our impact on current efforts, we may seek to collaborate with other non-profit organizations which fall under the 501 (C)(3) section of the internal revenue code and are operated exclusively for educational and charitable purposes. At times, per the discretion of the board of directors, we may provide internships or volunteer opportunities which shall provide involvement in leadership, activities, and programs in order to have a greater impact for change.</a:t>
            </a:r>
          </a:p>
          <a:p>
            <a:pPr lvl="0"/>
            <a:endParaRPr lang="en-US" sz="2000" dirty="0"/>
          </a:p>
          <a:p>
            <a:pPr marL="0" indent="0">
              <a:buNone/>
            </a:pPr>
            <a:endParaRPr lang="en-US" dirty="0" smtClean="0">
              <a:solidFill>
                <a:schemeClr val="accent6">
                  <a:lumMod val="75000"/>
                </a:schemeClr>
              </a:solidFill>
            </a:endParaRPr>
          </a:p>
        </p:txBody>
      </p:sp>
      <p:sp>
        <p:nvSpPr>
          <p:cNvPr id="2" name="TextBox 1"/>
          <p:cNvSpPr txBox="1"/>
          <p:nvPr/>
        </p:nvSpPr>
        <p:spPr>
          <a:xfrm>
            <a:off x="7727324" y="297644"/>
            <a:ext cx="3000777" cy="590931"/>
          </a:xfrm>
          <a:prstGeom prst="rect">
            <a:avLst/>
          </a:prstGeom>
          <a:noFill/>
        </p:spPr>
        <p:txBody>
          <a:bodyPr wrap="square" rtlCol="0">
            <a:spAutoFit/>
          </a:bodyPr>
          <a:lstStyle/>
          <a:p>
            <a:pPr lvl="0">
              <a:lnSpc>
                <a:spcPct val="90000"/>
              </a:lnSpc>
              <a:spcBef>
                <a:spcPts val="1000"/>
              </a:spcBef>
            </a:pPr>
            <a:r>
              <a:rPr lang="en-US" sz="3600" b="1" u="sng" dirty="0">
                <a:solidFill>
                  <a:srgbClr val="70AD47">
                    <a:lumMod val="75000"/>
                  </a:srgbClr>
                </a:solidFill>
              </a:rPr>
              <a:t>WHY WE ARE</a:t>
            </a:r>
            <a:endParaRPr lang="en-US" sz="3600" dirty="0">
              <a:solidFill>
                <a:srgbClr val="70AD47">
                  <a:lumMod val="75000"/>
                </a:srgbClr>
              </a:solidFill>
            </a:endParaRPr>
          </a:p>
        </p:txBody>
      </p:sp>
    </p:spTree>
    <p:extLst>
      <p:ext uri="{BB962C8B-B14F-4D97-AF65-F5344CB8AC3E}">
        <p14:creationId xmlns:p14="http://schemas.microsoft.com/office/powerpoint/2010/main" val="21805950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Content Placeholder 37"/>
          <p:cNvGraphicFramePr>
            <a:graphicFrameLocks noGrp="1" noChangeAspect="1"/>
          </p:cNvGraphicFramePr>
          <p:nvPr>
            <p:ph sz="half" idx="2"/>
            <p:extLst>
              <p:ext uri="{D42A27DB-BD31-4B8C-83A1-F6EECF244321}">
                <p14:modId xmlns:p14="http://schemas.microsoft.com/office/powerpoint/2010/main" val="1761340474"/>
              </p:ext>
            </p:extLst>
          </p:nvPr>
        </p:nvGraphicFramePr>
        <p:xfrm>
          <a:off x="926629" y="-321113"/>
          <a:ext cx="9960446" cy="9135158"/>
        </p:xfrm>
        <a:graphic>
          <a:graphicData uri="http://schemas.openxmlformats.org/presentationml/2006/ole">
            <mc:AlternateContent xmlns:mc="http://schemas.openxmlformats.org/markup-compatibility/2006">
              <mc:Choice xmlns:v="urn:schemas-microsoft-com:vml" Requires="v">
                <p:oleObj spid="_x0000_s2151" name="Acrobat Document" r:id="rId3" imgW="5829480" imgH="7543800" progId="AcroExch.Document.7">
                  <p:embed/>
                </p:oleObj>
              </mc:Choice>
              <mc:Fallback>
                <p:oleObj name="Acrobat Document" r:id="rId3" imgW="5829480" imgH="7543800" progId="AcroExch.Document.7">
                  <p:embed/>
                  <p:pic>
                    <p:nvPicPr>
                      <p:cNvPr id="0" name=""/>
                      <p:cNvPicPr/>
                      <p:nvPr/>
                    </p:nvPicPr>
                    <p:blipFill>
                      <a:blip r:embed="rId4"/>
                      <a:stretch>
                        <a:fillRect/>
                      </a:stretch>
                    </p:blipFill>
                    <p:spPr>
                      <a:xfrm>
                        <a:off x="926629" y="-321113"/>
                        <a:ext cx="9960446" cy="9135158"/>
                      </a:xfrm>
                      <a:prstGeom prst="rect">
                        <a:avLst/>
                      </a:prstGeom>
                    </p:spPr>
                  </p:pic>
                </p:oleObj>
              </mc:Fallback>
            </mc:AlternateContent>
          </a:graphicData>
        </a:graphic>
      </p:graphicFrame>
      <p:pic>
        <p:nvPicPr>
          <p:cNvPr id="71" name="Picture 70"/>
          <p:cNvPicPr>
            <a:picLocks noChangeAspect="1"/>
          </p:cNvPicPr>
          <p:nvPr/>
        </p:nvPicPr>
        <p:blipFill>
          <a:blip r:embed="rId5"/>
          <a:stretch>
            <a:fillRect/>
          </a:stretch>
        </p:blipFill>
        <p:spPr>
          <a:xfrm>
            <a:off x="1650384" y="-321113"/>
            <a:ext cx="8512935" cy="9183430"/>
          </a:xfrm>
          <a:prstGeom prst="rect">
            <a:avLst/>
          </a:prstGeom>
        </p:spPr>
      </p:pic>
    </p:spTree>
    <p:extLst>
      <p:ext uri="{BB962C8B-B14F-4D97-AF65-F5344CB8AC3E}">
        <p14:creationId xmlns:p14="http://schemas.microsoft.com/office/powerpoint/2010/main" val="4505184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9410</TotalTime>
  <Words>2264</Words>
  <Application>Microsoft Office PowerPoint</Application>
  <PresentationFormat>Widescreen</PresentationFormat>
  <Paragraphs>158</Paragraphs>
  <Slides>26</Slides>
  <Notes>8</Notes>
  <HiddenSlides>0</HiddenSlides>
  <MMClips>0</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1</vt:i4>
      </vt:variant>
      <vt:variant>
        <vt:lpstr>Slide Titles</vt:lpstr>
      </vt:variant>
      <vt:variant>
        <vt:i4>26</vt:i4>
      </vt:variant>
    </vt:vector>
  </HeadingPairs>
  <TitlesOfParts>
    <vt:vector size="33" baseType="lpstr">
      <vt:lpstr>Arial</vt:lpstr>
      <vt:lpstr>Calibri</vt:lpstr>
      <vt:lpstr>Calibri Light</vt:lpstr>
      <vt:lpstr>Verdana,Arial,Geneva</vt:lpstr>
      <vt:lpstr>Office Theme</vt:lpstr>
      <vt:lpstr>1_Office Theme</vt:lpstr>
      <vt:lpstr>Adobe 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Testifying at State Capitol</vt:lpstr>
      <vt:lpstr>Earth Day Cleanups &amp; Trail Maintenance April 22 &amp; 29</vt:lpstr>
      <vt:lpstr>Friends of Connecticut State Parks Day Legislative Office Building, Hartford</vt:lpstr>
      <vt:lpstr>Presentation to Ct. Council on Evironmental Quality</vt:lpstr>
      <vt:lpstr>And all this doesn’t count the other stuff</vt:lpstr>
      <vt:lpstr>What’s on our Calendar?</vt:lpstr>
      <vt:lpstr>WHERE WE ARE &amp; WHERE ARE WE GOING?</vt:lpstr>
      <vt:lpstr>Connecticut Scoping and Environmental Impact Evaluations</vt:lpstr>
      <vt:lpstr>Connecticut Environmental Impact Evaluation Basics from the Connecticut Environmental Policy Act (CEPA)</vt:lpstr>
      <vt:lpstr>Connecticut Environmental Impact Evaluation Basics from the Connecticut Environmental Policy Act (CEPA)</vt:lpstr>
      <vt:lpstr>Connecticut Environmental Impact Evaluation Basics from the Connecticut Environmental Policy Act (CEPA)</vt:lpstr>
      <vt:lpstr>Connecticut Environmental Impact Evaluation Basics from the Connecticut Environmental Policy Act (CEPA)</vt:lpstr>
      <vt:lpstr>Connecticut Environmental Impact Evaluation Basics from the Connecticut Environmental Policy Act (CEPA)</vt:lpstr>
      <vt:lpstr>Connecticut Environmental Impact Evaluation Basics from the Connecticut Environmental Policy Act (CEPA)</vt:lpstr>
      <vt:lpstr>Scoping Issues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Range would be within 1.5 Miles of 5Significant Sites</dc:title>
  <dc:creator>Bob</dc:creator>
  <cp:lastModifiedBy>Bob</cp:lastModifiedBy>
  <cp:revision>146</cp:revision>
  <dcterms:created xsi:type="dcterms:W3CDTF">2018-03-24T16:23:51Z</dcterms:created>
  <dcterms:modified xsi:type="dcterms:W3CDTF">2018-05-03T20:04:32Z</dcterms:modified>
</cp:coreProperties>
</file>