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5"/>
  </p:notesMasterIdLst>
  <p:sldIdLst>
    <p:sldId id="257" r:id="rId2"/>
    <p:sldId id="288" r:id="rId3"/>
    <p:sldId id="258" r:id="rId4"/>
    <p:sldId id="277" r:id="rId5"/>
    <p:sldId id="259" r:id="rId6"/>
    <p:sldId id="287" r:id="rId7"/>
    <p:sldId id="325" r:id="rId8"/>
    <p:sldId id="278" r:id="rId9"/>
    <p:sldId id="279" r:id="rId10"/>
    <p:sldId id="328" r:id="rId11"/>
    <p:sldId id="280" r:id="rId12"/>
    <p:sldId id="329" r:id="rId13"/>
    <p:sldId id="290" r:id="rId14"/>
    <p:sldId id="281" r:id="rId15"/>
    <p:sldId id="286" r:id="rId16"/>
    <p:sldId id="330" r:id="rId17"/>
    <p:sldId id="282" r:id="rId18"/>
    <p:sldId id="291" r:id="rId19"/>
    <p:sldId id="331" r:id="rId20"/>
    <p:sldId id="283" r:id="rId21"/>
    <p:sldId id="264" r:id="rId22"/>
    <p:sldId id="332" r:id="rId23"/>
    <p:sldId id="262" r:id="rId24"/>
    <p:sldId id="284" r:id="rId25"/>
    <p:sldId id="300" r:id="rId26"/>
    <p:sldId id="293" r:id="rId27"/>
    <p:sldId id="294" r:id="rId28"/>
    <p:sldId id="265" r:id="rId29"/>
    <p:sldId id="285" r:id="rId30"/>
    <p:sldId id="333" r:id="rId31"/>
    <p:sldId id="322" r:id="rId32"/>
    <p:sldId id="324" r:id="rId33"/>
    <p:sldId id="323" r:id="rId34"/>
    <p:sldId id="267" r:id="rId35"/>
    <p:sldId id="266" r:id="rId36"/>
    <p:sldId id="295" r:id="rId37"/>
    <p:sldId id="296" r:id="rId38"/>
    <p:sldId id="268" r:id="rId39"/>
    <p:sldId id="269" r:id="rId40"/>
    <p:sldId id="301" r:id="rId41"/>
    <p:sldId id="297" r:id="rId42"/>
    <p:sldId id="270" r:id="rId43"/>
    <p:sldId id="261" r:id="rId44"/>
    <p:sldId id="298" r:id="rId45"/>
    <p:sldId id="299" r:id="rId46"/>
    <p:sldId id="271" r:id="rId47"/>
    <p:sldId id="272" r:id="rId48"/>
    <p:sldId id="302" r:id="rId49"/>
    <p:sldId id="273"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274" r:id="rId64"/>
    <p:sldId id="316" r:id="rId65"/>
    <p:sldId id="275" r:id="rId66"/>
    <p:sldId id="317" r:id="rId67"/>
    <p:sldId id="319" r:id="rId68"/>
    <p:sldId id="318" r:id="rId69"/>
    <p:sldId id="320" r:id="rId70"/>
    <p:sldId id="321" r:id="rId71"/>
    <p:sldId id="276" r:id="rId72"/>
    <p:sldId id="326" r:id="rId73"/>
    <p:sldId id="327" r:id="rId7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0" autoAdjust="0"/>
    <p:restoredTop sz="94660"/>
  </p:normalViewPr>
  <p:slideViewPr>
    <p:cSldViewPr>
      <p:cViewPr varScale="1">
        <p:scale>
          <a:sx n="70" d="100"/>
          <a:sy n="70" d="100"/>
        </p:scale>
        <p:origin x="1362"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1D455C-462C-49ED-B08F-7ECF0550BFEE}"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1C134749-D192-46FB-809A-7824448FF6D2}">
      <dgm:prSet phldrT="[Text]"/>
      <dgm:spPr/>
      <dgm:t>
        <a:bodyPr/>
        <a:lstStyle/>
        <a:p>
          <a:r>
            <a:rPr lang="en-US" dirty="0" smtClean="0"/>
            <a:t>Incident Commander</a:t>
          </a:r>
          <a:endParaRPr lang="en-US" dirty="0"/>
        </a:p>
      </dgm:t>
    </dgm:pt>
    <dgm:pt modelId="{6EB60A04-1A1A-4ED2-A97A-3A96D0EFC86B}" type="parTrans" cxnId="{179F365A-A50E-4D45-B0E5-49B73A2AE668}">
      <dgm:prSet/>
      <dgm:spPr/>
      <dgm:t>
        <a:bodyPr/>
        <a:lstStyle/>
        <a:p>
          <a:endParaRPr lang="en-US"/>
        </a:p>
      </dgm:t>
    </dgm:pt>
    <dgm:pt modelId="{C285098C-F802-412F-8712-94AF17C250F8}" type="sibTrans" cxnId="{179F365A-A50E-4D45-B0E5-49B73A2AE668}">
      <dgm:prSet/>
      <dgm:spPr/>
      <dgm:t>
        <a:bodyPr/>
        <a:lstStyle/>
        <a:p>
          <a:endParaRPr lang="en-US"/>
        </a:p>
      </dgm:t>
    </dgm:pt>
    <dgm:pt modelId="{548FDDC3-FED4-4024-A328-4D86B39A0F6B}">
      <dgm:prSet phldrT="[Text]"/>
      <dgm:spPr/>
      <dgm:t>
        <a:bodyPr/>
        <a:lstStyle/>
        <a:p>
          <a:r>
            <a:rPr lang="en-US" dirty="0" smtClean="0"/>
            <a:t>Operations Section Chief</a:t>
          </a:r>
          <a:endParaRPr lang="en-US" dirty="0"/>
        </a:p>
      </dgm:t>
    </dgm:pt>
    <dgm:pt modelId="{AB2CCFD5-BC9B-407F-8AA3-29CF1F0EC8E3}" type="parTrans" cxnId="{995B6F98-0D66-46BF-A611-47D3FCD4E91A}">
      <dgm:prSet/>
      <dgm:spPr/>
      <dgm:t>
        <a:bodyPr/>
        <a:lstStyle/>
        <a:p>
          <a:endParaRPr lang="en-US" dirty="0"/>
        </a:p>
      </dgm:t>
    </dgm:pt>
    <dgm:pt modelId="{B92F95B6-6BC7-4B06-97DF-17487E59B009}" type="sibTrans" cxnId="{995B6F98-0D66-46BF-A611-47D3FCD4E91A}">
      <dgm:prSet/>
      <dgm:spPr/>
      <dgm:t>
        <a:bodyPr/>
        <a:lstStyle/>
        <a:p>
          <a:endParaRPr lang="en-US"/>
        </a:p>
      </dgm:t>
    </dgm:pt>
    <dgm:pt modelId="{13DBF992-C720-4AD4-AC45-907E9DB8CD9A}">
      <dgm:prSet phldrT="[Text]"/>
      <dgm:spPr/>
      <dgm:t>
        <a:bodyPr/>
        <a:lstStyle/>
        <a:p>
          <a:r>
            <a:rPr lang="en-US" dirty="0" smtClean="0"/>
            <a:t>Turtle Stabilization Group</a:t>
          </a:r>
          <a:endParaRPr lang="en-US" dirty="0"/>
        </a:p>
      </dgm:t>
    </dgm:pt>
    <dgm:pt modelId="{6660C1CD-536E-4025-9310-89CA0B478711}" type="parTrans" cxnId="{5C350D70-0208-4948-87A5-382CD927FB2C}">
      <dgm:prSet/>
      <dgm:spPr/>
      <dgm:t>
        <a:bodyPr/>
        <a:lstStyle/>
        <a:p>
          <a:endParaRPr lang="en-US" dirty="0"/>
        </a:p>
      </dgm:t>
    </dgm:pt>
    <dgm:pt modelId="{362EF8A7-C42C-4656-AA27-699552BFDF5E}" type="sibTrans" cxnId="{5C350D70-0208-4948-87A5-382CD927FB2C}">
      <dgm:prSet/>
      <dgm:spPr/>
      <dgm:t>
        <a:bodyPr/>
        <a:lstStyle/>
        <a:p>
          <a:endParaRPr lang="en-US"/>
        </a:p>
      </dgm:t>
    </dgm:pt>
    <dgm:pt modelId="{17728CF5-C819-4AAB-A946-08B0FFB456C8}">
      <dgm:prSet phldrT="[Text]"/>
      <dgm:spPr/>
      <dgm:t>
        <a:bodyPr/>
        <a:lstStyle/>
        <a:p>
          <a:r>
            <a:rPr lang="en-US" dirty="0" smtClean="0"/>
            <a:t>Division A</a:t>
          </a:r>
          <a:endParaRPr lang="en-US" dirty="0"/>
        </a:p>
      </dgm:t>
    </dgm:pt>
    <dgm:pt modelId="{FD9F5141-262F-468B-A1FB-5792E4A7CCA6}" type="parTrans" cxnId="{58361EB7-5099-49B0-BFFF-AD8762F24340}">
      <dgm:prSet/>
      <dgm:spPr/>
      <dgm:t>
        <a:bodyPr/>
        <a:lstStyle/>
        <a:p>
          <a:endParaRPr lang="en-US" dirty="0"/>
        </a:p>
      </dgm:t>
    </dgm:pt>
    <dgm:pt modelId="{3C6D79CF-2DB3-48D0-8534-8AF05E764084}" type="sibTrans" cxnId="{58361EB7-5099-49B0-BFFF-AD8762F24340}">
      <dgm:prSet/>
      <dgm:spPr/>
      <dgm:t>
        <a:bodyPr/>
        <a:lstStyle/>
        <a:p>
          <a:endParaRPr lang="en-US"/>
        </a:p>
      </dgm:t>
    </dgm:pt>
    <dgm:pt modelId="{82821605-EA0B-4407-AC50-A9089E3E3932}">
      <dgm:prSet phldrT="[Text]"/>
      <dgm:spPr/>
      <dgm:t>
        <a:bodyPr/>
        <a:lstStyle/>
        <a:p>
          <a:r>
            <a:rPr lang="en-US" dirty="0" smtClean="0"/>
            <a:t>Division D</a:t>
          </a:r>
          <a:endParaRPr lang="en-US" dirty="0"/>
        </a:p>
      </dgm:t>
    </dgm:pt>
    <dgm:pt modelId="{FC225B42-4DB4-48A4-8599-36CA80075760}" type="parTrans" cxnId="{704B0A67-5220-46A2-BEED-E7006503D7A2}">
      <dgm:prSet/>
      <dgm:spPr/>
      <dgm:t>
        <a:bodyPr/>
        <a:lstStyle/>
        <a:p>
          <a:endParaRPr lang="en-US" dirty="0"/>
        </a:p>
      </dgm:t>
    </dgm:pt>
    <dgm:pt modelId="{D1BDB51E-A603-4297-B15F-0FFDA93E5E21}" type="sibTrans" cxnId="{704B0A67-5220-46A2-BEED-E7006503D7A2}">
      <dgm:prSet/>
      <dgm:spPr/>
      <dgm:t>
        <a:bodyPr/>
        <a:lstStyle/>
        <a:p>
          <a:endParaRPr lang="en-US"/>
        </a:p>
      </dgm:t>
    </dgm:pt>
    <dgm:pt modelId="{1A397F11-B0ED-444A-B827-0E4DEC8194DC}">
      <dgm:prSet phldrT="[Text]"/>
      <dgm:spPr/>
      <dgm:t>
        <a:bodyPr/>
        <a:lstStyle/>
        <a:p>
          <a:r>
            <a:rPr lang="en-US" dirty="0" smtClean="0"/>
            <a:t>Division F</a:t>
          </a:r>
          <a:endParaRPr lang="en-US" dirty="0"/>
        </a:p>
      </dgm:t>
    </dgm:pt>
    <dgm:pt modelId="{913CD01D-E930-4057-9756-CF1313E1E7DF}" type="parTrans" cxnId="{A23F31B7-BC84-414C-BCB0-184F536FA88B}">
      <dgm:prSet/>
      <dgm:spPr/>
      <dgm:t>
        <a:bodyPr/>
        <a:lstStyle/>
        <a:p>
          <a:endParaRPr lang="en-US" dirty="0"/>
        </a:p>
      </dgm:t>
    </dgm:pt>
    <dgm:pt modelId="{296C582E-295A-4E9F-8A06-867260583BE0}" type="sibTrans" cxnId="{A23F31B7-BC84-414C-BCB0-184F536FA88B}">
      <dgm:prSet/>
      <dgm:spPr/>
      <dgm:t>
        <a:bodyPr/>
        <a:lstStyle/>
        <a:p>
          <a:endParaRPr lang="en-US"/>
        </a:p>
      </dgm:t>
    </dgm:pt>
    <dgm:pt modelId="{4617ED89-33E9-48DA-9D84-B2EA4BBD35DD}">
      <dgm:prSet phldrT="[Text]"/>
      <dgm:spPr/>
      <dgm:t>
        <a:bodyPr/>
        <a:lstStyle/>
        <a:p>
          <a:r>
            <a:rPr lang="en-US" dirty="0" smtClean="0"/>
            <a:t>Turtle </a:t>
          </a:r>
          <a:r>
            <a:rPr lang="en-US" dirty="0" err="1" smtClean="0"/>
            <a:t>Evac</a:t>
          </a:r>
          <a:r>
            <a:rPr lang="en-US" dirty="0" smtClean="0"/>
            <a:t> Group</a:t>
          </a:r>
          <a:endParaRPr lang="en-US" dirty="0"/>
        </a:p>
      </dgm:t>
    </dgm:pt>
    <dgm:pt modelId="{BE9FB949-9509-4FD5-A137-1AB9D9A5019D}" type="parTrans" cxnId="{E838A0A8-DB6A-4401-9206-D966660B1106}">
      <dgm:prSet/>
      <dgm:spPr/>
      <dgm:t>
        <a:bodyPr/>
        <a:lstStyle/>
        <a:p>
          <a:endParaRPr lang="en-US" dirty="0"/>
        </a:p>
      </dgm:t>
    </dgm:pt>
    <dgm:pt modelId="{B0C4A132-EE42-405C-A51A-FA47652AC910}" type="sibTrans" cxnId="{E838A0A8-DB6A-4401-9206-D966660B1106}">
      <dgm:prSet/>
      <dgm:spPr/>
      <dgm:t>
        <a:bodyPr/>
        <a:lstStyle/>
        <a:p>
          <a:endParaRPr lang="en-US"/>
        </a:p>
      </dgm:t>
    </dgm:pt>
    <dgm:pt modelId="{639CA4B1-6878-4980-A4F1-42DEDAE46974}">
      <dgm:prSet phldrT="[Text]"/>
      <dgm:spPr/>
      <dgm:t>
        <a:bodyPr/>
        <a:lstStyle/>
        <a:p>
          <a:r>
            <a:rPr lang="en-US" dirty="0" err="1" smtClean="0"/>
            <a:t>Beachview</a:t>
          </a:r>
          <a:r>
            <a:rPr lang="en-US" dirty="0" smtClean="0"/>
            <a:t> Staging</a:t>
          </a:r>
          <a:endParaRPr lang="en-US" dirty="0"/>
        </a:p>
      </dgm:t>
    </dgm:pt>
    <dgm:pt modelId="{8EF06F46-D22C-4F12-AF67-15155CAF1042}" type="parTrans" cxnId="{965526A5-3A8D-445E-B42E-5333B5BA2144}">
      <dgm:prSet/>
      <dgm:spPr/>
      <dgm:t>
        <a:bodyPr/>
        <a:lstStyle/>
        <a:p>
          <a:endParaRPr lang="en-US" dirty="0"/>
        </a:p>
      </dgm:t>
    </dgm:pt>
    <dgm:pt modelId="{BBE312F5-5901-4CD2-A79A-AA8901F822B1}" type="sibTrans" cxnId="{965526A5-3A8D-445E-B42E-5333B5BA2144}">
      <dgm:prSet/>
      <dgm:spPr/>
      <dgm:t>
        <a:bodyPr/>
        <a:lstStyle/>
        <a:p>
          <a:endParaRPr lang="en-US"/>
        </a:p>
      </dgm:t>
    </dgm:pt>
    <dgm:pt modelId="{E56D7526-AEA3-4BDB-BE4C-0B44A719F92F}">
      <dgm:prSet phldrT="[Text]"/>
      <dgm:spPr/>
      <dgm:t>
        <a:bodyPr/>
        <a:lstStyle/>
        <a:p>
          <a:r>
            <a:rPr lang="en-US" dirty="0" smtClean="0"/>
            <a:t>Planning Section</a:t>
          </a:r>
          <a:endParaRPr lang="en-US" dirty="0"/>
        </a:p>
      </dgm:t>
    </dgm:pt>
    <dgm:pt modelId="{FCAE273D-821C-4BDB-A2EF-427A30594B3F}" type="parTrans" cxnId="{77C9DC69-517A-47AA-A1EB-DB51132D74D3}">
      <dgm:prSet/>
      <dgm:spPr/>
      <dgm:t>
        <a:bodyPr/>
        <a:lstStyle/>
        <a:p>
          <a:endParaRPr lang="en-US" dirty="0"/>
        </a:p>
      </dgm:t>
    </dgm:pt>
    <dgm:pt modelId="{7DCBA80D-6B15-47A1-88A8-BF7257537FED}" type="sibTrans" cxnId="{77C9DC69-517A-47AA-A1EB-DB51132D74D3}">
      <dgm:prSet/>
      <dgm:spPr/>
      <dgm:t>
        <a:bodyPr/>
        <a:lstStyle/>
        <a:p>
          <a:endParaRPr lang="en-US"/>
        </a:p>
      </dgm:t>
    </dgm:pt>
    <dgm:pt modelId="{50E306F0-463A-4B8D-B017-8F72355BB2DF}">
      <dgm:prSet phldrT="[Text]"/>
      <dgm:spPr/>
      <dgm:t>
        <a:bodyPr/>
        <a:lstStyle/>
        <a:p>
          <a:r>
            <a:rPr lang="en-US" dirty="0" smtClean="0"/>
            <a:t>Logistics Section</a:t>
          </a:r>
          <a:endParaRPr lang="en-US" dirty="0"/>
        </a:p>
      </dgm:t>
    </dgm:pt>
    <dgm:pt modelId="{DB6A45C4-F103-4459-940A-035135881296}" type="parTrans" cxnId="{82C5BD90-E52E-4B62-8D55-1918C62ABA99}">
      <dgm:prSet/>
      <dgm:spPr/>
      <dgm:t>
        <a:bodyPr/>
        <a:lstStyle/>
        <a:p>
          <a:endParaRPr lang="en-US" dirty="0"/>
        </a:p>
      </dgm:t>
    </dgm:pt>
    <dgm:pt modelId="{F06DC165-8DB1-418F-8557-735F2D492EE4}" type="sibTrans" cxnId="{82C5BD90-E52E-4B62-8D55-1918C62ABA99}">
      <dgm:prSet/>
      <dgm:spPr/>
      <dgm:t>
        <a:bodyPr/>
        <a:lstStyle/>
        <a:p>
          <a:endParaRPr lang="en-US"/>
        </a:p>
      </dgm:t>
    </dgm:pt>
    <dgm:pt modelId="{42FEA353-1DDF-486A-8DE2-B9B87CFB97DE}">
      <dgm:prSet phldrT="[Text]"/>
      <dgm:spPr/>
      <dgm:t>
        <a:bodyPr/>
        <a:lstStyle/>
        <a:p>
          <a:r>
            <a:rPr lang="en-US" dirty="0" smtClean="0"/>
            <a:t>Finance/Admin </a:t>
          </a:r>
          <a:r>
            <a:rPr lang="en-US" dirty="0" err="1" smtClean="0"/>
            <a:t>Sectio</a:t>
          </a:r>
          <a:r>
            <a:rPr lang="en-US" dirty="0" smtClean="0"/>
            <a:t> </a:t>
          </a:r>
          <a:endParaRPr lang="en-US" dirty="0"/>
        </a:p>
      </dgm:t>
    </dgm:pt>
    <dgm:pt modelId="{E6B83911-A1ED-46E6-8B2C-FECCC82AD378}" type="parTrans" cxnId="{7FC148F8-1D2B-4983-A65C-2D7DB60EDDA5}">
      <dgm:prSet/>
      <dgm:spPr/>
      <dgm:t>
        <a:bodyPr/>
        <a:lstStyle/>
        <a:p>
          <a:endParaRPr lang="en-US" dirty="0"/>
        </a:p>
      </dgm:t>
    </dgm:pt>
    <dgm:pt modelId="{79CFC1FF-20F0-403C-9EB1-EB2E3DEC7AE4}" type="sibTrans" cxnId="{7FC148F8-1D2B-4983-A65C-2D7DB60EDDA5}">
      <dgm:prSet/>
      <dgm:spPr/>
      <dgm:t>
        <a:bodyPr/>
        <a:lstStyle/>
        <a:p>
          <a:endParaRPr lang="en-US"/>
        </a:p>
      </dgm:t>
    </dgm:pt>
    <dgm:pt modelId="{B68080AE-7FAD-4BDD-AF50-EF9079319C7F}" type="pres">
      <dgm:prSet presAssocID="{131D455C-462C-49ED-B08F-7ECF0550BFEE}" presName="hierChild1" presStyleCnt="0">
        <dgm:presLayoutVars>
          <dgm:orgChart val="1"/>
          <dgm:chPref val="1"/>
          <dgm:dir/>
          <dgm:animOne val="branch"/>
          <dgm:animLvl val="lvl"/>
          <dgm:resizeHandles/>
        </dgm:presLayoutVars>
      </dgm:prSet>
      <dgm:spPr/>
      <dgm:t>
        <a:bodyPr/>
        <a:lstStyle/>
        <a:p>
          <a:endParaRPr lang="en-US"/>
        </a:p>
      </dgm:t>
    </dgm:pt>
    <dgm:pt modelId="{41A58D93-6A96-47DD-8008-58503F8ACB4E}" type="pres">
      <dgm:prSet presAssocID="{1C134749-D192-46FB-809A-7824448FF6D2}" presName="hierRoot1" presStyleCnt="0">
        <dgm:presLayoutVars>
          <dgm:hierBranch val="init"/>
        </dgm:presLayoutVars>
      </dgm:prSet>
      <dgm:spPr/>
    </dgm:pt>
    <dgm:pt modelId="{2BCB23B2-FE1D-43F5-A616-ABCC74EB3262}" type="pres">
      <dgm:prSet presAssocID="{1C134749-D192-46FB-809A-7824448FF6D2}" presName="rootComposite1" presStyleCnt="0"/>
      <dgm:spPr/>
    </dgm:pt>
    <dgm:pt modelId="{4FC58474-6143-43DC-BF8E-9EBB48A5ACCC}" type="pres">
      <dgm:prSet presAssocID="{1C134749-D192-46FB-809A-7824448FF6D2}" presName="rootText1" presStyleLbl="node0" presStyleIdx="0" presStyleCnt="1">
        <dgm:presLayoutVars>
          <dgm:chPref val="3"/>
        </dgm:presLayoutVars>
      </dgm:prSet>
      <dgm:spPr/>
      <dgm:t>
        <a:bodyPr/>
        <a:lstStyle/>
        <a:p>
          <a:endParaRPr lang="en-US"/>
        </a:p>
      </dgm:t>
    </dgm:pt>
    <dgm:pt modelId="{CEC6C620-13D1-4C56-9BE4-C9D82E04612E}" type="pres">
      <dgm:prSet presAssocID="{1C134749-D192-46FB-809A-7824448FF6D2}" presName="rootConnector1" presStyleLbl="node1" presStyleIdx="0" presStyleCnt="0"/>
      <dgm:spPr/>
      <dgm:t>
        <a:bodyPr/>
        <a:lstStyle/>
        <a:p>
          <a:endParaRPr lang="en-US"/>
        </a:p>
      </dgm:t>
    </dgm:pt>
    <dgm:pt modelId="{C16ABFDB-12EB-4E05-8BF2-62D3EE0ED9B2}" type="pres">
      <dgm:prSet presAssocID="{1C134749-D192-46FB-809A-7824448FF6D2}" presName="hierChild2" presStyleCnt="0"/>
      <dgm:spPr/>
    </dgm:pt>
    <dgm:pt modelId="{43BBAF19-BF2F-47ED-BF39-701B54F8279C}" type="pres">
      <dgm:prSet presAssocID="{AB2CCFD5-BC9B-407F-8AA3-29CF1F0EC8E3}" presName="Name37" presStyleLbl="parChTrans1D2" presStyleIdx="0" presStyleCnt="4"/>
      <dgm:spPr/>
      <dgm:t>
        <a:bodyPr/>
        <a:lstStyle/>
        <a:p>
          <a:endParaRPr lang="en-US"/>
        </a:p>
      </dgm:t>
    </dgm:pt>
    <dgm:pt modelId="{FA93BA65-FD06-43D2-9CA0-D43C427CA2F0}" type="pres">
      <dgm:prSet presAssocID="{548FDDC3-FED4-4024-A328-4D86B39A0F6B}" presName="hierRoot2" presStyleCnt="0">
        <dgm:presLayoutVars>
          <dgm:hierBranch val="init"/>
        </dgm:presLayoutVars>
      </dgm:prSet>
      <dgm:spPr/>
    </dgm:pt>
    <dgm:pt modelId="{F3AF3A8E-B246-454D-BE26-9B33D6D0823E}" type="pres">
      <dgm:prSet presAssocID="{548FDDC3-FED4-4024-A328-4D86B39A0F6B}" presName="rootComposite" presStyleCnt="0"/>
      <dgm:spPr/>
    </dgm:pt>
    <dgm:pt modelId="{93A5623C-9752-4F74-BAFA-D6068ED6C08C}" type="pres">
      <dgm:prSet presAssocID="{548FDDC3-FED4-4024-A328-4D86B39A0F6B}" presName="rootText" presStyleLbl="node2" presStyleIdx="0" presStyleCnt="4">
        <dgm:presLayoutVars>
          <dgm:chPref val="3"/>
        </dgm:presLayoutVars>
      </dgm:prSet>
      <dgm:spPr/>
      <dgm:t>
        <a:bodyPr/>
        <a:lstStyle/>
        <a:p>
          <a:endParaRPr lang="en-US"/>
        </a:p>
      </dgm:t>
    </dgm:pt>
    <dgm:pt modelId="{84800833-FAE7-4068-A4CC-01AB2C8170BC}" type="pres">
      <dgm:prSet presAssocID="{548FDDC3-FED4-4024-A328-4D86B39A0F6B}" presName="rootConnector" presStyleLbl="node2" presStyleIdx="0" presStyleCnt="4"/>
      <dgm:spPr/>
      <dgm:t>
        <a:bodyPr/>
        <a:lstStyle/>
        <a:p>
          <a:endParaRPr lang="en-US"/>
        </a:p>
      </dgm:t>
    </dgm:pt>
    <dgm:pt modelId="{F194EE68-BB29-4D9F-B6E6-7408D439A18A}" type="pres">
      <dgm:prSet presAssocID="{548FDDC3-FED4-4024-A328-4D86B39A0F6B}" presName="hierChild4" presStyleCnt="0"/>
      <dgm:spPr/>
    </dgm:pt>
    <dgm:pt modelId="{BD6E45C6-F644-46EA-8033-7274250E09CB}" type="pres">
      <dgm:prSet presAssocID="{FD9F5141-262F-468B-A1FB-5792E4A7CCA6}" presName="Name37" presStyleLbl="parChTrans1D3" presStyleIdx="0" presStyleCnt="6"/>
      <dgm:spPr/>
      <dgm:t>
        <a:bodyPr/>
        <a:lstStyle/>
        <a:p>
          <a:endParaRPr lang="en-US"/>
        </a:p>
      </dgm:t>
    </dgm:pt>
    <dgm:pt modelId="{C4A4FE32-E68F-4F7C-82C7-D0834F2B5A9E}" type="pres">
      <dgm:prSet presAssocID="{17728CF5-C819-4AAB-A946-08B0FFB456C8}" presName="hierRoot2" presStyleCnt="0">
        <dgm:presLayoutVars>
          <dgm:hierBranch val="init"/>
        </dgm:presLayoutVars>
      </dgm:prSet>
      <dgm:spPr/>
    </dgm:pt>
    <dgm:pt modelId="{A24ADC04-65C4-48B2-BFE1-B516B572FFB3}" type="pres">
      <dgm:prSet presAssocID="{17728CF5-C819-4AAB-A946-08B0FFB456C8}" presName="rootComposite" presStyleCnt="0"/>
      <dgm:spPr/>
    </dgm:pt>
    <dgm:pt modelId="{79F15965-BDCC-4533-B92D-B1DE39F4DB8B}" type="pres">
      <dgm:prSet presAssocID="{17728CF5-C819-4AAB-A946-08B0FFB456C8}" presName="rootText" presStyleLbl="node3" presStyleIdx="0" presStyleCnt="6">
        <dgm:presLayoutVars>
          <dgm:chPref val="3"/>
        </dgm:presLayoutVars>
      </dgm:prSet>
      <dgm:spPr/>
      <dgm:t>
        <a:bodyPr/>
        <a:lstStyle/>
        <a:p>
          <a:endParaRPr lang="en-US"/>
        </a:p>
      </dgm:t>
    </dgm:pt>
    <dgm:pt modelId="{AE2C2D50-2E76-4DC4-986F-B4CE68DA76D3}" type="pres">
      <dgm:prSet presAssocID="{17728CF5-C819-4AAB-A946-08B0FFB456C8}" presName="rootConnector" presStyleLbl="node3" presStyleIdx="0" presStyleCnt="6"/>
      <dgm:spPr/>
      <dgm:t>
        <a:bodyPr/>
        <a:lstStyle/>
        <a:p>
          <a:endParaRPr lang="en-US"/>
        </a:p>
      </dgm:t>
    </dgm:pt>
    <dgm:pt modelId="{D1E029C6-680B-4216-A97D-ACC76333BA25}" type="pres">
      <dgm:prSet presAssocID="{17728CF5-C819-4AAB-A946-08B0FFB456C8}" presName="hierChild4" presStyleCnt="0"/>
      <dgm:spPr/>
    </dgm:pt>
    <dgm:pt modelId="{7E9CCD12-F13C-4788-A109-B8E0BAD9A047}" type="pres">
      <dgm:prSet presAssocID="{17728CF5-C819-4AAB-A946-08B0FFB456C8}" presName="hierChild5" presStyleCnt="0"/>
      <dgm:spPr/>
    </dgm:pt>
    <dgm:pt modelId="{36015D6F-1D51-40F0-9D6F-359240DDCD96}" type="pres">
      <dgm:prSet presAssocID="{FC225B42-4DB4-48A4-8599-36CA80075760}" presName="Name37" presStyleLbl="parChTrans1D3" presStyleIdx="1" presStyleCnt="6"/>
      <dgm:spPr/>
      <dgm:t>
        <a:bodyPr/>
        <a:lstStyle/>
        <a:p>
          <a:endParaRPr lang="en-US"/>
        </a:p>
      </dgm:t>
    </dgm:pt>
    <dgm:pt modelId="{C6A7C84C-1A34-42A7-A8BB-43ECAC1CA3A2}" type="pres">
      <dgm:prSet presAssocID="{82821605-EA0B-4407-AC50-A9089E3E3932}" presName="hierRoot2" presStyleCnt="0">
        <dgm:presLayoutVars>
          <dgm:hierBranch val="init"/>
        </dgm:presLayoutVars>
      </dgm:prSet>
      <dgm:spPr/>
    </dgm:pt>
    <dgm:pt modelId="{EA86D492-0E72-4E6C-8721-F9F8300D5DB6}" type="pres">
      <dgm:prSet presAssocID="{82821605-EA0B-4407-AC50-A9089E3E3932}" presName="rootComposite" presStyleCnt="0"/>
      <dgm:spPr/>
    </dgm:pt>
    <dgm:pt modelId="{B7B60547-44A7-4AC6-A047-654DB4B820BD}" type="pres">
      <dgm:prSet presAssocID="{82821605-EA0B-4407-AC50-A9089E3E3932}" presName="rootText" presStyleLbl="node3" presStyleIdx="1" presStyleCnt="6">
        <dgm:presLayoutVars>
          <dgm:chPref val="3"/>
        </dgm:presLayoutVars>
      </dgm:prSet>
      <dgm:spPr/>
      <dgm:t>
        <a:bodyPr/>
        <a:lstStyle/>
        <a:p>
          <a:endParaRPr lang="en-US"/>
        </a:p>
      </dgm:t>
    </dgm:pt>
    <dgm:pt modelId="{F7FD225F-EC0D-434C-859B-5323D6C55411}" type="pres">
      <dgm:prSet presAssocID="{82821605-EA0B-4407-AC50-A9089E3E3932}" presName="rootConnector" presStyleLbl="node3" presStyleIdx="1" presStyleCnt="6"/>
      <dgm:spPr/>
      <dgm:t>
        <a:bodyPr/>
        <a:lstStyle/>
        <a:p>
          <a:endParaRPr lang="en-US"/>
        </a:p>
      </dgm:t>
    </dgm:pt>
    <dgm:pt modelId="{0398A57B-FEDB-424F-B960-2772293A6EF2}" type="pres">
      <dgm:prSet presAssocID="{82821605-EA0B-4407-AC50-A9089E3E3932}" presName="hierChild4" presStyleCnt="0"/>
      <dgm:spPr/>
    </dgm:pt>
    <dgm:pt modelId="{C8BF019D-BF53-4772-924D-CDD2C84DD1D9}" type="pres">
      <dgm:prSet presAssocID="{82821605-EA0B-4407-AC50-A9089E3E3932}" presName="hierChild5" presStyleCnt="0"/>
      <dgm:spPr/>
    </dgm:pt>
    <dgm:pt modelId="{F26F97C0-150E-446D-A065-4E486C6B7B1F}" type="pres">
      <dgm:prSet presAssocID="{913CD01D-E930-4057-9756-CF1313E1E7DF}" presName="Name37" presStyleLbl="parChTrans1D3" presStyleIdx="2" presStyleCnt="6"/>
      <dgm:spPr/>
      <dgm:t>
        <a:bodyPr/>
        <a:lstStyle/>
        <a:p>
          <a:endParaRPr lang="en-US"/>
        </a:p>
      </dgm:t>
    </dgm:pt>
    <dgm:pt modelId="{CABE47AA-B5DD-41C9-B96F-95D671F39457}" type="pres">
      <dgm:prSet presAssocID="{1A397F11-B0ED-444A-B827-0E4DEC8194DC}" presName="hierRoot2" presStyleCnt="0">
        <dgm:presLayoutVars>
          <dgm:hierBranch val="init"/>
        </dgm:presLayoutVars>
      </dgm:prSet>
      <dgm:spPr/>
    </dgm:pt>
    <dgm:pt modelId="{013DED21-CE19-4487-AD35-29DBFDDD3D24}" type="pres">
      <dgm:prSet presAssocID="{1A397F11-B0ED-444A-B827-0E4DEC8194DC}" presName="rootComposite" presStyleCnt="0"/>
      <dgm:spPr/>
    </dgm:pt>
    <dgm:pt modelId="{E22A7F3E-B53C-4021-9C07-419377D45D00}" type="pres">
      <dgm:prSet presAssocID="{1A397F11-B0ED-444A-B827-0E4DEC8194DC}" presName="rootText" presStyleLbl="node3" presStyleIdx="2" presStyleCnt="6">
        <dgm:presLayoutVars>
          <dgm:chPref val="3"/>
        </dgm:presLayoutVars>
      </dgm:prSet>
      <dgm:spPr/>
      <dgm:t>
        <a:bodyPr/>
        <a:lstStyle/>
        <a:p>
          <a:endParaRPr lang="en-US"/>
        </a:p>
      </dgm:t>
    </dgm:pt>
    <dgm:pt modelId="{7BF69DAE-0F3D-4DBB-92BC-F53F231775BC}" type="pres">
      <dgm:prSet presAssocID="{1A397F11-B0ED-444A-B827-0E4DEC8194DC}" presName="rootConnector" presStyleLbl="node3" presStyleIdx="2" presStyleCnt="6"/>
      <dgm:spPr/>
      <dgm:t>
        <a:bodyPr/>
        <a:lstStyle/>
        <a:p>
          <a:endParaRPr lang="en-US"/>
        </a:p>
      </dgm:t>
    </dgm:pt>
    <dgm:pt modelId="{C130CB61-106D-4A57-9AF8-74B977640805}" type="pres">
      <dgm:prSet presAssocID="{1A397F11-B0ED-444A-B827-0E4DEC8194DC}" presName="hierChild4" presStyleCnt="0"/>
      <dgm:spPr/>
    </dgm:pt>
    <dgm:pt modelId="{E438F52F-6A1C-4086-9537-DC8EAEE9D1B6}" type="pres">
      <dgm:prSet presAssocID="{1A397F11-B0ED-444A-B827-0E4DEC8194DC}" presName="hierChild5" presStyleCnt="0"/>
      <dgm:spPr/>
    </dgm:pt>
    <dgm:pt modelId="{73E1AFE9-FFB6-48E4-807C-BE7506274DF3}" type="pres">
      <dgm:prSet presAssocID="{6660C1CD-536E-4025-9310-89CA0B478711}" presName="Name37" presStyleLbl="parChTrans1D3" presStyleIdx="3" presStyleCnt="6"/>
      <dgm:spPr/>
      <dgm:t>
        <a:bodyPr/>
        <a:lstStyle/>
        <a:p>
          <a:endParaRPr lang="en-US"/>
        </a:p>
      </dgm:t>
    </dgm:pt>
    <dgm:pt modelId="{68DBD479-D8EC-4104-808A-4697A2B8E5D2}" type="pres">
      <dgm:prSet presAssocID="{13DBF992-C720-4AD4-AC45-907E9DB8CD9A}" presName="hierRoot2" presStyleCnt="0">
        <dgm:presLayoutVars>
          <dgm:hierBranch val="init"/>
        </dgm:presLayoutVars>
      </dgm:prSet>
      <dgm:spPr/>
    </dgm:pt>
    <dgm:pt modelId="{BAA2B186-4929-4382-9A58-692E83A21389}" type="pres">
      <dgm:prSet presAssocID="{13DBF992-C720-4AD4-AC45-907E9DB8CD9A}" presName="rootComposite" presStyleCnt="0"/>
      <dgm:spPr/>
    </dgm:pt>
    <dgm:pt modelId="{1EDACE59-F283-4CA6-BB4F-4883E9FFD430}" type="pres">
      <dgm:prSet presAssocID="{13DBF992-C720-4AD4-AC45-907E9DB8CD9A}" presName="rootText" presStyleLbl="node3" presStyleIdx="3" presStyleCnt="6">
        <dgm:presLayoutVars>
          <dgm:chPref val="3"/>
        </dgm:presLayoutVars>
      </dgm:prSet>
      <dgm:spPr/>
      <dgm:t>
        <a:bodyPr/>
        <a:lstStyle/>
        <a:p>
          <a:endParaRPr lang="en-US"/>
        </a:p>
      </dgm:t>
    </dgm:pt>
    <dgm:pt modelId="{27CDEEB3-380A-4652-B8C1-2142E831A4CE}" type="pres">
      <dgm:prSet presAssocID="{13DBF992-C720-4AD4-AC45-907E9DB8CD9A}" presName="rootConnector" presStyleLbl="node3" presStyleIdx="3" presStyleCnt="6"/>
      <dgm:spPr/>
      <dgm:t>
        <a:bodyPr/>
        <a:lstStyle/>
        <a:p>
          <a:endParaRPr lang="en-US"/>
        </a:p>
      </dgm:t>
    </dgm:pt>
    <dgm:pt modelId="{1AB23A5E-DDEC-4B72-B37E-F5419DD63BCD}" type="pres">
      <dgm:prSet presAssocID="{13DBF992-C720-4AD4-AC45-907E9DB8CD9A}" presName="hierChild4" presStyleCnt="0"/>
      <dgm:spPr/>
    </dgm:pt>
    <dgm:pt modelId="{5AD5757C-38CC-4C7A-9C4C-5EB5A6950742}" type="pres">
      <dgm:prSet presAssocID="{13DBF992-C720-4AD4-AC45-907E9DB8CD9A}" presName="hierChild5" presStyleCnt="0"/>
      <dgm:spPr/>
    </dgm:pt>
    <dgm:pt modelId="{E37570D4-A42B-4BFF-BDEE-CFFA0D53D430}" type="pres">
      <dgm:prSet presAssocID="{BE9FB949-9509-4FD5-A137-1AB9D9A5019D}" presName="Name37" presStyleLbl="parChTrans1D3" presStyleIdx="4" presStyleCnt="6"/>
      <dgm:spPr/>
      <dgm:t>
        <a:bodyPr/>
        <a:lstStyle/>
        <a:p>
          <a:endParaRPr lang="en-US"/>
        </a:p>
      </dgm:t>
    </dgm:pt>
    <dgm:pt modelId="{E48CF543-0ABA-485F-8C12-142FB9B75FF0}" type="pres">
      <dgm:prSet presAssocID="{4617ED89-33E9-48DA-9D84-B2EA4BBD35DD}" presName="hierRoot2" presStyleCnt="0">
        <dgm:presLayoutVars>
          <dgm:hierBranch val="init"/>
        </dgm:presLayoutVars>
      </dgm:prSet>
      <dgm:spPr/>
    </dgm:pt>
    <dgm:pt modelId="{3D8052B3-46FC-46BB-A0D8-F979ADC0BB3D}" type="pres">
      <dgm:prSet presAssocID="{4617ED89-33E9-48DA-9D84-B2EA4BBD35DD}" presName="rootComposite" presStyleCnt="0"/>
      <dgm:spPr/>
    </dgm:pt>
    <dgm:pt modelId="{50F1D4CE-7992-4EF8-8259-01AFE2FA0CAF}" type="pres">
      <dgm:prSet presAssocID="{4617ED89-33E9-48DA-9D84-B2EA4BBD35DD}" presName="rootText" presStyleLbl="node3" presStyleIdx="4" presStyleCnt="6">
        <dgm:presLayoutVars>
          <dgm:chPref val="3"/>
        </dgm:presLayoutVars>
      </dgm:prSet>
      <dgm:spPr/>
      <dgm:t>
        <a:bodyPr/>
        <a:lstStyle/>
        <a:p>
          <a:endParaRPr lang="en-US"/>
        </a:p>
      </dgm:t>
    </dgm:pt>
    <dgm:pt modelId="{D250E848-0483-45C2-A822-B6246044DA22}" type="pres">
      <dgm:prSet presAssocID="{4617ED89-33E9-48DA-9D84-B2EA4BBD35DD}" presName="rootConnector" presStyleLbl="node3" presStyleIdx="4" presStyleCnt="6"/>
      <dgm:spPr/>
      <dgm:t>
        <a:bodyPr/>
        <a:lstStyle/>
        <a:p>
          <a:endParaRPr lang="en-US"/>
        </a:p>
      </dgm:t>
    </dgm:pt>
    <dgm:pt modelId="{0A77477D-530B-4128-964C-BBCA276B76EA}" type="pres">
      <dgm:prSet presAssocID="{4617ED89-33E9-48DA-9D84-B2EA4BBD35DD}" presName="hierChild4" presStyleCnt="0"/>
      <dgm:spPr/>
    </dgm:pt>
    <dgm:pt modelId="{3533275F-6784-4656-9D96-96D8512FA037}" type="pres">
      <dgm:prSet presAssocID="{4617ED89-33E9-48DA-9D84-B2EA4BBD35DD}" presName="hierChild5" presStyleCnt="0"/>
      <dgm:spPr/>
    </dgm:pt>
    <dgm:pt modelId="{7A239F92-6AE1-424A-94EC-9B8DED8A3E98}" type="pres">
      <dgm:prSet presAssocID="{8EF06F46-D22C-4F12-AF67-15155CAF1042}" presName="Name37" presStyleLbl="parChTrans1D3" presStyleIdx="5" presStyleCnt="6"/>
      <dgm:spPr/>
      <dgm:t>
        <a:bodyPr/>
        <a:lstStyle/>
        <a:p>
          <a:endParaRPr lang="en-US"/>
        </a:p>
      </dgm:t>
    </dgm:pt>
    <dgm:pt modelId="{40295114-67FD-48C5-B604-1A5BFC174A27}" type="pres">
      <dgm:prSet presAssocID="{639CA4B1-6878-4980-A4F1-42DEDAE46974}" presName="hierRoot2" presStyleCnt="0">
        <dgm:presLayoutVars>
          <dgm:hierBranch val="init"/>
        </dgm:presLayoutVars>
      </dgm:prSet>
      <dgm:spPr/>
    </dgm:pt>
    <dgm:pt modelId="{1D6FA8CA-0DA4-4F70-8C84-EC69269B179E}" type="pres">
      <dgm:prSet presAssocID="{639CA4B1-6878-4980-A4F1-42DEDAE46974}" presName="rootComposite" presStyleCnt="0"/>
      <dgm:spPr/>
    </dgm:pt>
    <dgm:pt modelId="{4E265BBB-1937-443B-BC44-EEA3ED0E0061}" type="pres">
      <dgm:prSet presAssocID="{639CA4B1-6878-4980-A4F1-42DEDAE46974}" presName="rootText" presStyleLbl="node3" presStyleIdx="5" presStyleCnt="6">
        <dgm:presLayoutVars>
          <dgm:chPref val="3"/>
        </dgm:presLayoutVars>
      </dgm:prSet>
      <dgm:spPr/>
      <dgm:t>
        <a:bodyPr/>
        <a:lstStyle/>
        <a:p>
          <a:endParaRPr lang="en-US"/>
        </a:p>
      </dgm:t>
    </dgm:pt>
    <dgm:pt modelId="{AE4F5E4F-37AE-4C21-900F-580C31DBFF3E}" type="pres">
      <dgm:prSet presAssocID="{639CA4B1-6878-4980-A4F1-42DEDAE46974}" presName="rootConnector" presStyleLbl="node3" presStyleIdx="5" presStyleCnt="6"/>
      <dgm:spPr/>
      <dgm:t>
        <a:bodyPr/>
        <a:lstStyle/>
        <a:p>
          <a:endParaRPr lang="en-US"/>
        </a:p>
      </dgm:t>
    </dgm:pt>
    <dgm:pt modelId="{1CE09C75-E20C-4995-A68B-6FDC2691E177}" type="pres">
      <dgm:prSet presAssocID="{639CA4B1-6878-4980-A4F1-42DEDAE46974}" presName="hierChild4" presStyleCnt="0"/>
      <dgm:spPr/>
    </dgm:pt>
    <dgm:pt modelId="{A786BB21-7340-41D8-AD9B-4E446C47C0EF}" type="pres">
      <dgm:prSet presAssocID="{639CA4B1-6878-4980-A4F1-42DEDAE46974}" presName="hierChild5" presStyleCnt="0"/>
      <dgm:spPr/>
    </dgm:pt>
    <dgm:pt modelId="{7DD78684-459C-409E-A41A-426D48219AEA}" type="pres">
      <dgm:prSet presAssocID="{548FDDC3-FED4-4024-A328-4D86B39A0F6B}" presName="hierChild5" presStyleCnt="0"/>
      <dgm:spPr/>
    </dgm:pt>
    <dgm:pt modelId="{29D9DE28-B5F9-480B-86C8-44F74912ABB2}" type="pres">
      <dgm:prSet presAssocID="{FCAE273D-821C-4BDB-A2EF-427A30594B3F}" presName="Name37" presStyleLbl="parChTrans1D2" presStyleIdx="1" presStyleCnt="4"/>
      <dgm:spPr/>
      <dgm:t>
        <a:bodyPr/>
        <a:lstStyle/>
        <a:p>
          <a:endParaRPr lang="en-US"/>
        </a:p>
      </dgm:t>
    </dgm:pt>
    <dgm:pt modelId="{C532658E-65AD-4E4D-AEBF-CD65E21BB094}" type="pres">
      <dgm:prSet presAssocID="{E56D7526-AEA3-4BDB-BE4C-0B44A719F92F}" presName="hierRoot2" presStyleCnt="0">
        <dgm:presLayoutVars>
          <dgm:hierBranch val="init"/>
        </dgm:presLayoutVars>
      </dgm:prSet>
      <dgm:spPr/>
    </dgm:pt>
    <dgm:pt modelId="{28067F30-349B-41AA-ACF6-DBBD3F06B0B9}" type="pres">
      <dgm:prSet presAssocID="{E56D7526-AEA3-4BDB-BE4C-0B44A719F92F}" presName="rootComposite" presStyleCnt="0"/>
      <dgm:spPr/>
    </dgm:pt>
    <dgm:pt modelId="{97930060-F6BA-454D-8AF1-2C66A878B0F6}" type="pres">
      <dgm:prSet presAssocID="{E56D7526-AEA3-4BDB-BE4C-0B44A719F92F}" presName="rootText" presStyleLbl="node2" presStyleIdx="1" presStyleCnt="4">
        <dgm:presLayoutVars>
          <dgm:chPref val="3"/>
        </dgm:presLayoutVars>
      </dgm:prSet>
      <dgm:spPr/>
      <dgm:t>
        <a:bodyPr/>
        <a:lstStyle/>
        <a:p>
          <a:endParaRPr lang="en-US"/>
        </a:p>
      </dgm:t>
    </dgm:pt>
    <dgm:pt modelId="{8D3AFE6C-A0F1-4F7C-92DE-F3589CE3A932}" type="pres">
      <dgm:prSet presAssocID="{E56D7526-AEA3-4BDB-BE4C-0B44A719F92F}" presName="rootConnector" presStyleLbl="node2" presStyleIdx="1" presStyleCnt="4"/>
      <dgm:spPr/>
      <dgm:t>
        <a:bodyPr/>
        <a:lstStyle/>
        <a:p>
          <a:endParaRPr lang="en-US"/>
        </a:p>
      </dgm:t>
    </dgm:pt>
    <dgm:pt modelId="{A4258556-81C2-4457-BDB0-DC24343A2AAF}" type="pres">
      <dgm:prSet presAssocID="{E56D7526-AEA3-4BDB-BE4C-0B44A719F92F}" presName="hierChild4" presStyleCnt="0"/>
      <dgm:spPr/>
    </dgm:pt>
    <dgm:pt modelId="{4D46C080-C63C-4667-9E58-979A9C68D69B}" type="pres">
      <dgm:prSet presAssocID="{E56D7526-AEA3-4BDB-BE4C-0B44A719F92F}" presName="hierChild5" presStyleCnt="0"/>
      <dgm:spPr/>
    </dgm:pt>
    <dgm:pt modelId="{5AE2CD9D-3EA2-429A-8B6E-14B36CA9EC98}" type="pres">
      <dgm:prSet presAssocID="{DB6A45C4-F103-4459-940A-035135881296}" presName="Name37" presStyleLbl="parChTrans1D2" presStyleIdx="2" presStyleCnt="4"/>
      <dgm:spPr/>
      <dgm:t>
        <a:bodyPr/>
        <a:lstStyle/>
        <a:p>
          <a:endParaRPr lang="en-US"/>
        </a:p>
      </dgm:t>
    </dgm:pt>
    <dgm:pt modelId="{250B0CE4-6EA9-4A1E-AAD0-AF069BC52938}" type="pres">
      <dgm:prSet presAssocID="{50E306F0-463A-4B8D-B017-8F72355BB2DF}" presName="hierRoot2" presStyleCnt="0">
        <dgm:presLayoutVars>
          <dgm:hierBranch val="init"/>
        </dgm:presLayoutVars>
      </dgm:prSet>
      <dgm:spPr/>
    </dgm:pt>
    <dgm:pt modelId="{BDDCD0C0-D677-4EDF-95E5-1CEC8B9D9808}" type="pres">
      <dgm:prSet presAssocID="{50E306F0-463A-4B8D-B017-8F72355BB2DF}" presName="rootComposite" presStyleCnt="0"/>
      <dgm:spPr/>
    </dgm:pt>
    <dgm:pt modelId="{67DC9A51-2E5E-4EB1-941A-048501ECBAF6}" type="pres">
      <dgm:prSet presAssocID="{50E306F0-463A-4B8D-B017-8F72355BB2DF}" presName="rootText" presStyleLbl="node2" presStyleIdx="2" presStyleCnt="4">
        <dgm:presLayoutVars>
          <dgm:chPref val="3"/>
        </dgm:presLayoutVars>
      </dgm:prSet>
      <dgm:spPr/>
      <dgm:t>
        <a:bodyPr/>
        <a:lstStyle/>
        <a:p>
          <a:endParaRPr lang="en-US"/>
        </a:p>
      </dgm:t>
    </dgm:pt>
    <dgm:pt modelId="{F83D82D5-7E76-4F7A-B94E-0AE87AB32AF1}" type="pres">
      <dgm:prSet presAssocID="{50E306F0-463A-4B8D-B017-8F72355BB2DF}" presName="rootConnector" presStyleLbl="node2" presStyleIdx="2" presStyleCnt="4"/>
      <dgm:spPr/>
      <dgm:t>
        <a:bodyPr/>
        <a:lstStyle/>
        <a:p>
          <a:endParaRPr lang="en-US"/>
        </a:p>
      </dgm:t>
    </dgm:pt>
    <dgm:pt modelId="{563DD07B-D25D-4D78-8445-AB3CE34AFB86}" type="pres">
      <dgm:prSet presAssocID="{50E306F0-463A-4B8D-B017-8F72355BB2DF}" presName="hierChild4" presStyleCnt="0"/>
      <dgm:spPr/>
    </dgm:pt>
    <dgm:pt modelId="{6D6E6E03-FDBC-45E9-978C-A0B8C81E1F37}" type="pres">
      <dgm:prSet presAssocID="{50E306F0-463A-4B8D-B017-8F72355BB2DF}" presName="hierChild5" presStyleCnt="0"/>
      <dgm:spPr/>
    </dgm:pt>
    <dgm:pt modelId="{52536269-678C-4A05-9B8F-2B6826D1665F}" type="pres">
      <dgm:prSet presAssocID="{E6B83911-A1ED-46E6-8B2C-FECCC82AD378}" presName="Name37" presStyleLbl="parChTrans1D2" presStyleIdx="3" presStyleCnt="4"/>
      <dgm:spPr/>
      <dgm:t>
        <a:bodyPr/>
        <a:lstStyle/>
        <a:p>
          <a:endParaRPr lang="en-US"/>
        </a:p>
      </dgm:t>
    </dgm:pt>
    <dgm:pt modelId="{EE6F77BE-614E-4CF7-9D00-D6844D7AE976}" type="pres">
      <dgm:prSet presAssocID="{42FEA353-1DDF-486A-8DE2-B9B87CFB97DE}" presName="hierRoot2" presStyleCnt="0">
        <dgm:presLayoutVars>
          <dgm:hierBranch val="init"/>
        </dgm:presLayoutVars>
      </dgm:prSet>
      <dgm:spPr/>
    </dgm:pt>
    <dgm:pt modelId="{76D02F67-2AE2-4AB3-85B6-315F7B65E47F}" type="pres">
      <dgm:prSet presAssocID="{42FEA353-1DDF-486A-8DE2-B9B87CFB97DE}" presName="rootComposite" presStyleCnt="0"/>
      <dgm:spPr/>
    </dgm:pt>
    <dgm:pt modelId="{C206A872-CC69-438B-A948-277DCFBD473E}" type="pres">
      <dgm:prSet presAssocID="{42FEA353-1DDF-486A-8DE2-B9B87CFB97DE}" presName="rootText" presStyleLbl="node2" presStyleIdx="3" presStyleCnt="4">
        <dgm:presLayoutVars>
          <dgm:chPref val="3"/>
        </dgm:presLayoutVars>
      </dgm:prSet>
      <dgm:spPr/>
      <dgm:t>
        <a:bodyPr/>
        <a:lstStyle/>
        <a:p>
          <a:endParaRPr lang="en-US"/>
        </a:p>
      </dgm:t>
    </dgm:pt>
    <dgm:pt modelId="{E338E0D5-1686-43C5-9788-FD43DCCD1A37}" type="pres">
      <dgm:prSet presAssocID="{42FEA353-1DDF-486A-8DE2-B9B87CFB97DE}" presName="rootConnector" presStyleLbl="node2" presStyleIdx="3" presStyleCnt="4"/>
      <dgm:spPr/>
      <dgm:t>
        <a:bodyPr/>
        <a:lstStyle/>
        <a:p>
          <a:endParaRPr lang="en-US"/>
        </a:p>
      </dgm:t>
    </dgm:pt>
    <dgm:pt modelId="{B4EE4EE5-A744-4D81-A1F0-1AAC27922C10}" type="pres">
      <dgm:prSet presAssocID="{42FEA353-1DDF-486A-8DE2-B9B87CFB97DE}" presName="hierChild4" presStyleCnt="0"/>
      <dgm:spPr/>
    </dgm:pt>
    <dgm:pt modelId="{62059522-E4B8-4820-BDEE-48C85CEFB916}" type="pres">
      <dgm:prSet presAssocID="{42FEA353-1DDF-486A-8DE2-B9B87CFB97DE}" presName="hierChild5" presStyleCnt="0"/>
      <dgm:spPr/>
    </dgm:pt>
    <dgm:pt modelId="{DCAF3316-4F10-4CF8-8050-1026EBCF77F8}" type="pres">
      <dgm:prSet presAssocID="{1C134749-D192-46FB-809A-7824448FF6D2}" presName="hierChild3" presStyleCnt="0"/>
      <dgm:spPr/>
    </dgm:pt>
  </dgm:ptLst>
  <dgm:cxnLst>
    <dgm:cxn modelId="{C12D2788-64B4-44FF-9138-318EDF54E108}" type="presOf" srcId="{82821605-EA0B-4407-AC50-A9089E3E3932}" destId="{F7FD225F-EC0D-434C-859B-5323D6C55411}" srcOrd="1" destOrd="0" presId="urn:microsoft.com/office/officeart/2005/8/layout/orgChart1"/>
    <dgm:cxn modelId="{DBAB2CF1-6719-4634-8216-A433ED1DA247}" type="presOf" srcId="{FCAE273D-821C-4BDB-A2EF-427A30594B3F}" destId="{29D9DE28-B5F9-480B-86C8-44F74912ABB2}" srcOrd="0" destOrd="0" presId="urn:microsoft.com/office/officeart/2005/8/layout/orgChart1"/>
    <dgm:cxn modelId="{FB114EE1-A28C-49DC-8412-D73A099E5FCE}" type="presOf" srcId="{50E306F0-463A-4B8D-B017-8F72355BB2DF}" destId="{67DC9A51-2E5E-4EB1-941A-048501ECBAF6}" srcOrd="0" destOrd="0" presId="urn:microsoft.com/office/officeart/2005/8/layout/orgChart1"/>
    <dgm:cxn modelId="{569EABD9-68B4-40F7-9C16-974867874297}" type="presOf" srcId="{548FDDC3-FED4-4024-A328-4D86B39A0F6B}" destId="{84800833-FAE7-4068-A4CC-01AB2C8170BC}" srcOrd="1" destOrd="0" presId="urn:microsoft.com/office/officeart/2005/8/layout/orgChart1"/>
    <dgm:cxn modelId="{4D6EA86A-AF4E-4EB7-950B-B18A11BB0586}" type="presOf" srcId="{1A397F11-B0ED-444A-B827-0E4DEC8194DC}" destId="{7BF69DAE-0F3D-4DBB-92BC-F53F231775BC}" srcOrd="1" destOrd="0" presId="urn:microsoft.com/office/officeart/2005/8/layout/orgChart1"/>
    <dgm:cxn modelId="{477A8951-B6F1-4ABC-A8D4-CF8D503AA1A6}" type="presOf" srcId="{8EF06F46-D22C-4F12-AF67-15155CAF1042}" destId="{7A239F92-6AE1-424A-94EC-9B8DED8A3E98}" srcOrd="0" destOrd="0" presId="urn:microsoft.com/office/officeart/2005/8/layout/orgChart1"/>
    <dgm:cxn modelId="{58361EB7-5099-49B0-BFFF-AD8762F24340}" srcId="{548FDDC3-FED4-4024-A328-4D86B39A0F6B}" destId="{17728CF5-C819-4AAB-A946-08B0FFB456C8}" srcOrd="0" destOrd="0" parTransId="{FD9F5141-262F-468B-A1FB-5792E4A7CCA6}" sibTransId="{3C6D79CF-2DB3-48D0-8534-8AF05E764084}"/>
    <dgm:cxn modelId="{995B6F98-0D66-46BF-A611-47D3FCD4E91A}" srcId="{1C134749-D192-46FB-809A-7824448FF6D2}" destId="{548FDDC3-FED4-4024-A328-4D86B39A0F6B}" srcOrd="0" destOrd="0" parTransId="{AB2CCFD5-BC9B-407F-8AA3-29CF1F0EC8E3}" sibTransId="{B92F95B6-6BC7-4B06-97DF-17487E59B009}"/>
    <dgm:cxn modelId="{6C109A6D-E175-4035-BE77-B3921FCB8A17}" type="presOf" srcId="{4617ED89-33E9-48DA-9D84-B2EA4BBD35DD}" destId="{50F1D4CE-7992-4EF8-8259-01AFE2FA0CAF}" srcOrd="0" destOrd="0" presId="urn:microsoft.com/office/officeart/2005/8/layout/orgChart1"/>
    <dgm:cxn modelId="{179F365A-A50E-4D45-B0E5-49B73A2AE668}" srcId="{131D455C-462C-49ED-B08F-7ECF0550BFEE}" destId="{1C134749-D192-46FB-809A-7824448FF6D2}" srcOrd="0" destOrd="0" parTransId="{6EB60A04-1A1A-4ED2-A97A-3A96D0EFC86B}" sibTransId="{C285098C-F802-412F-8712-94AF17C250F8}"/>
    <dgm:cxn modelId="{94CC328E-DD00-4944-A874-BD59FF3D79EE}" type="presOf" srcId="{DB6A45C4-F103-4459-940A-035135881296}" destId="{5AE2CD9D-3EA2-429A-8B6E-14B36CA9EC98}" srcOrd="0" destOrd="0" presId="urn:microsoft.com/office/officeart/2005/8/layout/orgChart1"/>
    <dgm:cxn modelId="{3C72B706-7419-4BF2-B4FC-767EF19E982E}" type="presOf" srcId="{131D455C-462C-49ED-B08F-7ECF0550BFEE}" destId="{B68080AE-7FAD-4BDD-AF50-EF9079319C7F}" srcOrd="0" destOrd="0" presId="urn:microsoft.com/office/officeart/2005/8/layout/orgChart1"/>
    <dgm:cxn modelId="{965526A5-3A8D-445E-B42E-5333B5BA2144}" srcId="{548FDDC3-FED4-4024-A328-4D86B39A0F6B}" destId="{639CA4B1-6878-4980-A4F1-42DEDAE46974}" srcOrd="5" destOrd="0" parTransId="{8EF06F46-D22C-4F12-AF67-15155CAF1042}" sibTransId="{BBE312F5-5901-4CD2-A79A-AA8901F822B1}"/>
    <dgm:cxn modelId="{FD38C4D2-AC94-45AC-85E7-A2B58C02A0E4}" type="presOf" srcId="{913CD01D-E930-4057-9756-CF1313E1E7DF}" destId="{F26F97C0-150E-446D-A065-4E486C6B7B1F}" srcOrd="0" destOrd="0" presId="urn:microsoft.com/office/officeart/2005/8/layout/orgChart1"/>
    <dgm:cxn modelId="{2835C7F1-CDE8-4822-96FF-1FCD368A8022}" type="presOf" srcId="{E56D7526-AEA3-4BDB-BE4C-0B44A719F92F}" destId="{8D3AFE6C-A0F1-4F7C-92DE-F3589CE3A932}" srcOrd="1" destOrd="0" presId="urn:microsoft.com/office/officeart/2005/8/layout/orgChart1"/>
    <dgm:cxn modelId="{2A038A8A-290D-4801-AF77-4C816A04D35B}" type="presOf" srcId="{AB2CCFD5-BC9B-407F-8AA3-29CF1F0EC8E3}" destId="{43BBAF19-BF2F-47ED-BF39-701B54F8279C}" srcOrd="0" destOrd="0" presId="urn:microsoft.com/office/officeart/2005/8/layout/orgChart1"/>
    <dgm:cxn modelId="{F39E2134-AE19-4DFB-8298-A55FE9C4506C}" type="presOf" srcId="{1A397F11-B0ED-444A-B827-0E4DEC8194DC}" destId="{E22A7F3E-B53C-4021-9C07-419377D45D00}" srcOrd="0" destOrd="0" presId="urn:microsoft.com/office/officeart/2005/8/layout/orgChart1"/>
    <dgm:cxn modelId="{19F8D0F8-7B44-4C5B-8DD6-4A243BEA6FE4}" type="presOf" srcId="{50E306F0-463A-4B8D-B017-8F72355BB2DF}" destId="{F83D82D5-7E76-4F7A-B94E-0AE87AB32AF1}" srcOrd="1" destOrd="0" presId="urn:microsoft.com/office/officeart/2005/8/layout/orgChart1"/>
    <dgm:cxn modelId="{82EEB427-56D5-4A2F-AF39-C2F6F97284B8}" type="presOf" srcId="{42FEA353-1DDF-486A-8DE2-B9B87CFB97DE}" destId="{E338E0D5-1686-43C5-9788-FD43DCCD1A37}" srcOrd="1" destOrd="0" presId="urn:microsoft.com/office/officeart/2005/8/layout/orgChart1"/>
    <dgm:cxn modelId="{704B0A67-5220-46A2-BEED-E7006503D7A2}" srcId="{548FDDC3-FED4-4024-A328-4D86B39A0F6B}" destId="{82821605-EA0B-4407-AC50-A9089E3E3932}" srcOrd="1" destOrd="0" parTransId="{FC225B42-4DB4-48A4-8599-36CA80075760}" sibTransId="{D1BDB51E-A603-4297-B15F-0FFDA93E5E21}"/>
    <dgm:cxn modelId="{62FF5561-B462-43C3-B857-3D05BE4C7867}" type="presOf" srcId="{E6B83911-A1ED-46E6-8B2C-FECCC82AD378}" destId="{52536269-678C-4A05-9B8F-2B6826D1665F}" srcOrd="0" destOrd="0" presId="urn:microsoft.com/office/officeart/2005/8/layout/orgChart1"/>
    <dgm:cxn modelId="{A23F31B7-BC84-414C-BCB0-184F536FA88B}" srcId="{548FDDC3-FED4-4024-A328-4D86B39A0F6B}" destId="{1A397F11-B0ED-444A-B827-0E4DEC8194DC}" srcOrd="2" destOrd="0" parTransId="{913CD01D-E930-4057-9756-CF1313E1E7DF}" sibTransId="{296C582E-295A-4E9F-8A06-867260583BE0}"/>
    <dgm:cxn modelId="{8270AE18-7FDF-44FA-BCB4-42918FFF5FBA}" type="presOf" srcId="{BE9FB949-9509-4FD5-A137-1AB9D9A5019D}" destId="{E37570D4-A42B-4BFF-BDEE-CFFA0D53D430}" srcOrd="0" destOrd="0" presId="urn:microsoft.com/office/officeart/2005/8/layout/orgChart1"/>
    <dgm:cxn modelId="{5C350D70-0208-4948-87A5-382CD927FB2C}" srcId="{548FDDC3-FED4-4024-A328-4D86B39A0F6B}" destId="{13DBF992-C720-4AD4-AC45-907E9DB8CD9A}" srcOrd="3" destOrd="0" parTransId="{6660C1CD-536E-4025-9310-89CA0B478711}" sibTransId="{362EF8A7-C42C-4656-AA27-699552BFDF5E}"/>
    <dgm:cxn modelId="{2C626B51-3C63-4518-BCE5-935767D95D30}" type="presOf" srcId="{42FEA353-1DDF-486A-8DE2-B9B87CFB97DE}" destId="{C206A872-CC69-438B-A948-277DCFBD473E}" srcOrd="0" destOrd="0" presId="urn:microsoft.com/office/officeart/2005/8/layout/orgChart1"/>
    <dgm:cxn modelId="{263239C6-BA4E-4697-B660-B1B72D625DCB}" type="presOf" srcId="{6660C1CD-536E-4025-9310-89CA0B478711}" destId="{73E1AFE9-FFB6-48E4-807C-BE7506274DF3}" srcOrd="0" destOrd="0" presId="urn:microsoft.com/office/officeart/2005/8/layout/orgChart1"/>
    <dgm:cxn modelId="{D9540F14-EFE6-4FB5-9BDE-7198F28BCEAF}" type="presOf" srcId="{FC225B42-4DB4-48A4-8599-36CA80075760}" destId="{36015D6F-1D51-40F0-9D6F-359240DDCD96}" srcOrd="0" destOrd="0" presId="urn:microsoft.com/office/officeart/2005/8/layout/orgChart1"/>
    <dgm:cxn modelId="{AD24E352-7CD8-46EA-BF71-D953DACD1CF2}" type="presOf" srcId="{1C134749-D192-46FB-809A-7824448FF6D2}" destId="{CEC6C620-13D1-4C56-9BE4-C9D82E04612E}" srcOrd="1" destOrd="0" presId="urn:microsoft.com/office/officeart/2005/8/layout/orgChart1"/>
    <dgm:cxn modelId="{35B98619-907F-45C5-B094-3A8AE5806323}" type="presOf" srcId="{17728CF5-C819-4AAB-A946-08B0FFB456C8}" destId="{AE2C2D50-2E76-4DC4-986F-B4CE68DA76D3}" srcOrd="1" destOrd="0" presId="urn:microsoft.com/office/officeart/2005/8/layout/orgChart1"/>
    <dgm:cxn modelId="{44952105-CC00-4467-84F4-19C58AB589C2}" type="presOf" srcId="{13DBF992-C720-4AD4-AC45-907E9DB8CD9A}" destId="{27CDEEB3-380A-4652-B8C1-2142E831A4CE}" srcOrd="1" destOrd="0" presId="urn:microsoft.com/office/officeart/2005/8/layout/orgChart1"/>
    <dgm:cxn modelId="{32A08B22-81C0-4992-82D2-A207600C00D1}" type="presOf" srcId="{548FDDC3-FED4-4024-A328-4D86B39A0F6B}" destId="{93A5623C-9752-4F74-BAFA-D6068ED6C08C}" srcOrd="0" destOrd="0" presId="urn:microsoft.com/office/officeart/2005/8/layout/orgChart1"/>
    <dgm:cxn modelId="{92B8FDB0-1D01-4FCA-8DB4-D7DB9B6A0AB9}" type="presOf" srcId="{E56D7526-AEA3-4BDB-BE4C-0B44A719F92F}" destId="{97930060-F6BA-454D-8AF1-2C66A878B0F6}" srcOrd="0" destOrd="0" presId="urn:microsoft.com/office/officeart/2005/8/layout/orgChart1"/>
    <dgm:cxn modelId="{8906B8AA-7841-4D70-A238-A5F93CCB733F}" type="presOf" srcId="{1C134749-D192-46FB-809A-7824448FF6D2}" destId="{4FC58474-6143-43DC-BF8E-9EBB48A5ACCC}" srcOrd="0" destOrd="0" presId="urn:microsoft.com/office/officeart/2005/8/layout/orgChart1"/>
    <dgm:cxn modelId="{90E42149-788F-4833-9622-A4F219C27AD7}" type="presOf" srcId="{4617ED89-33E9-48DA-9D84-B2EA4BBD35DD}" destId="{D250E848-0483-45C2-A822-B6246044DA22}" srcOrd="1" destOrd="0" presId="urn:microsoft.com/office/officeart/2005/8/layout/orgChart1"/>
    <dgm:cxn modelId="{BB247D29-A157-494E-BA91-6509A8A5C6F2}" type="presOf" srcId="{82821605-EA0B-4407-AC50-A9089E3E3932}" destId="{B7B60547-44A7-4AC6-A047-654DB4B820BD}" srcOrd="0" destOrd="0" presId="urn:microsoft.com/office/officeart/2005/8/layout/orgChart1"/>
    <dgm:cxn modelId="{E838A0A8-DB6A-4401-9206-D966660B1106}" srcId="{548FDDC3-FED4-4024-A328-4D86B39A0F6B}" destId="{4617ED89-33E9-48DA-9D84-B2EA4BBD35DD}" srcOrd="4" destOrd="0" parTransId="{BE9FB949-9509-4FD5-A137-1AB9D9A5019D}" sibTransId="{B0C4A132-EE42-405C-A51A-FA47652AC910}"/>
    <dgm:cxn modelId="{989268AC-AE30-4623-9AD0-2B7551B96C5A}" type="presOf" srcId="{13DBF992-C720-4AD4-AC45-907E9DB8CD9A}" destId="{1EDACE59-F283-4CA6-BB4F-4883E9FFD430}" srcOrd="0" destOrd="0" presId="urn:microsoft.com/office/officeart/2005/8/layout/orgChart1"/>
    <dgm:cxn modelId="{82C5BD90-E52E-4B62-8D55-1918C62ABA99}" srcId="{1C134749-D192-46FB-809A-7824448FF6D2}" destId="{50E306F0-463A-4B8D-B017-8F72355BB2DF}" srcOrd="2" destOrd="0" parTransId="{DB6A45C4-F103-4459-940A-035135881296}" sibTransId="{F06DC165-8DB1-418F-8557-735F2D492EE4}"/>
    <dgm:cxn modelId="{A96E4110-B584-43A1-8100-CFFB465DEEA6}" type="presOf" srcId="{639CA4B1-6878-4980-A4F1-42DEDAE46974}" destId="{4E265BBB-1937-443B-BC44-EEA3ED0E0061}" srcOrd="0" destOrd="0" presId="urn:microsoft.com/office/officeart/2005/8/layout/orgChart1"/>
    <dgm:cxn modelId="{77C9DC69-517A-47AA-A1EB-DB51132D74D3}" srcId="{1C134749-D192-46FB-809A-7824448FF6D2}" destId="{E56D7526-AEA3-4BDB-BE4C-0B44A719F92F}" srcOrd="1" destOrd="0" parTransId="{FCAE273D-821C-4BDB-A2EF-427A30594B3F}" sibTransId="{7DCBA80D-6B15-47A1-88A8-BF7257537FED}"/>
    <dgm:cxn modelId="{7FC148F8-1D2B-4983-A65C-2D7DB60EDDA5}" srcId="{1C134749-D192-46FB-809A-7824448FF6D2}" destId="{42FEA353-1DDF-486A-8DE2-B9B87CFB97DE}" srcOrd="3" destOrd="0" parTransId="{E6B83911-A1ED-46E6-8B2C-FECCC82AD378}" sibTransId="{79CFC1FF-20F0-403C-9EB1-EB2E3DEC7AE4}"/>
    <dgm:cxn modelId="{A6E292EA-A007-4998-8BB7-26FFAF019B41}" type="presOf" srcId="{639CA4B1-6878-4980-A4F1-42DEDAE46974}" destId="{AE4F5E4F-37AE-4C21-900F-580C31DBFF3E}" srcOrd="1" destOrd="0" presId="urn:microsoft.com/office/officeart/2005/8/layout/orgChart1"/>
    <dgm:cxn modelId="{A89193B2-7DD0-4CB9-AF0A-DDBA08599DF4}" type="presOf" srcId="{FD9F5141-262F-468B-A1FB-5792E4A7CCA6}" destId="{BD6E45C6-F644-46EA-8033-7274250E09CB}" srcOrd="0" destOrd="0" presId="urn:microsoft.com/office/officeart/2005/8/layout/orgChart1"/>
    <dgm:cxn modelId="{57B5DEBA-7AD9-4A85-8B68-121F781156C3}" type="presOf" srcId="{17728CF5-C819-4AAB-A946-08B0FFB456C8}" destId="{79F15965-BDCC-4533-B92D-B1DE39F4DB8B}" srcOrd="0" destOrd="0" presId="urn:microsoft.com/office/officeart/2005/8/layout/orgChart1"/>
    <dgm:cxn modelId="{48757292-089A-4680-BF4D-4458299EF1F2}" type="presParOf" srcId="{B68080AE-7FAD-4BDD-AF50-EF9079319C7F}" destId="{41A58D93-6A96-47DD-8008-58503F8ACB4E}" srcOrd="0" destOrd="0" presId="urn:microsoft.com/office/officeart/2005/8/layout/orgChart1"/>
    <dgm:cxn modelId="{0B4E90A8-0842-4A21-A96C-1089073CA686}" type="presParOf" srcId="{41A58D93-6A96-47DD-8008-58503F8ACB4E}" destId="{2BCB23B2-FE1D-43F5-A616-ABCC74EB3262}" srcOrd="0" destOrd="0" presId="urn:microsoft.com/office/officeart/2005/8/layout/orgChart1"/>
    <dgm:cxn modelId="{7C1C93E3-1BD8-423B-A099-F0F305F19A48}" type="presParOf" srcId="{2BCB23B2-FE1D-43F5-A616-ABCC74EB3262}" destId="{4FC58474-6143-43DC-BF8E-9EBB48A5ACCC}" srcOrd="0" destOrd="0" presId="urn:microsoft.com/office/officeart/2005/8/layout/orgChart1"/>
    <dgm:cxn modelId="{23627C3D-46DB-4C97-ACBF-C27A4069110C}" type="presParOf" srcId="{2BCB23B2-FE1D-43F5-A616-ABCC74EB3262}" destId="{CEC6C620-13D1-4C56-9BE4-C9D82E04612E}" srcOrd="1" destOrd="0" presId="urn:microsoft.com/office/officeart/2005/8/layout/orgChart1"/>
    <dgm:cxn modelId="{DE2C63D7-E6CF-4F43-89A1-F1B149FC2206}" type="presParOf" srcId="{41A58D93-6A96-47DD-8008-58503F8ACB4E}" destId="{C16ABFDB-12EB-4E05-8BF2-62D3EE0ED9B2}" srcOrd="1" destOrd="0" presId="urn:microsoft.com/office/officeart/2005/8/layout/orgChart1"/>
    <dgm:cxn modelId="{0E4E4348-2355-4B55-A851-5A2DB112513E}" type="presParOf" srcId="{C16ABFDB-12EB-4E05-8BF2-62D3EE0ED9B2}" destId="{43BBAF19-BF2F-47ED-BF39-701B54F8279C}" srcOrd="0" destOrd="0" presId="urn:microsoft.com/office/officeart/2005/8/layout/orgChart1"/>
    <dgm:cxn modelId="{9EE965C5-2A4D-4747-A1C5-13B1B827B99E}" type="presParOf" srcId="{C16ABFDB-12EB-4E05-8BF2-62D3EE0ED9B2}" destId="{FA93BA65-FD06-43D2-9CA0-D43C427CA2F0}" srcOrd="1" destOrd="0" presId="urn:microsoft.com/office/officeart/2005/8/layout/orgChart1"/>
    <dgm:cxn modelId="{EDD90556-00EB-4843-A443-908A73EB7A2F}" type="presParOf" srcId="{FA93BA65-FD06-43D2-9CA0-D43C427CA2F0}" destId="{F3AF3A8E-B246-454D-BE26-9B33D6D0823E}" srcOrd="0" destOrd="0" presId="urn:microsoft.com/office/officeart/2005/8/layout/orgChart1"/>
    <dgm:cxn modelId="{5E455C01-7306-4001-B449-14CF0BDE2507}" type="presParOf" srcId="{F3AF3A8E-B246-454D-BE26-9B33D6D0823E}" destId="{93A5623C-9752-4F74-BAFA-D6068ED6C08C}" srcOrd="0" destOrd="0" presId="urn:microsoft.com/office/officeart/2005/8/layout/orgChart1"/>
    <dgm:cxn modelId="{3A28531B-ADB8-4BA6-BA4A-769EF4FBBC62}" type="presParOf" srcId="{F3AF3A8E-B246-454D-BE26-9B33D6D0823E}" destId="{84800833-FAE7-4068-A4CC-01AB2C8170BC}" srcOrd="1" destOrd="0" presId="urn:microsoft.com/office/officeart/2005/8/layout/orgChart1"/>
    <dgm:cxn modelId="{FF57F85F-D630-4E8B-96E2-847D0524E8D1}" type="presParOf" srcId="{FA93BA65-FD06-43D2-9CA0-D43C427CA2F0}" destId="{F194EE68-BB29-4D9F-B6E6-7408D439A18A}" srcOrd="1" destOrd="0" presId="urn:microsoft.com/office/officeart/2005/8/layout/orgChart1"/>
    <dgm:cxn modelId="{8A8FC242-8156-4C33-AB5D-A166B9DAD1D2}" type="presParOf" srcId="{F194EE68-BB29-4D9F-B6E6-7408D439A18A}" destId="{BD6E45C6-F644-46EA-8033-7274250E09CB}" srcOrd="0" destOrd="0" presId="urn:microsoft.com/office/officeart/2005/8/layout/orgChart1"/>
    <dgm:cxn modelId="{BFFCCFFA-66DA-432F-8C80-ED25E8ACC824}" type="presParOf" srcId="{F194EE68-BB29-4D9F-B6E6-7408D439A18A}" destId="{C4A4FE32-E68F-4F7C-82C7-D0834F2B5A9E}" srcOrd="1" destOrd="0" presId="urn:microsoft.com/office/officeart/2005/8/layout/orgChart1"/>
    <dgm:cxn modelId="{BE5EDBB0-3F76-4156-9711-E2A4837518BC}" type="presParOf" srcId="{C4A4FE32-E68F-4F7C-82C7-D0834F2B5A9E}" destId="{A24ADC04-65C4-48B2-BFE1-B516B572FFB3}" srcOrd="0" destOrd="0" presId="urn:microsoft.com/office/officeart/2005/8/layout/orgChart1"/>
    <dgm:cxn modelId="{3A302715-4720-44A7-9268-450A4C0B8BBC}" type="presParOf" srcId="{A24ADC04-65C4-48B2-BFE1-B516B572FFB3}" destId="{79F15965-BDCC-4533-B92D-B1DE39F4DB8B}" srcOrd="0" destOrd="0" presId="urn:microsoft.com/office/officeart/2005/8/layout/orgChart1"/>
    <dgm:cxn modelId="{43D79A41-B455-4D80-93E4-3C69184ACC97}" type="presParOf" srcId="{A24ADC04-65C4-48B2-BFE1-B516B572FFB3}" destId="{AE2C2D50-2E76-4DC4-986F-B4CE68DA76D3}" srcOrd="1" destOrd="0" presId="urn:microsoft.com/office/officeart/2005/8/layout/orgChart1"/>
    <dgm:cxn modelId="{96B35E73-9701-4B78-AFF9-E4F8DBCF9823}" type="presParOf" srcId="{C4A4FE32-E68F-4F7C-82C7-D0834F2B5A9E}" destId="{D1E029C6-680B-4216-A97D-ACC76333BA25}" srcOrd="1" destOrd="0" presId="urn:microsoft.com/office/officeart/2005/8/layout/orgChart1"/>
    <dgm:cxn modelId="{C22C2438-4D96-4FE3-9491-67CA58C2AF45}" type="presParOf" srcId="{C4A4FE32-E68F-4F7C-82C7-D0834F2B5A9E}" destId="{7E9CCD12-F13C-4788-A109-B8E0BAD9A047}" srcOrd="2" destOrd="0" presId="urn:microsoft.com/office/officeart/2005/8/layout/orgChart1"/>
    <dgm:cxn modelId="{E9A6DAA3-4524-43BE-97A7-C3A802F7999A}" type="presParOf" srcId="{F194EE68-BB29-4D9F-B6E6-7408D439A18A}" destId="{36015D6F-1D51-40F0-9D6F-359240DDCD96}" srcOrd="2" destOrd="0" presId="urn:microsoft.com/office/officeart/2005/8/layout/orgChart1"/>
    <dgm:cxn modelId="{7C1DD02C-95CE-419D-9DDE-CAE02A2B9E91}" type="presParOf" srcId="{F194EE68-BB29-4D9F-B6E6-7408D439A18A}" destId="{C6A7C84C-1A34-42A7-A8BB-43ECAC1CA3A2}" srcOrd="3" destOrd="0" presId="urn:microsoft.com/office/officeart/2005/8/layout/orgChart1"/>
    <dgm:cxn modelId="{205AD2BF-1B63-4186-BD46-A93059E6E7B9}" type="presParOf" srcId="{C6A7C84C-1A34-42A7-A8BB-43ECAC1CA3A2}" destId="{EA86D492-0E72-4E6C-8721-F9F8300D5DB6}" srcOrd="0" destOrd="0" presId="urn:microsoft.com/office/officeart/2005/8/layout/orgChart1"/>
    <dgm:cxn modelId="{03622B8B-C255-46F0-B33C-0617E1EC1431}" type="presParOf" srcId="{EA86D492-0E72-4E6C-8721-F9F8300D5DB6}" destId="{B7B60547-44A7-4AC6-A047-654DB4B820BD}" srcOrd="0" destOrd="0" presId="urn:microsoft.com/office/officeart/2005/8/layout/orgChart1"/>
    <dgm:cxn modelId="{E9737767-FC5F-4175-99C6-F3AEC8DCF87A}" type="presParOf" srcId="{EA86D492-0E72-4E6C-8721-F9F8300D5DB6}" destId="{F7FD225F-EC0D-434C-859B-5323D6C55411}" srcOrd="1" destOrd="0" presId="urn:microsoft.com/office/officeart/2005/8/layout/orgChart1"/>
    <dgm:cxn modelId="{85C9241F-07EB-475C-ABB2-EE3CB4B30122}" type="presParOf" srcId="{C6A7C84C-1A34-42A7-A8BB-43ECAC1CA3A2}" destId="{0398A57B-FEDB-424F-B960-2772293A6EF2}" srcOrd="1" destOrd="0" presId="urn:microsoft.com/office/officeart/2005/8/layout/orgChart1"/>
    <dgm:cxn modelId="{2ED5D4F3-4733-46DC-85EF-79829E63563C}" type="presParOf" srcId="{C6A7C84C-1A34-42A7-A8BB-43ECAC1CA3A2}" destId="{C8BF019D-BF53-4772-924D-CDD2C84DD1D9}" srcOrd="2" destOrd="0" presId="urn:microsoft.com/office/officeart/2005/8/layout/orgChart1"/>
    <dgm:cxn modelId="{7AC2C853-39C9-4F91-9CC0-03443DD06C06}" type="presParOf" srcId="{F194EE68-BB29-4D9F-B6E6-7408D439A18A}" destId="{F26F97C0-150E-446D-A065-4E486C6B7B1F}" srcOrd="4" destOrd="0" presId="urn:microsoft.com/office/officeart/2005/8/layout/orgChart1"/>
    <dgm:cxn modelId="{C4783612-1924-4CA6-8E35-81462CCECDC4}" type="presParOf" srcId="{F194EE68-BB29-4D9F-B6E6-7408D439A18A}" destId="{CABE47AA-B5DD-41C9-B96F-95D671F39457}" srcOrd="5" destOrd="0" presId="urn:microsoft.com/office/officeart/2005/8/layout/orgChart1"/>
    <dgm:cxn modelId="{38135248-9D63-45C4-9630-1F906D56957F}" type="presParOf" srcId="{CABE47AA-B5DD-41C9-B96F-95D671F39457}" destId="{013DED21-CE19-4487-AD35-29DBFDDD3D24}" srcOrd="0" destOrd="0" presId="urn:microsoft.com/office/officeart/2005/8/layout/orgChart1"/>
    <dgm:cxn modelId="{DD6D54F1-6946-4E2C-A24D-BFF012E3E70A}" type="presParOf" srcId="{013DED21-CE19-4487-AD35-29DBFDDD3D24}" destId="{E22A7F3E-B53C-4021-9C07-419377D45D00}" srcOrd="0" destOrd="0" presId="urn:microsoft.com/office/officeart/2005/8/layout/orgChart1"/>
    <dgm:cxn modelId="{206B9003-D907-437F-9237-30AA1AF2FAA7}" type="presParOf" srcId="{013DED21-CE19-4487-AD35-29DBFDDD3D24}" destId="{7BF69DAE-0F3D-4DBB-92BC-F53F231775BC}" srcOrd="1" destOrd="0" presId="urn:microsoft.com/office/officeart/2005/8/layout/orgChart1"/>
    <dgm:cxn modelId="{B175F79D-175D-47B5-8E8E-75B8EFDAA101}" type="presParOf" srcId="{CABE47AA-B5DD-41C9-B96F-95D671F39457}" destId="{C130CB61-106D-4A57-9AF8-74B977640805}" srcOrd="1" destOrd="0" presId="urn:microsoft.com/office/officeart/2005/8/layout/orgChart1"/>
    <dgm:cxn modelId="{8FE6504C-3BA5-43C8-A353-50738832A19B}" type="presParOf" srcId="{CABE47AA-B5DD-41C9-B96F-95D671F39457}" destId="{E438F52F-6A1C-4086-9537-DC8EAEE9D1B6}" srcOrd="2" destOrd="0" presId="urn:microsoft.com/office/officeart/2005/8/layout/orgChart1"/>
    <dgm:cxn modelId="{F08BCCA5-A0A1-4246-AB8F-099BAB583A91}" type="presParOf" srcId="{F194EE68-BB29-4D9F-B6E6-7408D439A18A}" destId="{73E1AFE9-FFB6-48E4-807C-BE7506274DF3}" srcOrd="6" destOrd="0" presId="urn:microsoft.com/office/officeart/2005/8/layout/orgChart1"/>
    <dgm:cxn modelId="{5113503F-CB1B-4C23-83BD-DEBF2F49149A}" type="presParOf" srcId="{F194EE68-BB29-4D9F-B6E6-7408D439A18A}" destId="{68DBD479-D8EC-4104-808A-4697A2B8E5D2}" srcOrd="7" destOrd="0" presId="urn:microsoft.com/office/officeart/2005/8/layout/orgChart1"/>
    <dgm:cxn modelId="{1E87D79F-950D-4B5D-922B-D9347D48E887}" type="presParOf" srcId="{68DBD479-D8EC-4104-808A-4697A2B8E5D2}" destId="{BAA2B186-4929-4382-9A58-692E83A21389}" srcOrd="0" destOrd="0" presId="urn:microsoft.com/office/officeart/2005/8/layout/orgChart1"/>
    <dgm:cxn modelId="{1145CD38-777A-4EB5-BA0B-45D53B0B0063}" type="presParOf" srcId="{BAA2B186-4929-4382-9A58-692E83A21389}" destId="{1EDACE59-F283-4CA6-BB4F-4883E9FFD430}" srcOrd="0" destOrd="0" presId="urn:microsoft.com/office/officeart/2005/8/layout/orgChart1"/>
    <dgm:cxn modelId="{690392B4-9235-4030-AFD5-101607EC557C}" type="presParOf" srcId="{BAA2B186-4929-4382-9A58-692E83A21389}" destId="{27CDEEB3-380A-4652-B8C1-2142E831A4CE}" srcOrd="1" destOrd="0" presId="urn:microsoft.com/office/officeart/2005/8/layout/orgChart1"/>
    <dgm:cxn modelId="{A395980A-40DA-48C5-897A-2915264C6916}" type="presParOf" srcId="{68DBD479-D8EC-4104-808A-4697A2B8E5D2}" destId="{1AB23A5E-DDEC-4B72-B37E-F5419DD63BCD}" srcOrd="1" destOrd="0" presId="urn:microsoft.com/office/officeart/2005/8/layout/orgChart1"/>
    <dgm:cxn modelId="{6199635E-F60B-44E5-B954-9070346B7F78}" type="presParOf" srcId="{68DBD479-D8EC-4104-808A-4697A2B8E5D2}" destId="{5AD5757C-38CC-4C7A-9C4C-5EB5A6950742}" srcOrd="2" destOrd="0" presId="urn:microsoft.com/office/officeart/2005/8/layout/orgChart1"/>
    <dgm:cxn modelId="{295E49D2-1C21-472C-A567-ACCBDF8CFDA3}" type="presParOf" srcId="{F194EE68-BB29-4D9F-B6E6-7408D439A18A}" destId="{E37570D4-A42B-4BFF-BDEE-CFFA0D53D430}" srcOrd="8" destOrd="0" presId="urn:microsoft.com/office/officeart/2005/8/layout/orgChart1"/>
    <dgm:cxn modelId="{998EFF7D-2E7A-44F6-B57A-B7C5150BC15F}" type="presParOf" srcId="{F194EE68-BB29-4D9F-B6E6-7408D439A18A}" destId="{E48CF543-0ABA-485F-8C12-142FB9B75FF0}" srcOrd="9" destOrd="0" presId="urn:microsoft.com/office/officeart/2005/8/layout/orgChart1"/>
    <dgm:cxn modelId="{19D500F7-B276-4D77-ADE3-7AF0F8B221AA}" type="presParOf" srcId="{E48CF543-0ABA-485F-8C12-142FB9B75FF0}" destId="{3D8052B3-46FC-46BB-A0D8-F979ADC0BB3D}" srcOrd="0" destOrd="0" presId="urn:microsoft.com/office/officeart/2005/8/layout/orgChart1"/>
    <dgm:cxn modelId="{1F5639B3-C8DB-4447-8245-449841652859}" type="presParOf" srcId="{3D8052B3-46FC-46BB-A0D8-F979ADC0BB3D}" destId="{50F1D4CE-7992-4EF8-8259-01AFE2FA0CAF}" srcOrd="0" destOrd="0" presId="urn:microsoft.com/office/officeart/2005/8/layout/orgChart1"/>
    <dgm:cxn modelId="{AA808673-F2B7-4648-84AD-D4242784923F}" type="presParOf" srcId="{3D8052B3-46FC-46BB-A0D8-F979ADC0BB3D}" destId="{D250E848-0483-45C2-A822-B6246044DA22}" srcOrd="1" destOrd="0" presId="urn:microsoft.com/office/officeart/2005/8/layout/orgChart1"/>
    <dgm:cxn modelId="{8D671FBC-D759-46E1-A91D-0E26A7B1C5F7}" type="presParOf" srcId="{E48CF543-0ABA-485F-8C12-142FB9B75FF0}" destId="{0A77477D-530B-4128-964C-BBCA276B76EA}" srcOrd="1" destOrd="0" presId="urn:microsoft.com/office/officeart/2005/8/layout/orgChart1"/>
    <dgm:cxn modelId="{1346CF6F-8C1E-4B8B-B278-0F2162215C02}" type="presParOf" srcId="{E48CF543-0ABA-485F-8C12-142FB9B75FF0}" destId="{3533275F-6784-4656-9D96-96D8512FA037}" srcOrd="2" destOrd="0" presId="urn:microsoft.com/office/officeart/2005/8/layout/orgChart1"/>
    <dgm:cxn modelId="{88EC7354-059B-43DC-8261-94B4831D8287}" type="presParOf" srcId="{F194EE68-BB29-4D9F-B6E6-7408D439A18A}" destId="{7A239F92-6AE1-424A-94EC-9B8DED8A3E98}" srcOrd="10" destOrd="0" presId="urn:microsoft.com/office/officeart/2005/8/layout/orgChart1"/>
    <dgm:cxn modelId="{DD634A68-F558-4580-ADEB-2F3FD39BCE6C}" type="presParOf" srcId="{F194EE68-BB29-4D9F-B6E6-7408D439A18A}" destId="{40295114-67FD-48C5-B604-1A5BFC174A27}" srcOrd="11" destOrd="0" presId="urn:microsoft.com/office/officeart/2005/8/layout/orgChart1"/>
    <dgm:cxn modelId="{98CB446D-2180-4314-B384-BF6ED5FAF5CE}" type="presParOf" srcId="{40295114-67FD-48C5-B604-1A5BFC174A27}" destId="{1D6FA8CA-0DA4-4F70-8C84-EC69269B179E}" srcOrd="0" destOrd="0" presId="urn:microsoft.com/office/officeart/2005/8/layout/orgChart1"/>
    <dgm:cxn modelId="{75F349D1-34B9-4B94-A8E9-B6D7138B9AD6}" type="presParOf" srcId="{1D6FA8CA-0DA4-4F70-8C84-EC69269B179E}" destId="{4E265BBB-1937-443B-BC44-EEA3ED0E0061}" srcOrd="0" destOrd="0" presId="urn:microsoft.com/office/officeart/2005/8/layout/orgChart1"/>
    <dgm:cxn modelId="{1C1CF447-EC5B-4B0F-AF5E-70448837C85F}" type="presParOf" srcId="{1D6FA8CA-0DA4-4F70-8C84-EC69269B179E}" destId="{AE4F5E4F-37AE-4C21-900F-580C31DBFF3E}" srcOrd="1" destOrd="0" presId="urn:microsoft.com/office/officeart/2005/8/layout/orgChart1"/>
    <dgm:cxn modelId="{9DAD62BB-A52D-4F0F-B264-E2FF183DE1A8}" type="presParOf" srcId="{40295114-67FD-48C5-B604-1A5BFC174A27}" destId="{1CE09C75-E20C-4995-A68B-6FDC2691E177}" srcOrd="1" destOrd="0" presId="urn:microsoft.com/office/officeart/2005/8/layout/orgChart1"/>
    <dgm:cxn modelId="{50943D72-84F5-44AC-A83E-CA2727D17284}" type="presParOf" srcId="{40295114-67FD-48C5-B604-1A5BFC174A27}" destId="{A786BB21-7340-41D8-AD9B-4E446C47C0EF}" srcOrd="2" destOrd="0" presId="urn:microsoft.com/office/officeart/2005/8/layout/orgChart1"/>
    <dgm:cxn modelId="{6EE1A53F-F366-4D1C-8B73-B607C6B3B6A3}" type="presParOf" srcId="{FA93BA65-FD06-43D2-9CA0-D43C427CA2F0}" destId="{7DD78684-459C-409E-A41A-426D48219AEA}" srcOrd="2" destOrd="0" presId="urn:microsoft.com/office/officeart/2005/8/layout/orgChart1"/>
    <dgm:cxn modelId="{18B22E00-87CC-4FAA-A481-083EA7D3CF01}" type="presParOf" srcId="{C16ABFDB-12EB-4E05-8BF2-62D3EE0ED9B2}" destId="{29D9DE28-B5F9-480B-86C8-44F74912ABB2}" srcOrd="2" destOrd="0" presId="urn:microsoft.com/office/officeart/2005/8/layout/orgChart1"/>
    <dgm:cxn modelId="{F83710DB-1079-4631-8020-693944F841A0}" type="presParOf" srcId="{C16ABFDB-12EB-4E05-8BF2-62D3EE0ED9B2}" destId="{C532658E-65AD-4E4D-AEBF-CD65E21BB094}" srcOrd="3" destOrd="0" presId="urn:microsoft.com/office/officeart/2005/8/layout/orgChart1"/>
    <dgm:cxn modelId="{4CE39FF0-1F46-4A7A-8462-C19495794976}" type="presParOf" srcId="{C532658E-65AD-4E4D-AEBF-CD65E21BB094}" destId="{28067F30-349B-41AA-ACF6-DBBD3F06B0B9}" srcOrd="0" destOrd="0" presId="urn:microsoft.com/office/officeart/2005/8/layout/orgChart1"/>
    <dgm:cxn modelId="{5135AF51-9D04-4207-91AD-133D63E41EDC}" type="presParOf" srcId="{28067F30-349B-41AA-ACF6-DBBD3F06B0B9}" destId="{97930060-F6BA-454D-8AF1-2C66A878B0F6}" srcOrd="0" destOrd="0" presId="urn:microsoft.com/office/officeart/2005/8/layout/orgChart1"/>
    <dgm:cxn modelId="{59447E97-970A-4F3D-A276-206D1219C914}" type="presParOf" srcId="{28067F30-349B-41AA-ACF6-DBBD3F06B0B9}" destId="{8D3AFE6C-A0F1-4F7C-92DE-F3589CE3A932}" srcOrd="1" destOrd="0" presId="urn:microsoft.com/office/officeart/2005/8/layout/orgChart1"/>
    <dgm:cxn modelId="{C12486A5-8393-4D52-9BB4-28B7C2776B42}" type="presParOf" srcId="{C532658E-65AD-4E4D-AEBF-CD65E21BB094}" destId="{A4258556-81C2-4457-BDB0-DC24343A2AAF}" srcOrd="1" destOrd="0" presId="urn:microsoft.com/office/officeart/2005/8/layout/orgChart1"/>
    <dgm:cxn modelId="{7DE57914-D930-4878-8FBA-B4F7FC1AC921}" type="presParOf" srcId="{C532658E-65AD-4E4D-AEBF-CD65E21BB094}" destId="{4D46C080-C63C-4667-9E58-979A9C68D69B}" srcOrd="2" destOrd="0" presId="urn:microsoft.com/office/officeart/2005/8/layout/orgChart1"/>
    <dgm:cxn modelId="{E87B829F-24F5-411C-A522-55C2710FB3E2}" type="presParOf" srcId="{C16ABFDB-12EB-4E05-8BF2-62D3EE0ED9B2}" destId="{5AE2CD9D-3EA2-429A-8B6E-14B36CA9EC98}" srcOrd="4" destOrd="0" presId="urn:microsoft.com/office/officeart/2005/8/layout/orgChart1"/>
    <dgm:cxn modelId="{1DE6DCA1-0CBC-4575-8649-EF1BE8734722}" type="presParOf" srcId="{C16ABFDB-12EB-4E05-8BF2-62D3EE0ED9B2}" destId="{250B0CE4-6EA9-4A1E-AAD0-AF069BC52938}" srcOrd="5" destOrd="0" presId="urn:microsoft.com/office/officeart/2005/8/layout/orgChart1"/>
    <dgm:cxn modelId="{E8EEC3BE-8EDD-48D9-85B9-B6E394E7ED37}" type="presParOf" srcId="{250B0CE4-6EA9-4A1E-AAD0-AF069BC52938}" destId="{BDDCD0C0-D677-4EDF-95E5-1CEC8B9D9808}" srcOrd="0" destOrd="0" presId="urn:microsoft.com/office/officeart/2005/8/layout/orgChart1"/>
    <dgm:cxn modelId="{890BE405-D4B2-4A11-BBCF-7EAAE5268485}" type="presParOf" srcId="{BDDCD0C0-D677-4EDF-95E5-1CEC8B9D9808}" destId="{67DC9A51-2E5E-4EB1-941A-048501ECBAF6}" srcOrd="0" destOrd="0" presId="urn:microsoft.com/office/officeart/2005/8/layout/orgChart1"/>
    <dgm:cxn modelId="{D214A4E9-4FCB-4A39-9E6D-882072702F74}" type="presParOf" srcId="{BDDCD0C0-D677-4EDF-95E5-1CEC8B9D9808}" destId="{F83D82D5-7E76-4F7A-B94E-0AE87AB32AF1}" srcOrd="1" destOrd="0" presId="urn:microsoft.com/office/officeart/2005/8/layout/orgChart1"/>
    <dgm:cxn modelId="{4CA8EE93-4198-46C9-B78D-C7EC1ABC7A82}" type="presParOf" srcId="{250B0CE4-6EA9-4A1E-AAD0-AF069BC52938}" destId="{563DD07B-D25D-4D78-8445-AB3CE34AFB86}" srcOrd="1" destOrd="0" presId="urn:microsoft.com/office/officeart/2005/8/layout/orgChart1"/>
    <dgm:cxn modelId="{24797C80-327B-4C9E-8744-02558201BCE2}" type="presParOf" srcId="{250B0CE4-6EA9-4A1E-AAD0-AF069BC52938}" destId="{6D6E6E03-FDBC-45E9-978C-A0B8C81E1F37}" srcOrd="2" destOrd="0" presId="urn:microsoft.com/office/officeart/2005/8/layout/orgChart1"/>
    <dgm:cxn modelId="{12BC8F29-01C6-4DA8-8CAE-2A778893F816}" type="presParOf" srcId="{C16ABFDB-12EB-4E05-8BF2-62D3EE0ED9B2}" destId="{52536269-678C-4A05-9B8F-2B6826D1665F}" srcOrd="6" destOrd="0" presId="urn:microsoft.com/office/officeart/2005/8/layout/orgChart1"/>
    <dgm:cxn modelId="{DF0D9A84-3176-4618-9C22-943E001DF5EA}" type="presParOf" srcId="{C16ABFDB-12EB-4E05-8BF2-62D3EE0ED9B2}" destId="{EE6F77BE-614E-4CF7-9D00-D6844D7AE976}" srcOrd="7" destOrd="0" presId="urn:microsoft.com/office/officeart/2005/8/layout/orgChart1"/>
    <dgm:cxn modelId="{51C4A6FD-AE92-42BA-AEAD-8AC0CC556CAB}" type="presParOf" srcId="{EE6F77BE-614E-4CF7-9D00-D6844D7AE976}" destId="{76D02F67-2AE2-4AB3-85B6-315F7B65E47F}" srcOrd="0" destOrd="0" presId="urn:microsoft.com/office/officeart/2005/8/layout/orgChart1"/>
    <dgm:cxn modelId="{B950F1B9-8384-4488-A7E2-75FC41D4D8E7}" type="presParOf" srcId="{76D02F67-2AE2-4AB3-85B6-315F7B65E47F}" destId="{C206A872-CC69-438B-A948-277DCFBD473E}" srcOrd="0" destOrd="0" presId="urn:microsoft.com/office/officeart/2005/8/layout/orgChart1"/>
    <dgm:cxn modelId="{56AB2C15-537A-4219-B27D-383D3B488708}" type="presParOf" srcId="{76D02F67-2AE2-4AB3-85B6-315F7B65E47F}" destId="{E338E0D5-1686-43C5-9788-FD43DCCD1A37}" srcOrd="1" destOrd="0" presId="urn:microsoft.com/office/officeart/2005/8/layout/orgChart1"/>
    <dgm:cxn modelId="{2F43BC82-FFFA-4FA9-891E-BC3CE3D89E2C}" type="presParOf" srcId="{EE6F77BE-614E-4CF7-9D00-D6844D7AE976}" destId="{B4EE4EE5-A744-4D81-A1F0-1AAC27922C10}" srcOrd="1" destOrd="0" presId="urn:microsoft.com/office/officeart/2005/8/layout/orgChart1"/>
    <dgm:cxn modelId="{B1C72A2F-65F0-4A9B-94C2-DCE55F9D9A35}" type="presParOf" srcId="{EE6F77BE-614E-4CF7-9D00-D6844D7AE976}" destId="{62059522-E4B8-4820-BDEE-48C85CEFB916}" srcOrd="2" destOrd="0" presId="urn:microsoft.com/office/officeart/2005/8/layout/orgChart1"/>
    <dgm:cxn modelId="{26BCD748-4F3B-40AC-B359-19AF4EB78EB8}" type="presParOf" srcId="{41A58D93-6A96-47DD-8008-58503F8ACB4E}" destId="{DCAF3316-4F10-4CF8-8050-1026EBCF77F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31D455C-462C-49ED-B08F-7ECF0550BFEE}"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1C134749-D192-46FB-809A-7824448FF6D2}">
      <dgm:prSet phldrT="[Text]"/>
      <dgm:spPr/>
      <dgm:t>
        <a:bodyPr/>
        <a:lstStyle/>
        <a:p>
          <a:r>
            <a:rPr lang="en-US" dirty="0" smtClean="0"/>
            <a:t>Incident Commander</a:t>
          </a:r>
          <a:endParaRPr lang="en-US" dirty="0"/>
        </a:p>
      </dgm:t>
    </dgm:pt>
    <dgm:pt modelId="{6EB60A04-1A1A-4ED2-A97A-3A96D0EFC86B}" type="parTrans" cxnId="{179F365A-A50E-4D45-B0E5-49B73A2AE668}">
      <dgm:prSet/>
      <dgm:spPr/>
      <dgm:t>
        <a:bodyPr/>
        <a:lstStyle/>
        <a:p>
          <a:endParaRPr lang="en-US"/>
        </a:p>
      </dgm:t>
    </dgm:pt>
    <dgm:pt modelId="{C285098C-F802-412F-8712-94AF17C250F8}" type="sibTrans" cxnId="{179F365A-A50E-4D45-B0E5-49B73A2AE668}">
      <dgm:prSet/>
      <dgm:spPr/>
      <dgm:t>
        <a:bodyPr/>
        <a:lstStyle/>
        <a:p>
          <a:endParaRPr lang="en-US"/>
        </a:p>
      </dgm:t>
    </dgm:pt>
    <dgm:pt modelId="{EB1A6131-60F2-47AB-A6C8-3BDA57F4BACA}" type="asst">
      <dgm:prSet phldrT="[Text]"/>
      <dgm:spPr/>
      <dgm:t>
        <a:bodyPr/>
        <a:lstStyle/>
        <a:p>
          <a:r>
            <a:rPr lang="en-US" dirty="0" smtClean="0"/>
            <a:t>Public Info Officer</a:t>
          </a:r>
          <a:endParaRPr lang="en-US" dirty="0"/>
        </a:p>
      </dgm:t>
    </dgm:pt>
    <dgm:pt modelId="{6347E455-5302-4E39-B0C5-D4B6D4A44D33}" type="parTrans" cxnId="{249260C9-7EBB-4215-93D7-F723C6C56DD9}">
      <dgm:prSet/>
      <dgm:spPr/>
      <dgm:t>
        <a:bodyPr/>
        <a:lstStyle/>
        <a:p>
          <a:endParaRPr lang="en-US"/>
        </a:p>
      </dgm:t>
    </dgm:pt>
    <dgm:pt modelId="{5A153A8B-664A-41C8-9274-0CF35DD73402}" type="sibTrans" cxnId="{249260C9-7EBB-4215-93D7-F723C6C56DD9}">
      <dgm:prSet/>
      <dgm:spPr/>
      <dgm:t>
        <a:bodyPr/>
        <a:lstStyle/>
        <a:p>
          <a:endParaRPr lang="en-US"/>
        </a:p>
      </dgm:t>
    </dgm:pt>
    <dgm:pt modelId="{548FDDC3-FED4-4024-A328-4D86B39A0F6B}">
      <dgm:prSet phldrT="[Text]"/>
      <dgm:spPr/>
      <dgm:t>
        <a:bodyPr/>
        <a:lstStyle/>
        <a:p>
          <a:r>
            <a:rPr lang="en-US" dirty="0" smtClean="0"/>
            <a:t>Operations Section Chief</a:t>
          </a:r>
          <a:endParaRPr lang="en-US" dirty="0"/>
        </a:p>
      </dgm:t>
    </dgm:pt>
    <dgm:pt modelId="{AB2CCFD5-BC9B-407F-8AA3-29CF1F0EC8E3}" type="parTrans" cxnId="{995B6F98-0D66-46BF-A611-47D3FCD4E91A}">
      <dgm:prSet/>
      <dgm:spPr/>
      <dgm:t>
        <a:bodyPr/>
        <a:lstStyle/>
        <a:p>
          <a:endParaRPr lang="en-US"/>
        </a:p>
      </dgm:t>
    </dgm:pt>
    <dgm:pt modelId="{B92F95B6-6BC7-4B06-97DF-17487E59B009}" type="sibTrans" cxnId="{995B6F98-0D66-46BF-A611-47D3FCD4E91A}">
      <dgm:prSet/>
      <dgm:spPr/>
      <dgm:t>
        <a:bodyPr/>
        <a:lstStyle/>
        <a:p>
          <a:endParaRPr lang="en-US"/>
        </a:p>
      </dgm:t>
    </dgm:pt>
    <dgm:pt modelId="{8C5BFFEF-1C5C-4B79-B1C3-511484EB6C21}">
      <dgm:prSet phldrT="[Text]"/>
      <dgm:spPr/>
      <dgm:t>
        <a:bodyPr/>
        <a:lstStyle/>
        <a:p>
          <a:r>
            <a:rPr lang="en-US" dirty="0" smtClean="0"/>
            <a:t>Planning Section Chief</a:t>
          </a:r>
          <a:endParaRPr lang="en-US" dirty="0"/>
        </a:p>
      </dgm:t>
    </dgm:pt>
    <dgm:pt modelId="{D5ECF735-2027-4225-A243-DE674F15AC66}" type="parTrans" cxnId="{B1FAE30A-6262-4087-9CA4-F4F4DE3FB4C7}">
      <dgm:prSet/>
      <dgm:spPr/>
      <dgm:t>
        <a:bodyPr/>
        <a:lstStyle/>
        <a:p>
          <a:endParaRPr lang="en-US"/>
        </a:p>
      </dgm:t>
    </dgm:pt>
    <dgm:pt modelId="{070DADF7-EA6D-41B7-907C-7C937A7B8609}" type="sibTrans" cxnId="{B1FAE30A-6262-4087-9CA4-F4F4DE3FB4C7}">
      <dgm:prSet/>
      <dgm:spPr/>
      <dgm:t>
        <a:bodyPr/>
        <a:lstStyle/>
        <a:p>
          <a:endParaRPr lang="en-US"/>
        </a:p>
      </dgm:t>
    </dgm:pt>
    <dgm:pt modelId="{2EA9E1B3-736C-4860-B9FF-840AA33DE082}">
      <dgm:prSet phldrT="[Text]"/>
      <dgm:spPr/>
      <dgm:t>
        <a:bodyPr/>
        <a:lstStyle/>
        <a:p>
          <a:r>
            <a:rPr lang="en-US" dirty="0" smtClean="0"/>
            <a:t>Finance/Admin Section Chief</a:t>
          </a:r>
          <a:endParaRPr lang="en-US" dirty="0"/>
        </a:p>
      </dgm:t>
    </dgm:pt>
    <dgm:pt modelId="{B472D0D9-DE6C-411F-AB05-1AB98A39C547}" type="parTrans" cxnId="{09E8F14F-B4AF-48C2-975B-C559828A8254}">
      <dgm:prSet/>
      <dgm:spPr/>
      <dgm:t>
        <a:bodyPr/>
        <a:lstStyle/>
        <a:p>
          <a:endParaRPr lang="en-US"/>
        </a:p>
      </dgm:t>
    </dgm:pt>
    <dgm:pt modelId="{4FCB9BFB-6520-4718-89AF-841AB657CCEC}" type="sibTrans" cxnId="{09E8F14F-B4AF-48C2-975B-C559828A8254}">
      <dgm:prSet/>
      <dgm:spPr/>
      <dgm:t>
        <a:bodyPr/>
        <a:lstStyle/>
        <a:p>
          <a:endParaRPr lang="en-US"/>
        </a:p>
      </dgm:t>
    </dgm:pt>
    <dgm:pt modelId="{13DBF992-C720-4AD4-AC45-907E9DB8CD9A}">
      <dgm:prSet phldrT="[Text]"/>
      <dgm:spPr/>
      <dgm:t>
        <a:bodyPr/>
        <a:lstStyle/>
        <a:p>
          <a:r>
            <a:rPr lang="en-US" dirty="0" smtClean="0"/>
            <a:t>Turtle Stabilization Group</a:t>
          </a:r>
          <a:endParaRPr lang="en-US" dirty="0"/>
        </a:p>
      </dgm:t>
    </dgm:pt>
    <dgm:pt modelId="{6660C1CD-536E-4025-9310-89CA0B478711}" type="parTrans" cxnId="{5C350D70-0208-4948-87A5-382CD927FB2C}">
      <dgm:prSet/>
      <dgm:spPr/>
      <dgm:t>
        <a:bodyPr/>
        <a:lstStyle/>
        <a:p>
          <a:endParaRPr lang="en-US"/>
        </a:p>
      </dgm:t>
    </dgm:pt>
    <dgm:pt modelId="{362EF8A7-C42C-4656-AA27-699552BFDF5E}" type="sibTrans" cxnId="{5C350D70-0208-4948-87A5-382CD927FB2C}">
      <dgm:prSet/>
      <dgm:spPr/>
      <dgm:t>
        <a:bodyPr/>
        <a:lstStyle/>
        <a:p>
          <a:endParaRPr lang="en-US"/>
        </a:p>
      </dgm:t>
    </dgm:pt>
    <dgm:pt modelId="{17728CF5-C819-4AAB-A946-08B0FFB456C8}">
      <dgm:prSet phldrT="[Text]"/>
      <dgm:spPr/>
      <dgm:t>
        <a:bodyPr/>
        <a:lstStyle/>
        <a:p>
          <a:r>
            <a:rPr lang="en-US" dirty="0" smtClean="0"/>
            <a:t>Division A</a:t>
          </a:r>
          <a:endParaRPr lang="en-US" dirty="0"/>
        </a:p>
      </dgm:t>
    </dgm:pt>
    <dgm:pt modelId="{FD9F5141-262F-468B-A1FB-5792E4A7CCA6}" type="parTrans" cxnId="{58361EB7-5099-49B0-BFFF-AD8762F24340}">
      <dgm:prSet/>
      <dgm:spPr/>
      <dgm:t>
        <a:bodyPr/>
        <a:lstStyle/>
        <a:p>
          <a:endParaRPr lang="en-US"/>
        </a:p>
      </dgm:t>
    </dgm:pt>
    <dgm:pt modelId="{3C6D79CF-2DB3-48D0-8534-8AF05E764084}" type="sibTrans" cxnId="{58361EB7-5099-49B0-BFFF-AD8762F24340}">
      <dgm:prSet/>
      <dgm:spPr/>
      <dgm:t>
        <a:bodyPr/>
        <a:lstStyle/>
        <a:p>
          <a:endParaRPr lang="en-US"/>
        </a:p>
      </dgm:t>
    </dgm:pt>
    <dgm:pt modelId="{82821605-EA0B-4407-AC50-A9089E3E3932}">
      <dgm:prSet phldrT="[Text]"/>
      <dgm:spPr/>
      <dgm:t>
        <a:bodyPr/>
        <a:lstStyle/>
        <a:p>
          <a:r>
            <a:rPr lang="en-US" dirty="0" smtClean="0"/>
            <a:t>Division D</a:t>
          </a:r>
          <a:endParaRPr lang="en-US" dirty="0"/>
        </a:p>
      </dgm:t>
    </dgm:pt>
    <dgm:pt modelId="{FC225B42-4DB4-48A4-8599-36CA80075760}" type="parTrans" cxnId="{704B0A67-5220-46A2-BEED-E7006503D7A2}">
      <dgm:prSet/>
      <dgm:spPr/>
      <dgm:t>
        <a:bodyPr/>
        <a:lstStyle/>
        <a:p>
          <a:endParaRPr lang="en-US"/>
        </a:p>
      </dgm:t>
    </dgm:pt>
    <dgm:pt modelId="{D1BDB51E-A603-4297-B15F-0FFDA93E5E21}" type="sibTrans" cxnId="{704B0A67-5220-46A2-BEED-E7006503D7A2}">
      <dgm:prSet/>
      <dgm:spPr/>
      <dgm:t>
        <a:bodyPr/>
        <a:lstStyle/>
        <a:p>
          <a:endParaRPr lang="en-US"/>
        </a:p>
      </dgm:t>
    </dgm:pt>
    <dgm:pt modelId="{1A397F11-B0ED-444A-B827-0E4DEC8194DC}">
      <dgm:prSet phldrT="[Text]"/>
      <dgm:spPr/>
      <dgm:t>
        <a:bodyPr/>
        <a:lstStyle/>
        <a:p>
          <a:r>
            <a:rPr lang="en-US" dirty="0" smtClean="0"/>
            <a:t>Division F</a:t>
          </a:r>
          <a:endParaRPr lang="en-US" dirty="0"/>
        </a:p>
      </dgm:t>
    </dgm:pt>
    <dgm:pt modelId="{913CD01D-E930-4057-9756-CF1313E1E7DF}" type="parTrans" cxnId="{A23F31B7-BC84-414C-BCB0-184F536FA88B}">
      <dgm:prSet/>
      <dgm:spPr/>
      <dgm:t>
        <a:bodyPr/>
        <a:lstStyle/>
        <a:p>
          <a:endParaRPr lang="en-US"/>
        </a:p>
      </dgm:t>
    </dgm:pt>
    <dgm:pt modelId="{296C582E-295A-4E9F-8A06-867260583BE0}" type="sibTrans" cxnId="{A23F31B7-BC84-414C-BCB0-184F536FA88B}">
      <dgm:prSet/>
      <dgm:spPr/>
      <dgm:t>
        <a:bodyPr/>
        <a:lstStyle/>
        <a:p>
          <a:endParaRPr lang="en-US"/>
        </a:p>
      </dgm:t>
    </dgm:pt>
    <dgm:pt modelId="{4617ED89-33E9-48DA-9D84-B2EA4BBD35DD}">
      <dgm:prSet phldrT="[Text]"/>
      <dgm:spPr/>
      <dgm:t>
        <a:bodyPr/>
        <a:lstStyle/>
        <a:p>
          <a:r>
            <a:rPr lang="en-US" dirty="0" smtClean="0"/>
            <a:t>Turtle </a:t>
          </a:r>
          <a:r>
            <a:rPr lang="en-US" dirty="0" err="1" smtClean="0"/>
            <a:t>Evac</a:t>
          </a:r>
          <a:r>
            <a:rPr lang="en-US" dirty="0" smtClean="0"/>
            <a:t> Group</a:t>
          </a:r>
          <a:endParaRPr lang="en-US" dirty="0"/>
        </a:p>
      </dgm:t>
    </dgm:pt>
    <dgm:pt modelId="{BE9FB949-9509-4FD5-A137-1AB9D9A5019D}" type="parTrans" cxnId="{E838A0A8-DB6A-4401-9206-D966660B1106}">
      <dgm:prSet/>
      <dgm:spPr/>
      <dgm:t>
        <a:bodyPr/>
        <a:lstStyle/>
        <a:p>
          <a:endParaRPr lang="en-US"/>
        </a:p>
      </dgm:t>
    </dgm:pt>
    <dgm:pt modelId="{B0C4A132-EE42-405C-A51A-FA47652AC910}" type="sibTrans" cxnId="{E838A0A8-DB6A-4401-9206-D966660B1106}">
      <dgm:prSet/>
      <dgm:spPr/>
      <dgm:t>
        <a:bodyPr/>
        <a:lstStyle/>
        <a:p>
          <a:endParaRPr lang="en-US"/>
        </a:p>
      </dgm:t>
    </dgm:pt>
    <dgm:pt modelId="{065DFABA-A2ED-41DC-9C34-1BFB031ADFE1}">
      <dgm:prSet phldrT="[Text]"/>
      <dgm:spPr/>
      <dgm:t>
        <a:bodyPr/>
        <a:lstStyle/>
        <a:p>
          <a:r>
            <a:rPr lang="en-US" dirty="0" smtClean="0"/>
            <a:t>Facilities Unit</a:t>
          </a:r>
          <a:endParaRPr lang="en-US" dirty="0"/>
        </a:p>
      </dgm:t>
    </dgm:pt>
    <dgm:pt modelId="{54DC5DF8-53AA-4BB6-825D-E6D958069798}" type="parTrans" cxnId="{21597066-ADA0-4EBE-8380-373FD173FA4D}">
      <dgm:prSet/>
      <dgm:spPr/>
      <dgm:t>
        <a:bodyPr/>
        <a:lstStyle/>
        <a:p>
          <a:endParaRPr lang="en-US"/>
        </a:p>
      </dgm:t>
    </dgm:pt>
    <dgm:pt modelId="{1F6593AD-AF62-4D0B-9894-B4BB81F5A5D1}" type="sibTrans" cxnId="{21597066-ADA0-4EBE-8380-373FD173FA4D}">
      <dgm:prSet/>
      <dgm:spPr/>
      <dgm:t>
        <a:bodyPr/>
        <a:lstStyle/>
        <a:p>
          <a:endParaRPr lang="en-US"/>
        </a:p>
      </dgm:t>
    </dgm:pt>
    <dgm:pt modelId="{0334111D-DCD2-4B9C-B2FF-4BC1E97BD3B3}">
      <dgm:prSet phldrT="[Text]"/>
      <dgm:spPr/>
      <dgm:t>
        <a:bodyPr/>
        <a:lstStyle/>
        <a:p>
          <a:r>
            <a:rPr lang="en-US" dirty="0" smtClean="0"/>
            <a:t>Ground Support Unit</a:t>
          </a:r>
          <a:endParaRPr lang="en-US" dirty="0"/>
        </a:p>
      </dgm:t>
    </dgm:pt>
    <dgm:pt modelId="{F8CB792B-B32A-4BB1-81A4-938BF3A4C3CF}" type="parTrans" cxnId="{C045E2E1-CDCC-485D-BD55-C5BF6B79279D}">
      <dgm:prSet/>
      <dgm:spPr/>
      <dgm:t>
        <a:bodyPr/>
        <a:lstStyle/>
        <a:p>
          <a:endParaRPr lang="en-US"/>
        </a:p>
      </dgm:t>
    </dgm:pt>
    <dgm:pt modelId="{9E4CD427-2517-4DDE-9C08-9AAAC806D106}" type="sibTrans" cxnId="{C045E2E1-CDCC-485D-BD55-C5BF6B79279D}">
      <dgm:prSet/>
      <dgm:spPr/>
      <dgm:t>
        <a:bodyPr/>
        <a:lstStyle/>
        <a:p>
          <a:endParaRPr lang="en-US"/>
        </a:p>
      </dgm:t>
    </dgm:pt>
    <dgm:pt modelId="{21AB34A8-E9C0-4A8E-B2C9-07A7FA2F1DC7}">
      <dgm:prSet phldrT="[Text]"/>
      <dgm:spPr/>
      <dgm:t>
        <a:bodyPr/>
        <a:lstStyle/>
        <a:p>
          <a:r>
            <a:rPr lang="en-US" dirty="0" smtClean="0"/>
            <a:t>Supply Unit</a:t>
          </a:r>
          <a:endParaRPr lang="en-US" dirty="0"/>
        </a:p>
      </dgm:t>
    </dgm:pt>
    <dgm:pt modelId="{3C82F2D0-9213-4155-BE21-C65BB6A1954F}" type="parTrans" cxnId="{1347306A-12BF-490F-AF77-FB5615661C26}">
      <dgm:prSet/>
      <dgm:spPr/>
      <dgm:t>
        <a:bodyPr/>
        <a:lstStyle/>
        <a:p>
          <a:endParaRPr lang="en-US"/>
        </a:p>
      </dgm:t>
    </dgm:pt>
    <dgm:pt modelId="{F46E946F-9905-4DDB-B994-93F71B135D57}" type="sibTrans" cxnId="{1347306A-12BF-490F-AF77-FB5615661C26}">
      <dgm:prSet/>
      <dgm:spPr/>
      <dgm:t>
        <a:bodyPr/>
        <a:lstStyle/>
        <a:p>
          <a:endParaRPr lang="en-US"/>
        </a:p>
      </dgm:t>
    </dgm:pt>
    <dgm:pt modelId="{C2EC1726-62B2-452E-8C9D-1735AEF24BC1}" type="asst">
      <dgm:prSet phldrT="[Text]"/>
      <dgm:spPr/>
      <dgm:t>
        <a:bodyPr/>
        <a:lstStyle/>
        <a:p>
          <a:r>
            <a:rPr lang="en-US" dirty="0" smtClean="0"/>
            <a:t>Safety Officer</a:t>
          </a:r>
          <a:endParaRPr lang="en-US" dirty="0"/>
        </a:p>
      </dgm:t>
    </dgm:pt>
    <dgm:pt modelId="{3D73BAA9-A526-4D1F-8EE0-AA805A7D1E71}" type="parTrans" cxnId="{982E0242-5B7A-4A8B-9D8F-2473B1DF4C48}">
      <dgm:prSet/>
      <dgm:spPr/>
      <dgm:t>
        <a:bodyPr/>
        <a:lstStyle/>
        <a:p>
          <a:endParaRPr lang="en-US"/>
        </a:p>
      </dgm:t>
    </dgm:pt>
    <dgm:pt modelId="{9232CEDE-170E-4AB1-AB76-9513837B7F0E}" type="sibTrans" cxnId="{982E0242-5B7A-4A8B-9D8F-2473B1DF4C48}">
      <dgm:prSet/>
      <dgm:spPr/>
      <dgm:t>
        <a:bodyPr/>
        <a:lstStyle/>
        <a:p>
          <a:endParaRPr lang="en-US"/>
        </a:p>
      </dgm:t>
    </dgm:pt>
    <dgm:pt modelId="{75C65406-8736-447B-9A67-9B858CB1D374}">
      <dgm:prSet phldrT="[Text]"/>
      <dgm:spPr/>
      <dgm:t>
        <a:bodyPr/>
        <a:lstStyle/>
        <a:p>
          <a:r>
            <a:rPr lang="en-US" dirty="0" smtClean="0"/>
            <a:t>Resource Unit</a:t>
          </a:r>
          <a:endParaRPr lang="en-US" dirty="0"/>
        </a:p>
      </dgm:t>
    </dgm:pt>
    <dgm:pt modelId="{D5B4B72E-E1E6-47FB-8E76-131823023FEF}" type="parTrans" cxnId="{57268E9A-087A-4D22-8A26-7DDB2F184F73}">
      <dgm:prSet/>
      <dgm:spPr/>
      <dgm:t>
        <a:bodyPr/>
        <a:lstStyle/>
        <a:p>
          <a:endParaRPr lang="en-US"/>
        </a:p>
      </dgm:t>
    </dgm:pt>
    <dgm:pt modelId="{305A87B4-0CC0-4567-8C83-EE77F159C83D}" type="sibTrans" cxnId="{57268E9A-087A-4D22-8A26-7DDB2F184F73}">
      <dgm:prSet/>
      <dgm:spPr/>
      <dgm:t>
        <a:bodyPr/>
        <a:lstStyle/>
        <a:p>
          <a:endParaRPr lang="en-US"/>
        </a:p>
      </dgm:t>
    </dgm:pt>
    <dgm:pt modelId="{08EA523D-823B-4469-A8C1-426A2873D530}">
      <dgm:prSet phldrT="[Text]"/>
      <dgm:spPr/>
      <dgm:t>
        <a:bodyPr/>
        <a:lstStyle/>
        <a:p>
          <a:r>
            <a:rPr lang="en-US" dirty="0" smtClean="0"/>
            <a:t>Logistics Section Chief</a:t>
          </a:r>
          <a:endParaRPr lang="en-US" dirty="0"/>
        </a:p>
      </dgm:t>
    </dgm:pt>
    <dgm:pt modelId="{7DFA4110-AE61-4C04-8011-AA3178993DFE}" type="sibTrans" cxnId="{26436A73-2A1B-4AD4-81AD-C03586BE28A6}">
      <dgm:prSet/>
      <dgm:spPr/>
      <dgm:t>
        <a:bodyPr/>
        <a:lstStyle/>
        <a:p>
          <a:endParaRPr lang="en-US"/>
        </a:p>
      </dgm:t>
    </dgm:pt>
    <dgm:pt modelId="{AD99EEF5-D4D6-4F58-94DA-3AE2006FA064}" type="parTrans" cxnId="{26436A73-2A1B-4AD4-81AD-C03586BE28A6}">
      <dgm:prSet/>
      <dgm:spPr/>
      <dgm:t>
        <a:bodyPr/>
        <a:lstStyle/>
        <a:p>
          <a:endParaRPr lang="en-US"/>
        </a:p>
      </dgm:t>
    </dgm:pt>
    <dgm:pt modelId="{4C327E55-71A3-4EA4-AF69-1F65DBBFB26F}">
      <dgm:prSet phldrT="[Text]"/>
      <dgm:spPr/>
      <dgm:t>
        <a:bodyPr/>
        <a:lstStyle/>
        <a:p>
          <a:r>
            <a:rPr lang="en-US" dirty="0" smtClean="0"/>
            <a:t>Situation Unit</a:t>
          </a:r>
          <a:endParaRPr lang="en-US" dirty="0"/>
        </a:p>
      </dgm:t>
    </dgm:pt>
    <dgm:pt modelId="{6EA2C5E9-004C-4BFD-8566-BA068913A141}" type="parTrans" cxnId="{82A5AE0C-D5C2-474B-B9EB-E2A6847C81D9}">
      <dgm:prSet/>
      <dgm:spPr/>
      <dgm:t>
        <a:bodyPr/>
        <a:lstStyle/>
        <a:p>
          <a:endParaRPr lang="en-US"/>
        </a:p>
      </dgm:t>
    </dgm:pt>
    <dgm:pt modelId="{F873ABB7-DFEB-46AB-BF3F-D2360B309E2C}" type="sibTrans" cxnId="{82A5AE0C-D5C2-474B-B9EB-E2A6847C81D9}">
      <dgm:prSet/>
      <dgm:spPr/>
      <dgm:t>
        <a:bodyPr/>
        <a:lstStyle/>
        <a:p>
          <a:endParaRPr lang="en-US"/>
        </a:p>
      </dgm:t>
    </dgm:pt>
    <dgm:pt modelId="{8C398A7E-C797-4A03-AB63-7CDC01A63D2C}">
      <dgm:prSet phldrT="[Text]"/>
      <dgm:spPr/>
      <dgm:t>
        <a:bodyPr/>
        <a:lstStyle/>
        <a:p>
          <a:r>
            <a:rPr lang="en-US" dirty="0" err="1" smtClean="0"/>
            <a:t>Beachview</a:t>
          </a:r>
          <a:r>
            <a:rPr lang="en-US" dirty="0" smtClean="0"/>
            <a:t> Staging Area</a:t>
          </a:r>
          <a:endParaRPr lang="en-US" dirty="0"/>
        </a:p>
      </dgm:t>
    </dgm:pt>
    <dgm:pt modelId="{FA28B2EF-76CA-497F-B7BC-65C419B9A433}" type="parTrans" cxnId="{C04D3C13-FC23-409C-AB44-EFE47EB82988}">
      <dgm:prSet/>
      <dgm:spPr/>
      <dgm:t>
        <a:bodyPr/>
        <a:lstStyle/>
        <a:p>
          <a:endParaRPr lang="en-US"/>
        </a:p>
      </dgm:t>
    </dgm:pt>
    <dgm:pt modelId="{17ABD690-975F-4363-926B-203A30B83A3C}" type="sibTrans" cxnId="{C04D3C13-FC23-409C-AB44-EFE47EB82988}">
      <dgm:prSet/>
      <dgm:spPr/>
      <dgm:t>
        <a:bodyPr/>
        <a:lstStyle/>
        <a:p>
          <a:endParaRPr lang="en-US"/>
        </a:p>
      </dgm:t>
    </dgm:pt>
    <dgm:pt modelId="{B68080AE-7FAD-4BDD-AF50-EF9079319C7F}" type="pres">
      <dgm:prSet presAssocID="{131D455C-462C-49ED-B08F-7ECF0550BFEE}" presName="hierChild1" presStyleCnt="0">
        <dgm:presLayoutVars>
          <dgm:orgChart val="1"/>
          <dgm:chPref val="1"/>
          <dgm:dir/>
          <dgm:animOne val="branch"/>
          <dgm:animLvl val="lvl"/>
          <dgm:resizeHandles/>
        </dgm:presLayoutVars>
      </dgm:prSet>
      <dgm:spPr/>
      <dgm:t>
        <a:bodyPr/>
        <a:lstStyle/>
        <a:p>
          <a:endParaRPr lang="en-US"/>
        </a:p>
      </dgm:t>
    </dgm:pt>
    <dgm:pt modelId="{41A58D93-6A96-47DD-8008-58503F8ACB4E}" type="pres">
      <dgm:prSet presAssocID="{1C134749-D192-46FB-809A-7824448FF6D2}" presName="hierRoot1" presStyleCnt="0">
        <dgm:presLayoutVars>
          <dgm:hierBranch val="init"/>
        </dgm:presLayoutVars>
      </dgm:prSet>
      <dgm:spPr/>
    </dgm:pt>
    <dgm:pt modelId="{2BCB23B2-FE1D-43F5-A616-ABCC74EB3262}" type="pres">
      <dgm:prSet presAssocID="{1C134749-D192-46FB-809A-7824448FF6D2}" presName="rootComposite1" presStyleCnt="0"/>
      <dgm:spPr/>
    </dgm:pt>
    <dgm:pt modelId="{4FC58474-6143-43DC-BF8E-9EBB48A5ACCC}" type="pres">
      <dgm:prSet presAssocID="{1C134749-D192-46FB-809A-7824448FF6D2}" presName="rootText1" presStyleLbl="node0" presStyleIdx="0" presStyleCnt="1">
        <dgm:presLayoutVars>
          <dgm:chPref val="3"/>
        </dgm:presLayoutVars>
      </dgm:prSet>
      <dgm:spPr/>
      <dgm:t>
        <a:bodyPr/>
        <a:lstStyle/>
        <a:p>
          <a:endParaRPr lang="en-US"/>
        </a:p>
      </dgm:t>
    </dgm:pt>
    <dgm:pt modelId="{CEC6C620-13D1-4C56-9BE4-C9D82E04612E}" type="pres">
      <dgm:prSet presAssocID="{1C134749-D192-46FB-809A-7824448FF6D2}" presName="rootConnector1" presStyleLbl="node1" presStyleIdx="0" presStyleCnt="0"/>
      <dgm:spPr/>
      <dgm:t>
        <a:bodyPr/>
        <a:lstStyle/>
        <a:p>
          <a:endParaRPr lang="en-US"/>
        </a:p>
      </dgm:t>
    </dgm:pt>
    <dgm:pt modelId="{C16ABFDB-12EB-4E05-8BF2-62D3EE0ED9B2}" type="pres">
      <dgm:prSet presAssocID="{1C134749-D192-46FB-809A-7824448FF6D2}" presName="hierChild2" presStyleCnt="0"/>
      <dgm:spPr/>
    </dgm:pt>
    <dgm:pt modelId="{43BBAF19-BF2F-47ED-BF39-701B54F8279C}" type="pres">
      <dgm:prSet presAssocID="{AB2CCFD5-BC9B-407F-8AA3-29CF1F0EC8E3}" presName="Name37" presStyleLbl="parChTrans1D2" presStyleIdx="0" presStyleCnt="6"/>
      <dgm:spPr/>
      <dgm:t>
        <a:bodyPr/>
        <a:lstStyle/>
        <a:p>
          <a:endParaRPr lang="en-US"/>
        </a:p>
      </dgm:t>
    </dgm:pt>
    <dgm:pt modelId="{FA93BA65-FD06-43D2-9CA0-D43C427CA2F0}" type="pres">
      <dgm:prSet presAssocID="{548FDDC3-FED4-4024-A328-4D86B39A0F6B}" presName="hierRoot2" presStyleCnt="0">
        <dgm:presLayoutVars>
          <dgm:hierBranch val="init"/>
        </dgm:presLayoutVars>
      </dgm:prSet>
      <dgm:spPr/>
    </dgm:pt>
    <dgm:pt modelId="{F3AF3A8E-B246-454D-BE26-9B33D6D0823E}" type="pres">
      <dgm:prSet presAssocID="{548FDDC3-FED4-4024-A328-4D86B39A0F6B}" presName="rootComposite" presStyleCnt="0"/>
      <dgm:spPr/>
    </dgm:pt>
    <dgm:pt modelId="{93A5623C-9752-4F74-BAFA-D6068ED6C08C}" type="pres">
      <dgm:prSet presAssocID="{548FDDC3-FED4-4024-A328-4D86B39A0F6B}" presName="rootText" presStyleLbl="node2" presStyleIdx="0" presStyleCnt="4">
        <dgm:presLayoutVars>
          <dgm:chPref val="3"/>
        </dgm:presLayoutVars>
      </dgm:prSet>
      <dgm:spPr/>
      <dgm:t>
        <a:bodyPr/>
        <a:lstStyle/>
        <a:p>
          <a:endParaRPr lang="en-US"/>
        </a:p>
      </dgm:t>
    </dgm:pt>
    <dgm:pt modelId="{84800833-FAE7-4068-A4CC-01AB2C8170BC}" type="pres">
      <dgm:prSet presAssocID="{548FDDC3-FED4-4024-A328-4D86B39A0F6B}" presName="rootConnector" presStyleLbl="node2" presStyleIdx="0" presStyleCnt="4"/>
      <dgm:spPr/>
      <dgm:t>
        <a:bodyPr/>
        <a:lstStyle/>
        <a:p>
          <a:endParaRPr lang="en-US"/>
        </a:p>
      </dgm:t>
    </dgm:pt>
    <dgm:pt modelId="{F194EE68-BB29-4D9F-B6E6-7408D439A18A}" type="pres">
      <dgm:prSet presAssocID="{548FDDC3-FED4-4024-A328-4D86B39A0F6B}" presName="hierChild4" presStyleCnt="0"/>
      <dgm:spPr/>
    </dgm:pt>
    <dgm:pt modelId="{BD6E45C6-F644-46EA-8033-7274250E09CB}" type="pres">
      <dgm:prSet presAssocID="{FD9F5141-262F-468B-A1FB-5792E4A7CCA6}" presName="Name37" presStyleLbl="parChTrans1D3" presStyleIdx="0" presStyleCnt="11"/>
      <dgm:spPr/>
      <dgm:t>
        <a:bodyPr/>
        <a:lstStyle/>
        <a:p>
          <a:endParaRPr lang="en-US"/>
        </a:p>
      </dgm:t>
    </dgm:pt>
    <dgm:pt modelId="{C4A4FE32-E68F-4F7C-82C7-D0834F2B5A9E}" type="pres">
      <dgm:prSet presAssocID="{17728CF5-C819-4AAB-A946-08B0FFB456C8}" presName="hierRoot2" presStyleCnt="0">
        <dgm:presLayoutVars>
          <dgm:hierBranch val="init"/>
        </dgm:presLayoutVars>
      </dgm:prSet>
      <dgm:spPr/>
    </dgm:pt>
    <dgm:pt modelId="{A24ADC04-65C4-48B2-BFE1-B516B572FFB3}" type="pres">
      <dgm:prSet presAssocID="{17728CF5-C819-4AAB-A946-08B0FFB456C8}" presName="rootComposite" presStyleCnt="0"/>
      <dgm:spPr/>
    </dgm:pt>
    <dgm:pt modelId="{79F15965-BDCC-4533-B92D-B1DE39F4DB8B}" type="pres">
      <dgm:prSet presAssocID="{17728CF5-C819-4AAB-A946-08B0FFB456C8}" presName="rootText" presStyleLbl="node3" presStyleIdx="0" presStyleCnt="11">
        <dgm:presLayoutVars>
          <dgm:chPref val="3"/>
        </dgm:presLayoutVars>
      </dgm:prSet>
      <dgm:spPr/>
      <dgm:t>
        <a:bodyPr/>
        <a:lstStyle/>
        <a:p>
          <a:endParaRPr lang="en-US"/>
        </a:p>
      </dgm:t>
    </dgm:pt>
    <dgm:pt modelId="{AE2C2D50-2E76-4DC4-986F-B4CE68DA76D3}" type="pres">
      <dgm:prSet presAssocID="{17728CF5-C819-4AAB-A946-08B0FFB456C8}" presName="rootConnector" presStyleLbl="node3" presStyleIdx="0" presStyleCnt="11"/>
      <dgm:spPr/>
      <dgm:t>
        <a:bodyPr/>
        <a:lstStyle/>
        <a:p>
          <a:endParaRPr lang="en-US"/>
        </a:p>
      </dgm:t>
    </dgm:pt>
    <dgm:pt modelId="{D1E029C6-680B-4216-A97D-ACC76333BA25}" type="pres">
      <dgm:prSet presAssocID="{17728CF5-C819-4AAB-A946-08B0FFB456C8}" presName="hierChild4" presStyleCnt="0"/>
      <dgm:spPr/>
    </dgm:pt>
    <dgm:pt modelId="{7E9CCD12-F13C-4788-A109-B8E0BAD9A047}" type="pres">
      <dgm:prSet presAssocID="{17728CF5-C819-4AAB-A946-08B0FFB456C8}" presName="hierChild5" presStyleCnt="0"/>
      <dgm:spPr/>
    </dgm:pt>
    <dgm:pt modelId="{36015D6F-1D51-40F0-9D6F-359240DDCD96}" type="pres">
      <dgm:prSet presAssocID="{FC225B42-4DB4-48A4-8599-36CA80075760}" presName="Name37" presStyleLbl="parChTrans1D3" presStyleIdx="1" presStyleCnt="11"/>
      <dgm:spPr/>
      <dgm:t>
        <a:bodyPr/>
        <a:lstStyle/>
        <a:p>
          <a:endParaRPr lang="en-US"/>
        </a:p>
      </dgm:t>
    </dgm:pt>
    <dgm:pt modelId="{C6A7C84C-1A34-42A7-A8BB-43ECAC1CA3A2}" type="pres">
      <dgm:prSet presAssocID="{82821605-EA0B-4407-AC50-A9089E3E3932}" presName="hierRoot2" presStyleCnt="0">
        <dgm:presLayoutVars>
          <dgm:hierBranch val="init"/>
        </dgm:presLayoutVars>
      </dgm:prSet>
      <dgm:spPr/>
    </dgm:pt>
    <dgm:pt modelId="{EA86D492-0E72-4E6C-8721-F9F8300D5DB6}" type="pres">
      <dgm:prSet presAssocID="{82821605-EA0B-4407-AC50-A9089E3E3932}" presName="rootComposite" presStyleCnt="0"/>
      <dgm:spPr/>
    </dgm:pt>
    <dgm:pt modelId="{B7B60547-44A7-4AC6-A047-654DB4B820BD}" type="pres">
      <dgm:prSet presAssocID="{82821605-EA0B-4407-AC50-A9089E3E3932}" presName="rootText" presStyleLbl="node3" presStyleIdx="1" presStyleCnt="11">
        <dgm:presLayoutVars>
          <dgm:chPref val="3"/>
        </dgm:presLayoutVars>
      </dgm:prSet>
      <dgm:spPr/>
      <dgm:t>
        <a:bodyPr/>
        <a:lstStyle/>
        <a:p>
          <a:endParaRPr lang="en-US"/>
        </a:p>
      </dgm:t>
    </dgm:pt>
    <dgm:pt modelId="{F7FD225F-EC0D-434C-859B-5323D6C55411}" type="pres">
      <dgm:prSet presAssocID="{82821605-EA0B-4407-AC50-A9089E3E3932}" presName="rootConnector" presStyleLbl="node3" presStyleIdx="1" presStyleCnt="11"/>
      <dgm:spPr/>
      <dgm:t>
        <a:bodyPr/>
        <a:lstStyle/>
        <a:p>
          <a:endParaRPr lang="en-US"/>
        </a:p>
      </dgm:t>
    </dgm:pt>
    <dgm:pt modelId="{0398A57B-FEDB-424F-B960-2772293A6EF2}" type="pres">
      <dgm:prSet presAssocID="{82821605-EA0B-4407-AC50-A9089E3E3932}" presName="hierChild4" presStyleCnt="0"/>
      <dgm:spPr/>
    </dgm:pt>
    <dgm:pt modelId="{C8BF019D-BF53-4772-924D-CDD2C84DD1D9}" type="pres">
      <dgm:prSet presAssocID="{82821605-EA0B-4407-AC50-A9089E3E3932}" presName="hierChild5" presStyleCnt="0"/>
      <dgm:spPr/>
    </dgm:pt>
    <dgm:pt modelId="{F26F97C0-150E-446D-A065-4E486C6B7B1F}" type="pres">
      <dgm:prSet presAssocID="{913CD01D-E930-4057-9756-CF1313E1E7DF}" presName="Name37" presStyleLbl="parChTrans1D3" presStyleIdx="2" presStyleCnt="11"/>
      <dgm:spPr/>
      <dgm:t>
        <a:bodyPr/>
        <a:lstStyle/>
        <a:p>
          <a:endParaRPr lang="en-US"/>
        </a:p>
      </dgm:t>
    </dgm:pt>
    <dgm:pt modelId="{CABE47AA-B5DD-41C9-B96F-95D671F39457}" type="pres">
      <dgm:prSet presAssocID="{1A397F11-B0ED-444A-B827-0E4DEC8194DC}" presName="hierRoot2" presStyleCnt="0">
        <dgm:presLayoutVars>
          <dgm:hierBranch val="init"/>
        </dgm:presLayoutVars>
      </dgm:prSet>
      <dgm:spPr/>
    </dgm:pt>
    <dgm:pt modelId="{013DED21-CE19-4487-AD35-29DBFDDD3D24}" type="pres">
      <dgm:prSet presAssocID="{1A397F11-B0ED-444A-B827-0E4DEC8194DC}" presName="rootComposite" presStyleCnt="0"/>
      <dgm:spPr/>
    </dgm:pt>
    <dgm:pt modelId="{E22A7F3E-B53C-4021-9C07-419377D45D00}" type="pres">
      <dgm:prSet presAssocID="{1A397F11-B0ED-444A-B827-0E4DEC8194DC}" presName="rootText" presStyleLbl="node3" presStyleIdx="2" presStyleCnt="11">
        <dgm:presLayoutVars>
          <dgm:chPref val="3"/>
        </dgm:presLayoutVars>
      </dgm:prSet>
      <dgm:spPr/>
      <dgm:t>
        <a:bodyPr/>
        <a:lstStyle/>
        <a:p>
          <a:endParaRPr lang="en-US"/>
        </a:p>
      </dgm:t>
    </dgm:pt>
    <dgm:pt modelId="{7BF69DAE-0F3D-4DBB-92BC-F53F231775BC}" type="pres">
      <dgm:prSet presAssocID="{1A397F11-B0ED-444A-B827-0E4DEC8194DC}" presName="rootConnector" presStyleLbl="node3" presStyleIdx="2" presStyleCnt="11"/>
      <dgm:spPr/>
      <dgm:t>
        <a:bodyPr/>
        <a:lstStyle/>
        <a:p>
          <a:endParaRPr lang="en-US"/>
        </a:p>
      </dgm:t>
    </dgm:pt>
    <dgm:pt modelId="{C130CB61-106D-4A57-9AF8-74B977640805}" type="pres">
      <dgm:prSet presAssocID="{1A397F11-B0ED-444A-B827-0E4DEC8194DC}" presName="hierChild4" presStyleCnt="0"/>
      <dgm:spPr/>
    </dgm:pt>
    <dgm:pt modelId="{E438F52F-6A1C-4086-9537-DC8EAEE9D1B6}" type="pres">
      <dgm:prSet presAssocID="{1A397F11-B0ED-444A-B827-0E4DEC8194DC}" presName="hierChild5" presStyleCnt="0"/>
      <dgm:spPr/>
    </dgm:pt>
    <dgm:pt modelId="{73E1AFE9-FFB6-48E4-807C-BE7506274DF3}" type="pres">
      <dgm:prSet presAssocID="{6660C1CD-536E-4025-9310-89CA0B478711}" presName="Name37" presStyleLbl="parChTrans1D3" presStyleIdx="3" presStyleCnt="11"/>
      <dgm:spPr/>
      <dgm:t>
        <a:bodyPr/>
        <a:lstStyle/>
        <a:p>
          <a:endParaRPr lang="en-US"/>
        </a:p>
      </dgm:t>
    </dgm:pt>
    <dgm:pt modelId="{68DBD479-D8EC-4104-808A-4697A2B8E5D2}" type="pres">
      <dgm:prSet presAssocID="{13DBF992-C720-4AD4-AC45-907E9DB8CD9A}" presName="hierRoot2" presStyleCnt="0">
        <dgm:presLayoutVars>
          <dgm:hierBranch val="init"/>
        </dgm:presLayoutVars>
      </dgm:prSet>
      <dgm:spPr/>
    </dgm:pt>
    <dgm:pt modelId="{BAA2B186-4929-4382-9A58-692E83A21389}" type="pres">
      <dgm:prSet presAssocID="{13DBF992-C720-4AD4-AC45-907E9DB8CD9A}" presName="rootComposite" presStyleCnt="0"/>
      <dgm:spPr/>
    </dgm:pt>
    <dgm:pt modelId="{1EDACE59-F283-4CA6-BB4F-4883E9FFD430}" type="pres">
      <dgm:prSet presAssocID="{13DBF992-C720-4AD4-AC45-907E9DB8CD9A}" presName="rootText" presStyleLbl="node3" presStyleIdx="3" presStyleCnt="11">
        <dgm:presLayoutVars>
          <dgm:chPref val="3"/>
        </dgm:presLayoutVars>
      </dgm:prSet>
      <dgm:spPr/>
      <dgm:t>
        <a:bodyPr/>
        <a:lstStyle/>
        <a:p>
          <a:endParaRPr lang="en-US"/>
        </a:p>
      </dgm:t>
    </dgm:pt>
    <dgm:pt modelId="{27CDEEB3-380A-4652-B8C1-2142E831A4CE}" type="pres">
      <dgm:prSet presAssocID="{13DBF992-C720-4AD4-AC45-907E9DB8CD9A}" presName="rootConnector" presStyleLbl="node3" presStyleIdx="3" presStyleCnt="11"/>
      <dgm:spPr/>
      <dgm:t>
        <a:bodyPr/>
        <a:lstStyle/>
        <a:p>
          <a:endParaRPr lang="en-US"/>
        </a:p>
      </dgm:t>
    </dgm:pt>
    <dgm:pt modelId="{1AB23A5E-DDEC-4B72-B37E-F5419DD63BCD}" type="pres">
      <dgm:prSet presAssocID="{13DBF992-C720-4AD4-AC45-907E9DB8CD9A}" presName="hierChild4" presStyleCnt="0"/>
      <dgm:spPr/>
    </dgm:pt>
    <dgm:pt modelId="{5AD5757C-38CC-4C7A-9C4C-5EB5A6950742}" type="pres">
      <dgm:prSet presAssocID="{13DBF992-C720-4AD4-AC45-907E9DB8CD9A}" presName="hierChild5" presStyleCnt="0"/>
      <dgm:spPr/>
    </dgm:pt>
    <dgm:pt modelId="{E37570D4-A42B-4BFF-BDEE-CFFA0D53D430}" type="pres">
      <dgm:prSet presAssocID="{BE9FB949-9509-4FD5-A137-1AB9D9A5019D}" presName="Name37" presStyleLbl="parChTrans1D3" presStyleIdx="4" presStyleCnt="11"/>
      <dgm:spPr/>
      <dgm:t>
        <a:bodyPr/>
        <a:lstStyle/>
        <a:p>
          <a:endParaRPr lang="en-US"/>
        </a:p>
      </dgm:t>
    </dgm:pt>
    <dgm:pt modelId="{E48CF543-0ABA-485F-8C12-142FB9B75FF0}" type="pres">
      <dgm:prSet presAssocID="{4617ED89-33E9-48DA-9D84-B2EA4BBD35DD}" presName="hierRoot2" presStyleCnt="0">
        <dgm:presLayoutVars>
          <dgm:hierBranch val="init"/>
        </dgm:presLayoutVars>
      </dgm:prSet>
      <dgm:spPr/>
    </dgm:pt>
    <dgm:pt modelId="{3D8052B3-46FC-46BB-A0D8-F979ADC0BB3D}" type="pres">
      <dgm:prSet presAssocID="{4617ED89-33E9-48DA-9D84-B2EA4BBD35DD}" presName="rootComposite" presStyleCnt="0"/>
      <dgm:spPr/>
    </dgm:pt>
    <dgm:pt modelId="{50F1D4CE-7992-4EF8-8259-01AFE2FA0CAF}" type="pres">
      <dgm:prSet presAssocID="{4617ED89-33E9-48DA-9D84-B2EA4BBD35DD}" presName="rootText" presStyleLbl="node3" presStyleIdx="4" presStyleCnt="11">
        <dgm:presLayoutVars>
          <dgm:chPref val="3"/>
        </dgm:presLayoutVars>
      </dgm:prSet>
      <dgm:spPr/>
      <dgm:t>
        <a:bodyPr/>
        <a:lstStyle/>
        <a:p>
          <a:endParaRPr lang="en-US"/>
        </a:p>
      </dgm:t>
    </dgm:pt>
    <dgm:pt modelId="{D250E848-0483-45C2-A822-B6246044DA22}" type="pres">
      <dgm:prSet presAssocID="{4617ED89-33E9-48DA-9D84-B2EA4BBD35DD}" presName="rootConnector" presStyleLbl="node3" presStyleIdx="4" presStyleCnt="11"/>
      <dgm:spPr/>
      <dgm:t>
        <a:bodyPr/>
        <a:lstStyle/>
        <a:p>
          <a:endParaRPr lang="en-US"/>
        </a:p>
      </dgm:t>
    </dgm:pt>
    <dgm:pt modelId="{0A77477D-530B-4128-964C-BBCA276B76EA}" type="pres">
      <dgm:prSet presAssocID="{4617ED89-33E9-48DA-9D84-B2EA4BBD35DD}" presName="hierChild4" presStyleCnt="0"/>
      <dgm:spPr/>
    </dgm:pt>
    <dgm:pt modelId="{3533275F-6784-4656-9D96-96D8512FA037}" type="pres">
      <dgm:prSet presAssocID="{4617ED89-33E9-48DA-9D84-B2EA4BBD35DD}" presName="hierChild5" presStyleCnt="0"/>
      <dgm:spPr/>
    </dgm:pt>
    <dgm:pt modelId="{38F0012B-580B-4D4B-A2E3-89999DAAB97E}" type="pres">
      <dgm:prSet presAssocID="{FA28B2EF-76CA-497F-B7BC-65C419B9A433}" presName="Name37" presStyleLbl="parChTrans1D3" presStyleIdx="5" presStyleCnt="11"/>
      <dgm:spPr/>
      <dgm:t>
        <a:bodyPr/>
        <a:lstStyle/>
        <a:p>
          <a:endParaRPr lang="en-US"/>
        </a:p>
      </dgm:t>
    </dgm:pt>
    <dgm:pt modelId="{86BF1F68-0751-41A9-856F-412AD1518477}" type="pres">
      <dgm:prSet presAssocID="{8C398A7E-C797-4A03-AB63-7CDC01A63D2C}" presName="hierRoot2" presStyleCnt="0">
        <dgm:presLayoutVars>
          <dgm:hierBranch val="init"/>
        </dgm:presLayoutVars>
      </dgm:prSet>
      <dgm:spPr/>
    </dgm:pt>
    <dgm:pt modelId="{3C558B2F-3A8F-4D12-8BE7-80B6E30C3C0D}" type="pres">
      <dgm:prSet presAssocID="{8C398A7E-C797-4A03-AB63-7CDC01A63D2C}" presName="rootComposite" presStyleCnt="0"/>
      <dgm:spPr/>
    </dgm:pt>
    <dgm:pt modelId="{353D02D1-5899-412D-B99F-029EE302C515}" type="pres">
      <dgm:prSet presAssocID="{8C398A7E-C797-4A03-AB63-7CDC01A63D2C}" presName="rootText" presStyleLbl="node3" presStyleIdx="5" presStyleCnt="11">
        <dgm:presLayoutVars>
          <dgm:chPref val="3"/>
        </dgm:presLayoutVars>
      </dgm:prSet>
      <dgm:spPr/>
      <dgm:t>
        <a:bodyPr/>
        <a:lstStyle/>
        <a:p>
          <a:endParaRPr lang="en-US"/>
        </a:p>
      </dgm:t>
    </dgm:pt>
    <dgm:pt modelId="{E505E545-3A27-4839-840D-4F50A680DE90}" type="pres">
      <dgm:prSet presAssocID="{8C398A7E-C797-4A03-AB63-7CDC01A63D2C}" presName="rootConnector" presStyleLbl="node3" presStyleIdx="5" presStyleCnt="11"/>
      <dgm:spPr/>
      <dgm:t>
        <a:bodyPr/>
        <a:lstStyle/>
        <a:p>
          <a:endParaRPr lang="en-US"/>
        </a:p>
      </dgm:t>
    </dgm:pt>
    <dgm:pt modelId="{C7120F91-0ED1-4EE1-92E6-34FD8E8BDFFA}" type="pres">
      <dgm:prSet presAssocID="{8C398A7E-C797-4A03-AB63-7CDC01A63D2C}" presName="hierChild4" presStyleCnt="0"/>
      <dgm:spPr/>
    </dgm:pt>
    <dgm:pt modelId="{F22CCE9C-877C-4D54-A496-DA5B2E1F9A14}" type="pres">
      <dgm:prSet presAssocID="{8C398A7E-C797-4A03-AB63-7CDC01A63D2C}" presName="hierChild5" presStyleCnt="0"/>
      <dgm:spPr/>
    </dgm:pt>
    <dgm:pt modelId="{7DD78684-459C-409E-A41A-426D48219AEA}" type="pres">
      <dgm:prSet presAssocID="{548FDDC3-FED4-4024-A328-4D86B39A0F6B}" presName="hierChild5" presStyleCnt="0"/>
      <dgm:spPr/>
    </dgm:pt>
    <dgm:pt modelId="{199AA59B-271C-45CD-AE2D-1E122238053B}" type="pres">
      <dgm:prSet presAssocID="{D5ECF735-2027-4225-A243-DE674F15AC66}" presName="Name37" presStyleLbl="parChTrans1D2" presStyleIdx="1" presStyleCnt="6"/>
      <dgm:spPr/>
      <dgm:t>
        <a:bodyPr/>
        <a:lstStyle/>
        <a:p>
          <a:endParaRPr lang="en-US"/>
        </a:p>
      </dgm:t>
    </dgm:pt>
    <dgm:pt modelId="{A9CC7D0C-6EA9-4FDA-9DAD-E66B534F075F}" type="pres">
      <dgm:prSet presAssocID="{8C5BFFEF-1C5C-4B79-B1C3-511484EB6C21}" presName="hierRoot2" presStyleCnt="0">
        <dgm:presLayoutVars>
          <dgm:hierBranch val="init"/>
        </dgm:presLayoutVars>
      </dgm:prSet>
      <dgm:spPr/>
    </dgm:pt>
    <dgm:pt modelId="{0E4C68F1-B0D6-4E01-A162-A913D3309CDA}" type="pres">
      <dgm:prSet presAssocID="{8C5BFFEF-1C5C-4B79-B1C3-511484EB6C21}" presName="rootComposite" presStyleCnt="0"/>
      <dgm:spPr/>
    </dgm:pt>
    <dgm:pt modelId="{4F12053C-84CA-4074-8B00-68F242615C06}" type="pres">
      <dgm:prSet presAssocID="{8C5BFFEF-1C5C-4B79-B1C3-511484EB6C21}" presName="rootText" presStyleLbl="node2" presStyleIdx="1" presStyleCnt="4">
        <dgm:presLayoutVars>
          <dgm:chPref val="3"/>
        </dgm:presLayoutVars>
      </dgm:prSet>
      <dgm:spPr/>
      <dgm:t>
        <a:bodyPr/>
        <a:lstStyle/>
        <a:p>
          <a:endParaRPr lang="en-US"/>
        </a:p>
      </dgm:t>
    </dgm:pt>
    <dgm:pt modelId="{FE1A90C3-F0F2-4205-B96E-AE5D24746D29}" type="pres">
      <dgm:prSet presAssocID="{8C5BFFEF-1C5C-4B79-B1C3-511484EB6C21}" presName="rootConnector" presStyleLbl="node2" presStyleIdx="1" presStyleCnt="4"/>
      <dgm:spPr/>
      <dgm:t>
        <a:bodyPr/>
        <a:lstStyle/>
        <a:p>
          <a:endParaRPr lang="en-US"/>
        </a:p>
      </dgm:t>
    </dgm:pt>
    <dgm:pt modelId="{CC348479-5DA6-40C7-BCEE-2ADAA611B6A5}" type="pres">
      <dgm:prSet presAssocID="{8C5BFFEF-1C5C-4B79-B1C3-511484EB6C21}" presName="hierChild4" presStyleCnt="0"/>
      <dgm:spPr/>
    </dgm:pt>
    <dgm:pt modelId="{430368FB-028B-47AC-922A-F04BE7BD9494}" type="pres">
      <dgm:prSet presAssocID="{D5B4B72E-E1E6-47FB-8E76-131823023FEF}" presName="Name37" presStyleLbl="parChTrans1D3" presStyleIdx="6" presStyleCnt="11"/>
      <dgm:spPr/>
      <dgm:t>
        <a:bodyPr/>
        <a:lstStyle/>
        <a:p>
          <a:endParaRPr lang="en-US"/>
        </a:p>
      </dgm:t>
    </dgm:pt>
    <dgm:pt modelId="{DBDFA7AC-5CB6-4075-AEAE-2D4545DDA058}" type="pres">
      <dgm:prSet presAssocID="{75C65406-8736-447B-9A67-9B858CB1D374}" presName="hierRoot2" presStyleCnt="0">
        <dgm:presLayoutVars>
          <dgm:hierBranch val="init"/>
        </dgm:presLayoutVars>
      </dgm:prSet>
      <dgm:spPr/>
    </dgm:pt>
    <dgm:pt modelId="{2E92BF3E-4FA9-4513-9043-F77E68D4140A}" type="pres">
      <dgm:prSet presAssocID="{75C65406-8736-447B-9A67-9B858CB1D374}" presName="rootComposite" presStyleCnt="0"/>
      <dgm:spPr/>
    </dgm:pt>
    <dgm:pt modelId="{78052AE5-F219-4EB3-A57C-10123229CB47}" type="pres">
      <dgm:prSet presAssocID="{75C65406-8736-447B-9A67-9B858CB1D374}" presName="rootText" presStyleLbl="node3" presStyleIdx="6" presStyleCnt="11">
        <dgm:presLayoutVars>
          <dgm:chPref val="3"/>
        </dgm:presLayoutVars>
      </dgm:prSet>
      <dgm:spPr/>
      <dgm:t>
        <a:bodyPr/>
        <a:lstStyle/>
        <a:p>
          <a:endParaRPr lang="en-US"/>
        </a:p>
      </dgm:t>
    </dgm:pt>
    <dgm:pt modelId="{68F0F805-02EE-4810-96A8-0881F7B0AD70}" type="pres">
      <dgm:prSet presAssocID="{75C65406-8736-447B-9A67-9B858CB1D374}" presName="rootConnector" presStyleLbl="node3" presStyleIdx="6" presStyleCnt="11"/>
      <dgm:spPr/>
      <dgm:t>
        <a:bodyPr/>
        <a:lstStyle/>
        <a:p>
          <a:endParaRPr lang="en-US"/>
        </a:p>
      </dgm:t>
    </dgm:pt>
    <dgm:pt modelId="{5A80FC01-7CE0-4A3F-8EB8-1F89B0A10A69}" type="pres">
      <dgm:prSet presAssocID="{75C65406-8736-447B-9A67-9B858CB1D374}" presName="hierChild4" presStyleCnt="0"/>
      <dgm:spPr/>
    </dgm:pt>
    <dgm:pt modelId="{75C3F83F-CAAE-461B-8EF9-42CE927EB4DE}" type="pres">
      <dgm:prSet presAssocID="{75C65406-8736-447B-9A67-9B858CB1D374}" presName="hierChild5" presStyleCnt="0"/>
      <dgm:spPr/>
    </dgm:pt>
    <dgm:pt modelId="{D7802DE8-1210-4D2B-AEE0-39D5C245D256}" type="pres">
      <dgm:prSet presAssocID="{6EA2C5E9-004C-4BFD-8566-BA068913A141}" presName="Name37" presStyleLbl="parChTrans1D3" presStyleIdx="7" presStyleCnt="11"/>
      <dgm:spPr/>
      <dgm:t>
        <a:bodyPr/>
        <a:lstStyle/>
        <a:p>
          <a:endParaRPr lang="en-US"/>
        </a:p>
      </dgm:t>
    </dgm:pt>
    <dgm:pt modelId="{E51A17EE-38FB-4C16-915D-76B712787444}" type="pres">
      <dgm:prSet presAssocID="{4C327E55-71A3-4EA4-AF69-1F65DBBFB26F}" presName="hierRoot2" presStyleCnt="0">
        <dgm:presLayoutVars>
          <dgm:hierBranch val="init"/>
        </dgm:presLayoutVars>
      </dgm:prSet>
      <dgm:spPr/>
    </dgm:pt>
    <dgm:pt modelId="{DFDD1820-F847-4B80-8329-EE27D071FBA4}" type="pres">
      <dgm:prSet presAssocID="{4C327E55-71A3-4EA4-AF69-1F65DBBFB26F}" presName="rootComposite" presStyleCnt="0"/>
      <dgm:spPr/>
    </dgm:pt>
    <dgm:pt modelId="{14BCA326-DE03-4AE3-9A16-EDC0F57AAE72}" type="pres">
      <dgm:prSet presAssocID="{4C327E55-71A3-4EA4-AF69-1F65DBBFB26F}" presName="rootText" presStyleLbl="node3" presStyleIdx="7" presStyleCnt="11">
        <dgm:presLayoutVars>
          <dgm:chPref val="3"/>
        </dgm:presLayoutVars>
      </dgm:prSet>
      <dgm:spPr/>
      <dgm:t>
        <a:bodyPr/>
        <a:lstStyle/>
        <a:p>
          <a:endParaRPr lang="en-US"/>
        </a:p>
      </dgm:t>
    </dgm:pt>
    <dgm:pt modelId="{4D0E488E-5412-445B-8059-FA53439200AE}" type="pres">
      <dgm:prSet presAssocID="{4C327E55-71A3-4EA4-AF69-1F65DBBFB26F}" presName="rootConnector" presStyleLbl="node3" presStyleIdx="7" presStyleCnt="11"/>
      <dgm:spPr/>
      <dgm:t>
        <a:bodyPr/>
        <a:lstStyle/>
        <a:p>
          <a:endParaRPr lang="en-US"/>
        </a:p>
      </dgm:t>
    </dgm:pt>
    <dgm:pt modelId="{5713356F-5AD4-4B62-A2D4-CB0D1E9ADABB}" type="pres">
      <dgm:prSet presAssocID="{4C327E55-71A3-4EA4-AF69-1F65DBBFB26F}" presName="hierChild4" presStyleCnt="0"/>
      <dgm:spPr/>
    </dgm:pt>
    <dgm:pt modelId="{C00F361E-24ED-406A-BEBD-4080EEBFD880}" type="pres">
      <dgm:prSet presAssocID="{4C327E55-71A3-4EA4-AF69-1F65DBBFB26F}" presName="hierChild5" presStyleCnt="0"/>
      <dgm:spPr/>
    </dgm:pt>
    <dgm:pt modelId="{2F238657-A36C-464F-A1A4-84869ABE3D32}" type="pres">
      <dgm:prSet presAssocID="{8C5BFFEF-1C5C-4B79-B1C3-511484EB6C21}" presName="hierChild5" presStyleCnt="0"/>
      <dgm:spPr/>
    </dgm:pt>
    <dgm:pt modelId="{01DE8449-5E9F-43B6-906C-A66DB84084F9}" type="pres">
      <dgm:prSet presAssocID="{AD99EEF5-D4D6-4F58-94DA-3AE2006FA064}" presName="Name37" presStyleLbl="parChTrans1D2" presStyleIdx="2" presStyleCnt="6"/>
      <dgm:spPr/>
      <dgm:t>
        <a:bodyPr/>
        <a:lstStyle/>
        <a:p>
          <a:endParaRPr lang="en-US"/>
        </a:p>
      </dgm:t>
    </dgm:pt>
    <dgm:pt modelId="{B3A5A4F0-3C04-46D4-8A4C-CD9A9CD98839}" type="pres">
      <dgm:prSet presAssocID="{08EA523D-823B-4469-A8C1-426A2873D530}" presName="hierRoot2" presStyleCnt="0">
        <dgm:presLayoutVars>
          <dgm:hierBranch val="init"/>
        </dgm:presLayoutVars>
      </dgm:prSet>
      <dgm:spPr/>
    </dgm:pt>
    <dgm:pt modelId="{DC30E519-E53D-497A-92A1-8DA03D56BE48}" type="pres">
      <dgm:prSet presAssocID="{08EA523D-823B-4469-A8C1-426A2873D530}" presName="rootComposite" presStyleCnt="0"/>
      <dgm:spPr/>
    </dgm:pt>
    <dgm:pt modelId="{421B5064-1A23-434F-AF6D-7AF483ECD139}" type="pres">
      <dgm:prSet presAssocID="{08EA523D-823B-4469-A8C1-426A2873D530}" presName="rootText" presStyleLbl="node2" presStyleIdx="2" presStyleCnt="4">
        <dgm:presLayoutVars>
          <dgm:chPref val="3"/>
        </dgm:presLayoutVars>
      </dgm:prSet>
      <dgm:spPr/>
      <dgm:t>
        <a:bodyPr/>
        <a:lstStyle/>
        <a:p>
          <a:endParaRPr lang="en-US"/>
        </a:p>
      </dgm:t>
    </dgm:pt>
    <dgm:pt modelId="{AF813AF3-D749-4B99-9D51-7EF3DCBC3031}" type="pres">
      <dgm:prSet presAssocID="{08EA523D-823B-4469-A8C1-426A2873D530}" presName="rootConnector" presStyleLbl="node2" presStyleIdx="2" presStyleCnt="4"/>
      <dgm:spPr/>
      <dgm:t>
        <a:bodyPr/>
        <a:lstStyle/>
        <a:p>
          <a:endParaRPr lang="en-US"/>
        </a:p>
      </dgm:t>
    </dgm:pt>
    <dgm:pt modelId="{17C2D4F9-7FFD-4470-8948-C8D9429DFC72}" type="pres">
      <dgm:prSet presAssocID="{08EA523D-823B-4469-A8C1-426A2873D530}" presName="hierChild4" presStyleCnt="0"/>
      <dgm:spPr/>
    </dgm:pt>
    <dgm:pt modelId="{EE03ACA0-E915-47B1-B6A3-EA567E6CCFE8}" type="pres">
      <dgm:prSet presAssocID="{54DC5DF8-53AA-4BB6-825D-E6D958069798}" presName="Name37" presStyleLbl="parChTrans1D3" presStyleIdx="8" presStyleCnt="11"/>
      <dgm:spPr/>
      <dgm:t>
        <a:bodyPr/>
        <a:lstStyle/>
        <a:p>
          <a:endParaRPr lang="en-US"/>
        </a:p>
      </dgm:t>
    </dgm:pt>
    <dgm:pt modelId="{B2CE89AB-8869-477D-9A65-34F9DB9F7E10}" type="pres">
      <dgm:prSet presAssocID="{065DFABA-A2ED-41DC-9C34-1BFB031ADFE1}" presName="hierRoot2" presStyleCnt="0">
        <dgm:presLayoutVars>
          <dgm:hierBranch val="init"/>
        </dgm:presLayoutVars>
      </dgm:prSet>
      <dgm:spPr/>
    </dgm:pt>
    <dgm:pt modelId="{FA77EACE-02BA-405E-8803-D577835226F4}" type="pres">
      <dgm:prSet presAssocID="{065DFABA-A2ED-41DC-9C34-1BFB031ADFE1}" presName="rootComposite" presStyleCnt="0"/>
      <dgm:spPr/>
    </dgm:pt>
    <dgm:pt modelId="{9B6ADC19-1F25-4385-8EA9-D7F732B00936}" type="pres">
      <dgm:prSet presAssocID="{065DFABA-A2ED-41DC-9C34-1BFB031ADFE1}" presName="rootText" presStyleLbl="node3" presStyleIdx="8" presStyleCnt="11">
        <dgm:presLayoutVars>
          <dgm:chPref val="3"/>
        </dgm:presLayoutVars>
      </dgm:prSet>
      <dgm:spPr/>
      <dgm:t>
        <a:bodyPr/>
        <a:lstStyle/>
        <a:p>
          <a:endParaRPr lang="en-US"/>
        </a:p>
      </dgm:t>
    </dgm:pt>
    <dgm:pt modelId="{80F30E31-1215-40C7-8EB7-B294FA500A80}" type="pres">
      <dgm:prSet presAssocID="{065DFABA-A2ED-41DC-9C34-1BFB031ADFE1}" presName="rootConnector" presStyleLbl="node3" presStyleIdx="8" presStyleCnt="11"/>
      <dgm:spPr/>
      <dgm:t>
        <a:bodyPr/>
        <a:lstStyle/>
        <a:p>
          <a:endParaRPr lang="en-US"/>
        </a:p>
      </dgm:t>
    </dgm:pt>
    <dgm:pt modelId="{3E74D46F-4B3E-456C-8B52-E06BDA0CA98D}" type="pres">
      <dgm:prSet presAssocID="{065DFABA-A2ED-41DC-9C34-1BFB031ADFE1}" presName="hierChild4" presStyleCnt="0"/>
      <dgm:spPr/>
    </dgm:pt>
    <dgm:pt modelId="{7E22E1BB-4384-466B-B76F-1D7C823BA81D}" type="pres">
      <dgm:prSet presAssocID="{065DFABA-A2ED-41DC-9C34-1BFB031ADFE1}" presName="hierChild5" presStyleCnt="0"/>
      <dgm:spPr/>
    </dgm:pt>
    <dgm:pt modelId="{124208A5-073F-4BEC-90B1-F08CFDA228D0}" type="pres">
      <dgm:prSet presAssocID="{F8CB792B-B32A-4BB1-81A4-938BF3A4C3CF}" presName="Name37" presStyleLbl="parChTrans1D3" presStyleIdx="9" presStyleCnt="11"/>
      <dgm:spPr/>
      <dgm:t>
        <a:bodyPr/>
        <a:lstStyle/>
        <a:p>
          <a:endParaRPr lang="en-US"/>
        </a:p>
      </dgm:t>
    </dgm:pt>
    <dgm:pt modelId="{9089C5B8-5375-476C-B353-935C57489331}" type="pres">
      <dgm:prSet presAssocID="{0334111D-DCD2-4B9C-B2FF-4BC1E97BD3B3}" presName="hierRoot2" presStyleCnt="0">
        <dgm:presLayoutVars>
          <dgm:hierBranch val="init"/>
        </dgm:presLayoutVars>
      </dgm:prSet>
      <dgm:spPr/>
    </dgm:pt>
    <dgm:pt modelId="{E90718CC-27C0-4EC2-990F-5C0EF9F30625}" type="pres">
      <dgm:prSet presAssocID="{0334111D-DCD2-4B9C-B2FF-4BC1E97BD3B3}" presName="rootComposite" presStyleCnt="0"/>
      <dgm:spPr/>
    </dgm:pt>
    <dgm:pt modelId="{0C97A8F2-068C-4AD7-BEE6-EAB0625FA719}" type="pres">
      <dgm:prSet presAssocID="{0334111D-DCD2-4B9C-B2FF-4BC1E97BD3B3}" presName="rootText" presStyleLbl="node3" presStyleIdx="9" presStyleCnt="11">
        <dgm:presLayoutVars>
          <dgm:chPref val="3"/>
        </dgm:presLayoutVars>
      </dgm:prSet>
      <dgm:spPr/>
      <dgm:t>
        <a:bodyPr/>
        <a:lstStyle/>
        <a:p>
          <a:endParaRPr lang="en-US"/>
        </a:p>
      </dgm:t>
    </dgm:pt>
    <dgm:pt modelId="{2C344BFC-A9D0-4B3F-B3C8-95BEBAD1B7E8}" type="pres">
      <dgm:prSet presAssocID="{0334111D-DCD2-4B9C-B2FF-4BC1E97BD3B3}" presName="rootConnector" presStyleLbl="node3" presStyleIdx="9" presStyleCnt="11"/>
      <dgm:spPr/>
      <dgm:t>
        <a:bodyPr/>
        <a:lstStyle/>
        <a:p>
          <a:endParaRPr lang="en-US"/>
        </a:p>
      </dgm:t>
    </dgm:pt>
    <dgm:pt modelId="{BD40F06D-6AF5-4BA0-A25C-0A5CA441AADC}" type="pres">
      <dgm:prSet presAssocID="{0334111D-DCD2-4B9C-B2FF-4BC1E97BD3B3}" presName="hierChild4" presStyleCnt="0"/>
      <dgm:spPr/>
    </dgm:pt>
    <dgm:pt modelId="{5D5B82BC-F498-4620-B6B7-E74A9E904D38}" type="pres">
      <dgm:prSet presAssocID="{0334111D-DCD2-4B9C-B2FF-4BC1E97BD3B3}" presName="hierChild5" presStyleCnt="0"/>
      <dgm:spPr/>
    </dgm:pt>
    <dgm:pt modelId="{3457F4E8-6A9E-44B0-928C-5DB06D2D4690}" type="pres">
      <dgm:prSet presAssocID="{3C82F2D0-9213-4155-BE21-C65BB6A1954F}" presName="Name37" presStyleLbl="parChTrans1D3" presStyleIdx="10" presStyleCnt="11"/>
      <dgm:spPr/>
      <dgm:t>
        <a:bodyPr/>
        <a:lstStyle/>
        <a:p>
          <a:endParaRPr lang="en-US"/>
        </a:p>
      </dgm:t>
    </dgm:pt>
    <dgm:pt modelId="{F611347B-A082-4FB6-A7E6-D63E25A9861E}" type="pres">
      <dgm:prSet presAssocID="{21AB34A8-E9C0-4A8E-B2C9-07A7FA2F1DC7}" presName="hierRoot2" presStyleCnt="0">
        <dgm:presLayoutVars>
          <dgm:hierBranch val="init"/>
        </dgm:presLayoutVars>
      </dgm:prSet>
      <dgm:spPr/>
    </dgm:pt>
    <dgm:pt modelId="{3706A899-CE12-461E-819D-14651CAEE74E}" type="pres">
      <dgm:prSet presAssocID="{21AB34A8-E9C0-4A8E-B2C9-07A7FA2F1DC7}" presName="rootComposite" presStyleCnt="0"/>
      <dgm:spPr/>
    </dgm:pt>
    <dgm:pt modelId="{C1484B69-8DCF-45E7-85BC-8FD7AA49DD5C}" type="pres">
      <dgm:prSet presAssocID="{21AB34A8-E9C0-4A8E-B2C9-07A7FA2F1DC7}" presName="rootText" presStyleLbl="node3" presStyleIdx="10" presStyleCnt="11">
        <dgm:presLayoutVars>
          <dgm:chPref val="3"/>
        </dgm:presLayoutVars>
      </dgm:prSet>
      <dgm:spPr/>
      <dgm:t>
        <a:bodyPr/>
        <a:lstStyle/>
        <a:p>
          <a:endParaRPr lang="en-US"/>
        </a:p>
      </dgm:t>
    </dgm:pt>
    <dgm:pt modelId="{B1FF155E-696A-4DFC-9AB4-F9B7ABA5BBB6}" type="pres">
      <dgm:prSet presAssocID="{21AB34A8-E9C0-4A8E-B2C9-07A7FA2F1DC7}" presName="rootConnector" presStyleLbl="node3" presStyleIdx="10" presStyleCnt="11"/>
      <dgm:spPr/>
      <dgm:t>
        <a:bodyPr/>
        <a:lstStyle/>
        <a:p>
          <a:endParaRPr lang="en-US"/>
        </a:p>
      </dgm:t>
    </dgm:pt>
    <dgm:pt modelId="{571B98CE-DC5E-436F-B498-7F206D6ED032}" type="pres">
      <dgm:prSet presAssocID="{21AB34A8-E9C0-4A8E-B2C9-07A7FA2F1DC7}" presName="hierChild4" presStyleCnt="0"/>
      <dgm:spPr/>
    </dgm:pt>
    <dgm:pt modelId="{5AFADC52-4D6D-44CE-BA7E-D7A525655F12}" type="pres">
      <dgm:prSet presAssocID="{21AB34A8-E9C0-4A8E-B2C9-07A7FA2F1DC7}" presName="hierChild5" presStyleCnt="0"/>
      <dgm:spPr/>
    </dgm:pt>
    <dgm:pt modelId="{D9E2E255-5F04-4D0E-8398-91F7E15EB041}" type="pres">
      <dgm:prSet presAssocID="{08EA523D-823B-4469-A8C1-426A2873D530}" presName="hierChild5" presStyleCnt="0"/>
      <dgm:spPr/>
    </dgm:pt>
    <dgm:pt modelId="{46825AD7-ECCB-4605-9924-7B3DB6CAD40C}" type="pres">
      <dgm:prSet presAssocID="{B472D0D9-DE6C-411F-AB05-1AB98A39C547}" presName="Name37" presStyleLbl="parChTrans1D2" presStyleIdx="3" presStyleCnt="6"/>
      <dgm:spPr/>
      <dgm:t>
        <a:bodyPr/>
        <a:lstStyle/>
        <a:p>
          <a:endParaRPr lang="en-US"/>
        </a:p>
      </dgm:t>
    </dgm:pt>
    <dgm:pt modelId="{D95D7E19-FA5F-4AED-B7A2-2D3EE9221A98}" type="pres">
      <dgm:prSet presAssocID="{2EA9E1B3-736C-4860-B9FF-840AA33DE082}" presName="hierRoot2" presStyleCnt="0">
        <dgm:presLayoutVars>
          <dgm:hierBranch val="init"/>
        </dgm:presLayoutVars>
      </dgm:prSet>
      <dgm:spPr/>
    </dgm:pt>
    <dgm:pt modelId="{592C53CA-F333-45E8-88F8-DB111E96A07E}" type="pres">
      <dgm:prSet presAssocID="{2EA9E1B3-736C-4860-B9FF-840AA33DE082}" presName="rootComposite" presStyleCnt="0"/>
      <dgm:spPr/>
    </dgm:pt>
    <dgm:pt modelId="{A251C002-1D86-44C8-A747-06A4E2532A1C}" type="pres">
      <dgm:prSet presAssocID="{2EA9E1B3-736C-4860-B9FF-840AA33DE082}" presName="rootText" presStyleLbl="node2" presStyleIdx="3" presStyleCnt="4">
        <dgm:presLayoutVars>
          <dgm:chPref val="3"/>
        </dgm:presLayoutVars>
      </dgm:prSet>
      <dgm:spPr/>
      <dgm:t>
        <a:bodyPr/>
        <a:lstStyle/>
        <a:p>
          <a:endParaRPr lang="en-US"/>
        </a:p>
      </dgm:t>
    </dgm:pt>
    <dgm:pt modelId="{AB2AC109-8199-4BA3-BC34-EECB2580584D}" type="pres">
      <dgm:prSet presAssocID="{2EA9E1B3-736C-4860-B9FF-840AA33DE082}" presName="rootConnector" presStyleLbl="node2" presStyleIdx="3" presStyleCnt="4"/>
      <dgm:spPr/>
      <dgm:t>
        <a:bodyPr/>
        <a:lstStyle/>
        <a:p>
          <a:endParaRPr lang="en-US"/>
        </a:p>
      </dgm:t>
    </dgm:pt>
    <dgm:pt modelId="{11E38427-6A03-48B0-BFE0-2F844E28AF1B}" type="pres">
      <dgm:prSet presAssocID="{2EA9E1B3-736C-4860-B9FF-840AA33DE082}" presName="hierChild4" presStyleCnt="0"/>
      <dgm:spPr/>
    </dgm:pt>
    <dgm:pt modelId="{0B9C494A-7760-4703-BEF7-689B7CABC620}" type="pres">
      <dgm:prSet presAssocID="{2EA9E1B3-736C-4860-B9FF-840AA33DE082}" presName="hierChild5" presStyleCnt="0"/>
      <dgm:spPr/>
    </dgm:pt>
    <dgm:pt modelId="{DCAF3316-4F10-4CF8-8050-1026EBCF77F8}" type="pres">
      <dgm:prSet presAssocID="{1C134749-D192-46FB-809A-7824448FF6D2}" presName="hierChild3" presStyleCnt="0"/>
      <dgm:spPr/>
    </dgm:pt>
    <dgm:pt modelId="{F84AA724-0EDC-45F7-A4A7-517260529DBC}" type="pres">
      <dgm:prSet presAssocID="{6347E455-5302-4E39-B0C5-D4B6D4A44D33}" presName="Name111" presStyleLbl="parChTrans1D2" presStyleIdx="4" presStyleCnt="6"/>
      <dgm:spPr/>
      <dgm:t>
        <a:bodyPr/>
        <a:lstStyle/>
        <a:p>
          <a:endParaRPr lang="en-US"/>
        </a:p>
      </dgm:t>
    </dgm:pt>
    <dgm:pt modelId="{802AAA29-7D00-4449-8E5F-65B4F67BB7D0}" type="pres">
      <dgm:prSet presAssocID="{EB1A6131-60F2-47AB-A6C8-3BDA57F4BACA}" presName="hierRoot3" presStyleCnt="0">
        <dgm:presLayoutVars>
          <dgm:hierBranch val="init"/>
        </dgm:presLayoutVars>
      </dgm:prSet>
      <dgm:spPr/>
    </dgm:pt>
    <dgm:pt modelId="{4185BFBC-E4AE-45A0-B068-A999DBBDD725}" type="pres">
      <dgm:prSet presAssocID="{EB1A6131-60F2-47AB-A6C8-3BDA57F4BACA}" presName="rootComposite3" presStyleCnt="0"/>
      <dgm:spPr/>
    </dgm:pt>
    <dgm:pt modelId="{7E1587E6-2103-4178-AD45-1688830A4B6A}" type="pres">
      <dgm:prSet presAssocID="{EB1A6131-60F2-47AB-A6C8-3BDA57F4BACA}" presName="rootText3" presStyleLbl="asst1" presStyleIdx="0" presStyleCnt="2">
        <dgm:presLayoutVars>
          <dgm:chPref val="3"/>
        </dgm:presLayoutVars>
      </dgm:prSet>
      <dgm:spPr/>
      <dgm:t>
        <a:bodyPr/>
        <a:lstStyle/>
        <a:p>
          <a:endParaRPr lang="en-US"/>
        </a:p>
      </dgm:t>
    </dgm:pt>
    <dgm:pt modelId="{20DD87BE-B5C8-4DF1-A54D-6B35702DB331}" type="pres">
      <dgm:prSet presAssocID="{EB1A6131-60F2-47AB-A6C8-3BDA57F4BACA}" presName="rootConnector3" presStyleLbl="asst1" presStyleIdx="0" presStyleCnt="2"/>
      <dgm:spPr/>
      <dgm:t>
        <a:bodyPr/>
        <a:lstStyle/>
        <a:p>
          <a:endParaRPr lang="en-US"/>
        </a:p>
      </dgm:t>
    </dgm:pt>
    <dgm:pt modelId="{D81035F8-3056-402F-AD9D-85BE20C63D0F}" type="pres">
      <dgm:prSet presAssocID="{EB1A6131-60F2-47AB-A6C8-3BDA57F4BACA}" presName="hierChild6" presStyleCnt="0"/>
      <dgm:spPr/>
    </dgm:pt>
    <dgm:pt modelId="{5A1F0674-A561-4134-92CB-B0690B0C2934}" type="pres">
      <dgm:prSet presAssocID="{EB1A6131-60F2-47AB-A6C8-3BDA57F4BACA}" presName="hierChild7" presStyleCnt="0"/>
      <dgm:spPr/>
    </dgm:pt>
    <dgm:pt modelId="{BEAFFECF-5D34-4E8F-AFF1-EEEB56810BE5}" type="pres">
      <dgm:prSet presAssocID="{3D73BAA9-A526-4D1F-8EE0-AA805A7D1E71}" presName="Name111" presStyleLbl="parChTrans1D2" presStyleIdx="5" presStyleCnt="6"/>
      <dgm:spPr/>
      <dgm:t>
        <a:bodyPr/>
        <a:lstStyle/>
        <a:p>
          <a:endParaRPr lang="en-US"/>
        </a:p>
      </dgm:t>
    </dgm:pt>
    <dgm:pt modelId="{8641A4BF-C370-4752-B30D-AD73BE620908}" type="pres">
      <dgm:prSet presAssocID="{C2EC1726-62B2-452E-8C9D-1735AEF24BC1}" presName="hierRoot3" presStyleCnt="0">
        <dgm:presLayoutVars>
          <dgm:hierBranch val="init"/>
        </dgm:presLayoutVars>
      </dgm:prSet>
      <dgm:spPr/>
    </dgm:pt>
    <dgm:pt modelId="{03D5A661-88A5-4A82-97D1-FC23EE538EE9}" type="pres">
      <dgm:prSet presAssocID="{C2EC1726-62B2-452E-8C9D-1735AEF24BC1}" presName="rootComposite3" presStyleCnt="0"/>
      <dgm:spPr/>
    </dgm:pt>
    <dgm:pt modelId="{C05285D8-5EE9-4346-9952-CEE103F37792}" type="pres">
      <dgm:prSet presAssocID="{C2EC1726-62B2-452E-8C9D-1735AEF24BC1}" presName="rootText3" presStyleLbl="asst1" presStyleIdx="1" presStyleCnt="2">
        <dgm:presLayoutVars>
          <dgm:chPref val="3"/>
        </dgm:presLayoutVars>
      </dgm:prSet>
      <dgm:spPr/>
      <dgm:t>
        <a:bodyPr/>
        <a:lstStyle/>
        <a:p>
          <a:endParaRPr lang="en-US"/>
        </a:p>
      </dgm:t>
    </dgm:pt>
    <dgm:pt modelId="{188AFEEF-0DE8-48EA-892B-0578D730A1AB}" type="pres">
      <dgm:prSet presAssocID="{C2EC1726-62B2-452E-8C9D-1735AEF24BC1}" presName="rootConnector3" presStyleLbl="asst1" presStyleIdx="1" presStyleCnt="2"/>
      <dgm:spPr/>
      <dgm:t>
        <a:bodyPr/>
        <a:lstStyle/>
        <a:p>
          <a:endParaRPr lang="en-US"/>
        </a:p>
      </dgm:t>
    </dgm:pt>
    <dgm:pt modelId="{73D1ABBA-ADC2-4C82-A73E-D86419C59BFC}" type="pres">
      <dgm:prSet presAssocID="{C2EC1726-62B2-452E-8C9D-1735AEF24BC1}" presName="hierChild6" presStyleCnt="0"/>
      <dgm:spPr/>
    </dgm:pt>
    <dgm:pt modelId="{D6BDCCA4-BAEC-48F2-9CD2-E94DDC84F499}" type="pres">
      <dgm:prSet presAssocID="{C2EC1726-62B2-452E-8C9D-1735AEF24BC1}" presName="hierChild7" presStyleCnt="0"/>
      <dgm:spPr/>
    </dgm:pt>
  </dgm:ptLst>
  <dgm:cxnLst>
    <dgm:cxn modelId="{09E8F14F-B4AF-48C2-975B-C559828A8254}" srcId="{1C134749-D192-46FB-809A-7824448FF6D2}" destId="{2EA9E1B3-736C-4860-B9FF-840AA33DE082}" srcOrd="5" destOrd="0" parTransId="{B472D0D9-DE6C-411F-AB05-1AB98A39C547}" sibTransId="{4FCB9BFB-6520-4718-89AF-841AB657CCEC}"/>
    <dgm:cxn modelId="{E838A0A8-DB6A-4401-9206-D966660B1106}" srcId="{548FDDC3-FED4-4024-A328-4D86B39A0F6B}" destId="{4617ED89-33E9-48DA-9D84-B2EA4BBD35DD}" srcOrd="4" destOrd="0" parTransId="{BE9FB949-9509-4FD5-A137-1AB9D9A5019D}" sibTransId="{B0C4A132-EE42-405C-A51A-FA47652AC910}"/>
    <dgm:cxn modelId="{A7CF1322-141C-4D49-BA66-D814EA930DB4}" type="presOf" srcId="{1A397F11-B0ED-444A-B827-0E4DEC8194DC}" destId="{E22A7F3E-B53C-4021-9C07-419377D45D00}" srcOrd="0" destOrd="0" presId="urn:microsoft.com/office/officeart/2005/8/layout/orgChart1"/>
    <dgm:cxn modelId="{5A368F41-A074-470A-A9A9-48263EC4214A}" type="presOf" srcId="{C2EC1726-62B2-452E-8C9D-1735AEF24BC1}" destId="{C05285D8-5EE9-4346-9952-CEE103F37792}" srcOrd="0" destOrd="0" presId="urn:microsoft.com/office/officeart/2005/8/layout/orgChart1"/>
    <dgm:cxn modelId="{26436A73-2A1B-4AD4-81AD-C03586BE28A6}" srcId="{1C134749-D192-46FB-809A-7824448FF6D2}" destId="{08EA523D-823B-4469-A8C1-426A2873D530}" srcOrd="4" destOrd="0" parTransId="{AD99EEF5-D4D6-4F58-94DA-3AE2006FA064}" sibTransId="{7DFA4110-AE61-4C04-8011-AA3178993DFE}"/>
    <dgm:cxn modelId="{A8EB4094-C6A6-492B-9D1F-4CF7BE03012E}" type="presOf" srcId="{AB2CCFD5-BC9B-407F-8AA3-29CF1F0EC8E3}" destId="{43BBAF19-BF2F-47ED-BF39-701B54F8279C}" srcOrd="0" destOrd="0" presId="urn:microsoft.com/office/officeart/2005/8/layout/orgChart1"/>
    <dgm:cxn modelId="{CCFA95D3-C46D-41B6-8D71-550E365A8560}" type="presOf" srcId="{548FDDC3-FED4-4024-A328-4D86B39A0F6B}" destId="{84800833-FAE7-4068-A4CC-01AB2C8170BC}" srcOrd="1" destOrd="0" presId="urn:microsoft.com/office/officeart/2005/8/layout/orgChart1"/>
    <dgm:cxn modelId="{3C711E02-31A7-42EC-8A62-AD03D4451ABC}" type="presOf" srcId="{6347E455-5302-4E39-B0C5-D4B6D4A44D33}" destId="{F84AA724-0EDC-45F7-A4A7-517260529DBC}" srcOrd="0" destOrd="0" presId="urn:microsoft.com/office/officeart/2005/8/layout/orgChart1"/>
    <dgm:cxn modelId="{5F07D213-D929-4BB7-8528-CC121ACB2426}" type="presOf" srcId="{6EA2C5E9-004C-4BFD-8566-BA068913A141}" destId="{D7802DE8-1210-4D2B-AEE0-39D5C245D256}" srcOrd="0" destOrd="0" presId="urn:microsoft.com/office/officeart/2005/8/layout/orgChart1"/>
    <dgm:cxn modelId="{3DE78CC8-EFD9-4B02-B9BC-D61C581C4F22}" type="presOf" srcId="{D5ECF735-2027-4225-A243-DE674F15AC66}" destId="{199AA59B-271C-45CD-AE2D-1E122238053B}" srcOrd="0" destOrd="0" presId="urn:microsoft.com/office/officeart/2005/8/layout/orgChart1"/>
    <dgm:cxn modelId="{2992DC66-3816-4596-9F6F-A9173D4515BF}" type="presOf" srcId="{82821605-EA0B-4407-AC50-A9089E3E3932}" destId="{F7FD225F-EC0D-434C-859B-5323D6C55411}" srcOrd="1" destOrd="0" presId="urn:microsoft.com/office/officeart/2005/8/layout/orgChart1"/>
    <dgm:cxn modelId="{5C350D70-0208-4948-87A5-382CD927FB2C}" srcId="{548FDDC3-FED4-4024-A328-4D86B39A0F6B}" destId="{13DBF992-C720-4AD4-AC45-907E9DB8CD9A}" srcOrd="3" destOrd="0" parTransId="{6660C1CD-536E-4025-9310-89CA0B478711}" sibTransId="{362EF8A7-C42C-4656-AA27-699552BFDF5E}"/>
    <dgm:cxn modelId="{11CB0220-5169-47F2-B88E-4E3EFCE045A4}" type="presOf" srcId="{17728CF5-C819-4AAB-A946-08B0FFB456C8}" destId="{AE2C2D50-2E76-4DC4-986F-B4CE68DA76D3}" srcOrd="1" destOrd="0" presId="urn:microsoft.com/office/officeart/2005/8/layout/orgChart1"/>
    <dgm:cxn modelId="{57268E9A-087A-4D22-8A26-7DDB2F184F73}" srcId="{8C5BFFEF-1C5C-4B79-B1C3-511484EB6C21}" destId="{75C65406-8736-447B-9A67-9B858CB1D374}" srcOrd="0" destOrd="0" parTransId="{D5B4B72E-E1E6-47FB-8E76-131823023FEF}" sibTransId="{305A87B4-0CC0-4567-8C83-EE77F159C83D}"/>
    <dgm:cxn modelId="{1347306A-12BF-490F-AF77-FB5615661C26}" srcId="{08EA523D-823B-4469-A8C1-426A2873D530}" destId="{21AB34A8-E9C0-4A8E-B2C9-07A7FA2F1DC7}" srcOrd="2" destOrd="0" parTransId="{3C82F2D0-9213-4155-BE21-C65BB6A1954F}" sibTransId="{F46E946F-9905-4DDB-B994-93F71B135D57}"/>
    <dgm:cxn modelId="{982E0242-5B7A-4A8B-9D8F-2473B1DF4C48}" srcId="{1C134749-D192-46FB-809A-7824448FF6D2}" destId="{C2EC1726-62B2-452E-8C9D-1735AEF24BC1}" srcOrd="1" destOrd="0" parTransId="{3D73BAA9-A526-4D1F-8EE0-AA805A7D1E71}" sibTransId="{9232CEDE-170E-4AB1-AB76-9513837B7F0E}"/>
    <dgm:cxn modelId="{704B0A67-5220-46A2-BEED-E7006503D7A2}" srcId="{548FDDC3-FED4-4024-A328-4D86B39A0F6B}" destId="{82821605-EA0B-4407-AC50-A9089E3E3932}" srcOrd="1" destOrd="0" parTransId="{FC225B42-4DB4-48A4-8599-36CA80075760}" sibTransId="{D1BDB51E-A603-4297-B15F-0FFDA93E5E21}"/>
    <dgm:cxn modelId="{E232B6F7-9D0B-4F97-AA9F-F3D07212C154}" type="presOf" srcId="{17728CF5-C819-4AAB-A946-08B0FFB456C8}" destId="{79F15965-BDCC-4533-B92D-B1DE39F4DB8B}" srcOrd="0" destOrd="0" presId="urn:microsoft.com/office/officeart/2005/8/layout/orgChart1"/>
    <dgm:cxn modelId="{4D381793-814D-4AEC-9B48-AC10CCF46F01}" type="presOf" srcId="{F8CB792B-B32A-4BB1-81A4-938BF3A4C3CF}" destId="{124208A5-073F-4BEC-90B1-F08CFDA228D0}" srcOrd="0" destOrd="0" presId="urn:microsoft.com/office/officeart/2005/8/layout/orgChart1"/>
    <dgm:cxn modelId="{27B96D9C-81B7-482D-BAA7-984C0C230C26}" type="presOf" srcId="{54DC5DF8-53AA-4BB6-825D-E6D958069798}" destId="{EE03ACA0-E915-47B1-B6A3-EA567E6CCFE8}" srcOrd="0" destOrd="0" presId="urn:microsoft.com/office/officeart/2005/8/layout/orgChart1"/>
    <dgm:cxn modelId="{7C808C13-6B41-40D8-9B95-22CF64CCC523}" type="presOf" srcId="{EB1A6131-60F2-47AB-A6C8-3BDA57F4BACA}" destId="{7E1587E6-2103-4178-AD45-1688830A4B6A}" srcOrd="0" destOrd="0" presId="urn:microsoft.com/office/officeart/2005/8/layout/orgChart1"/>
    <dgm:cxn modelId="{0E459AB5-1673-4E7D-8546-F9E08EBF307F}" type="presOf" srcId="{08EA523D-823B-4469-A8C1-426A2873D530}" destId="{AF813AF3-D749-4B99-9D51-7EF3DCBC3031}" srcOrd="1" destOrd="0" presId="urn:microsoft.com/office/officeart/2005/8/layout/orgChart1"/>
    <dgm:cxn modelId="{58361EB7-5099-49B0-BFFF-AD8762F24340}" srcId="{548FDDC3-FED4-4024-A328-4D86B39A0F6B}" destId="{17728CF5-C819-4AAB-A946-08B0FFB456C8}" srcOrd="0" destOrd="0" parTransId="{FD9F5141-262F-468B-A1FB-5792E4A7CCA6}" sibTransId="{3C6D79CF-2DB3-48D0-8534-8AF05E764084}"/>
    <dgm:cxn modelId="{179F365A-A50E-4D45-B0E5-49B73A2AE668}" srcId="{131D455C-462C-49ED-B08F-7ECF0550BFEE}" destId="{1C134749-D192-46FB-809A-7824448FF6D2}" srcOrd="0" destOrd="0" parTransId="{6EB60A04-1A1A-4ED2-A97A-3A96D0EFC86B}" sibTransId="{C285098C-F802-412F-8712-94AF17C250F8}"/>
    <dgm:cxn modelId="{E725304D-21EF-4374-AF58-C6F2165468F6}" type="presOf" srcId="{FA28B2EF-76CA-497F-B7BC-65C419B9A433}" destId="{38F0012B-580B-4D4B-A2E3-89999DAAB97E}" srcOrd="0" destOrd="0" presId="urn:microsoft.com/office/officeart/2005/8/layout/orgChart1"/>
    <dgm:cxn modelId="{FBDD627F-95F2-41AF-A964-657E00BD0BDC}" type="presOf" srcId="{4617ED89-33E9-48DA-9D84-B2EA4BBD35DD}" destId="{50F1D4CE-7992-4EF8-8259-01AFE2FA0CAF}" srcOrd="0" destOrd="0" presId="urn:microsoft.com/office/officeart/2005/8/layout/orgChart1"/>
    <dgm:cxn modelId="{564676A9-7FF3-4D17-A800-A56AFA4E6F31}" type="presOf" srcId="{D5B4B72E-E1E6-47FB-8E76-131823023FEF}" destId="{430368FB-028B-47AC-922A-F04BE7BD9494}" srcOrd="0" destOrd="0" presId="urn:microsoft.com/office/officeart/2005/8/layout/orgChart1"/>
    <dgm:cxn modelId="{BFD6B1BC-882E-4954-B25F-5295B8527CD1}" type="presOf" srcId="{8C5BFFEF-1C5C-4B79-B1C3-511484EB6C21}" destId="{4F12053C-84CA-4074-8B00-68F242615C06}" srcOrd="0" destOrd="0" presId="urn:microsoft.com/office/officeart/2005/8/layout/orgChart1"/>
    <dgm:cxn modelId="{6E6AA336-B554-4C9B-8748-1C671669163D}" type="presOf" srcId="{4617ED89-33E9-48DA-9D84-B2EA4BBD35DD}" destId="{D250E848-0483-45C2-A822-B6246044DA22}" srcOrd="1" destOrd="0" presId="urn:microsoft.com/office/officeart/2005/8/layout/orgChart1"/>
    <dgm:cxn modelId="{BCEBE3E4-388E-4155-896C-99189B687E0F}" type="presOf" srcId="{13DBF992-C720-4AD4-AC45-907E9DB8CD9A}" destId="{1EDACE59-F283-4CA6-BB4F-4883E9FFD430}" srcOrd="0" destOrd="0" presId="urn:microsoft.com/office/officeart/2005/8/layout/orgChart1"/>
    <dgm:cxn modelId="{249260C9-7EBB-4215-93D7-F723C6C56DD9}" srcId="{1C134749-D192-46FB-809A-7824448FF6D2}" destId="{EB1A6131-60F2-47AB-A6C8-3BDA57F4BACA}" srcOrd="0" destOrd="0" parTransId="{6347E455-5302-4E39-B0C5-D4B6D4A44D33}" sibTransId="{5A153A8B-664A-41C8-9274-0CF35DD73402}"/>
    <dgm:cxn modelId="{161B91EC-A301-4601-81CE-74A07A230C1D}" type="presOf" srcId="{1C134749-D192-46FB-809A-7824448FF6D2}" destId="{4FC58474-6143-43DC-BF8E-9EBB48A5ACCC}" srcOrd="0" destOrd="0" presId="urn:microsoft.com/office/officeart/2005/8/layout/orgChart1"/>
    <dgm:cxn modelId="{8287615E-BC8A-461B-BF73-8769D24DF48F}" type="presOf" srcId="{13DBF992-C720-4AD4-AC45-907E9DB8CD9A}" destId="{27CDEEB3-380A-4652-B8C1-2142E831A4CE}" srcOrd="1" destOrd="0" presId="urn:microsoft.com/office/officeart/2005/8/layout/orgChart1"/>
    <dgm:cxn modelId="{A2804726-185A-43E2-94FE-78A6CC5EA7FD}" type="presOf" srcId="{82821605-EA0B-4407-AC50-A9089E3E3932}" destId="{B7B60547-44A7-4AC6-A047-654DB4B820BD}" srcOrd="0" destOrd="0" presId="urn:microsoft.com/office/officeart/2005/8/layout/orgChart1"/>
    <dgm:cxn modelId="{07EB961F-D550-4FC7-BA4E-2D3DB567E2DF}" type="presOf" srcId="{131D455C-462C-49ED-B08F-7ECF0550BFEE}" destId="{B68080AE-7FAD-4BDD-AF50-EF9079319C7F}" srcOrd="0" destOrd="0" presId="urn:microsoft.com/office/officeart/2005/8/layout/orgChart1"/>
    <dgm:cxn modelId="{C04D3C13-FC23-409C-AB44-EFE47EB82988}" srcId="{548FDDC3-FED4-4024-A328-4D86B39A0F6B}" destId="{8C398A7E-C797-4A03-AB63-7CDC01A63D2C}" srcOrd="5" destOrd="0" parTransId="{FA28B2EF-76CA-497F-B7BC-65C419B9A433}" sibTransId="{17ABD690-975F-4363-926B-203A30B83A3C}"/>
    <dgm:cxn modelId="{995B6F98-0D66-46BF-A611-47D3FCD4E91A}" srcId="{1C134749-D192-46FB-809A-7824448FF6D2}" destId="{548FDDC3-FED4-4024-A328-4D86B39A0F6B}" srcOrd="2" destOrd="0" parTransId="{AB2CCFD5-BC9B-407F-8AA3-29CF1F0EC8E3}" sibTransId="{B92F95B6-6BC7-4B06-97DF-17487E59B009}"/>
    <dgm:cxn modelId="{A89C2ACA-63DE-48D3-90C3-F8712F544A92}" type="presOf" srcId="{3C82F2D0-9213-4155-BE21-C65BB6A1954F}" destId="{3457F4E8-6A9E-44B0-928C-5DB06D2D4690}" srcOrd="0" destOrd="0" presId="urn:microsoft.com/office/officeart/2005/8/layout/orgChart1"/>
    <dgm:cxn modelId="{E62BEE1B-8824-44A6-AEC8-281262B0B261}" type="presOf" srcId="{8C398A7E-C797-4A03-AB63-7CDC01A63D2C}" destId="{E505E545-3A27-4839-840D-4F50A680DE90}" srcOrd="1" destOrd="0" presId="urn:microsoft.com/office/officeart/2005/8/layout/orgChart1"/>
    <dgm:cxn modelId="{82A5AE0C-D5C2-474B-B9EB-E2A6847C81D9}" srcId="{8C5BFFEF-1C5C-4B79-B1C3-511484EB6C21}" destId="{4C327E55-71A3-4EA4-AF69-1F65DBBFB26F}" srcOrd="1" destOrd="0" parTransId="{6EA2C5E9-004C-4BFD-8566-BA068913A141}" sibTransId="{F873ABB7-DFEB-46AB-BF3F-D2360B309E2C}"/>
    <dgm:cxn modelId="{FAC3B5B8-087A-4BD9-92B9-04DBA185475B}" type="presOf" srcId="{1A397F11-B0ED-444A-B827-0E4DEC8194DC}" destId="{7BF69DAE-0F3D-4DBB-92BC-F53F231775BC}" srcOrd="1" destOrd="0" presId="urn:microsoft.com/office/officeart/2005/8/layout/orgChart1"/>
    <dgm:cxn modelId="{325CC300-E43C-4E40-AC8C-6C39DA34E26A}" type="presOf" srcId="{4C327E55-71A3-4EA4-AF69-1F65DBBFB26F}" destId="{4D0E488E-5412-445B-8059-FA53439200AE}" srcOrd="1" destOrd="0" presId="urn:microsoft.com/office/officeart/2005/8/layout/orgChart1"/>
    <dgm:cxn modelId="{58BF5B63-66D9-4BB5-8E1F-464900451B8D}" type="presOf" srcId="{BE9FB949-9509-4FD5-A137-1AB9D9A5019D}" destId="{E37570D4-A42B-4BFF-BDEE-CFFA0D53D430}" srcOrd="0" destOrd="0" presId="urn:microsoft.com/office/officeart/2005/8/layout/orgChart1"/>
    <dgm:cxn modelId="{0496DCE2-CE3A-422C-B93C-1094D7F65EF4}" type="presOf" srcId="{8C5BFFEF-1C5C-4B79-B1C3-511484EB6C21}" destId="{FE1A90C3-F0F2-4205-B96E-AE5D24746D29}" srcOrd="1" destOrd="0" presId="urn:microsoft.com/office/officeart/2005/8/layout/orgChart1"/>
    <dgm:cxn modelId="{936BACCA-2089-4D20-BBAC-8940621933F0}" type="presOf" srcId="{75C65406-8736-447B-9A67-9B858CB1D374}" destId="{78052AE5-F219-4EB3-A57C-10123229CB47}" srcOrd="0" destOrd="0" presId="urn:microsoft.com/office/officeart/2005/8/layout/orgChart1"/>
    <dgm:cxn modelId="{882DA603-CDDD-48E3-AAC9-30E6DC99C0A4}" type="presOf" srcId="{065DFABA-A2ED-41DC-9C34-1BFB031ADFE1}" destId="{80F30E31-1215-40C7-8EB7-B294FA500A80}" srcOrd="1" destOrd="0" presId="urn:microsoft.com/office/officeart/2005/8/layout/orgChart1"/>
    <dgm:cxn modelId="{FB1F8C82-A82B-4093-B202-CAE05308EB05}" type="presOf" srcId="{75C65406-8736-447B-9A67-9B858CB1D374}" destId="{68F0F805-02EE-4810-96A8-0881F7B0AD70}" srcOrd="1" destOrd="0" presId="urn:microsoft.com/office/officeart/2005/8/layout/orgChart1"/>
    <dgm:cxn modelId="{334A6FDC-FBD0-439D-A0C0-80AB42C499DB}" type="presOf" srcId="{3D73BAA9-A526-4D1F-8EE0-AA805A7D1E71}" destId="{BEAFFECF-5D34-4E8F-AFF1-EEEB56810BE5}" srcOrd="0" destOrd="0" presId="urn:microsoft.com/office/officeart/2005/8/layout/orgChart1"/>
    <dgm:cxn modelId="{707B32F9-8E59-4B78-B332-84558A7D4778}" type="presOf" srcId="{8C398A7E-C797-4A03-AB63-7CDC01A63D2C}" destId="{353D02D1-5899-412D-B99F-029EE302C515}" srcOrd="0" destOrd="0" presId="urn:microsoft.com/office/officeart/2005/8/layout/orgChart1"/>
    <dgm:cxn modelId="{B3F178B9-0A54-43C3-A122-A83921E67FE4}" type="presOf" srcId="{2EA9E1B3-736C-4860-B9FF-840AA33DE082}" destId="{A251C002-1D86-44C8-A747-06A4E2532A1C}" srcOrd="0" destOrd="0" presId="urn:microsoft.com/office/officeart/2005/8/layout/orgChart1"/>
    <dgm:cxn modelId="{88FF21E9-329D-42DF-AD2A-08C0AE032D4C}" type="presOf" srcId="{FC225B42-4DB4-48A4-8599-36CA80075760}" destId="{36015D6F-1D51-40F0-9D6F-359240DDCD96}" srcOrd="0" destOrd="0" presId="urn:microsoft.com/office/officeart/2005/8/layout/orgChart1"/>
    <dgm:cxn modelId="{F3D8AF3C-8FAC-40E5-AD36-A67E04E6413C}" type="presOf" srcId="{21AB34A8-E9C0-4A8E-B2C9-07A7FA2F1DC7}" destId="{B1FF155E-696A-4DFC-9AB4-F9B7ABA5BBB6}" srcOrd="1" destOrd="0" presId="urn:microsoft.com/office/officeart/2005/8/layout/orgChart1"/>
    <dgm:cxn modelId="{1285B5BC-30DD-4DEC-B6A4-6E6F850B0073}" type="presOf" srcId="{EB1A6131-60F2-47AB-A6C8-3BDA57F4BACA}" destId="{20DD87BE-B5C8-4DF1-A54D-6B35702DB331}" srcOrd="1" destOrd="0" presId="urn:microsoft.com/office/officeart/2005/8/layout/orgChart1"/>
    <dgm:cxn modelId="{35CA15A1-5F80-46E5-BCC3-36FAB7530A60}" type="presOf" srcId="{B472D0D9-DE6C-411F-AB05-1AB98A39C547}" destId="{46825AD7-ECCB-4605-9924-7B3DB6CAD40C}" srcOrd="0" destOrd="0" presId="urn:microsoft.com/office/officeart/2005/8/layout/orgChart1"/>
    <dgm:cxn modelId="{6F7AC367-897C-4274-8F43-64D6392D92E0}" type="presOf" srcId="{913CD01D-E930-4057-9756-CF1313E1E7DF}" destId="{F26F97C0-150E-446D-A065-4E486C6B7B1F}" srcOrd="0" destOrd="0" presId="urn:microsoft.com/office/officeart/2005/8/layout/orgChart1"/>
    <dgm:cxn modelId="{B1FAE30A-6262-4087-9CA4-F4F4DE3FB4C7}" srcId="{1C134749-D192-46FB-809A-7824448FF6D2}" destId="{8C5BFFEF-1C5C-4B79-B1C3-511484EB6C21}" srcOrd="3" destOrd="0" parTransId="{D5ECF735-2027-4225-A243-DE674F15AC66}" sibTransId="{070DADF7-EA6D-41B7-907C-7C937A7B8609}"/>
    <dgm:cxn modelId="{7B29C16E-8FC4-4D3E-BF0D-5C2CC120BD85}" type="presOf" srcId="{6660C1CD-536E-4025-9310-89CA0B478711}" destId="{73E1AFE9-FFB6-48E4-807C-BE7506274DF3}" srcOrd="0" destOrd="0" presId="urn:microsoft.com/office/officeart/2005/8/layout/orgChart1"/>
    <dgm:cxn modelId="{21597066-ADA0-4EBE-8380-373FD173FA4D}" srcId="{08EA523D-823B-4469-A8C1-426A2873D530}" destId="{065DFABA-A2ED-41DC-9C34-1BFB031ADFE1}" srcOrd="0" destOrd="0" parTransId="{54DC5DF8-53AA-4BB6-825D-E6D958069798}" sibTransId="{1F6593AD-AF62-4D0B-9894-B4BB81F5A5D1}"/>
    <dgm:cxn modelId="{EF8F1736-610D-4D6B-B1D3-6629BBF6D7C9}" type="presOf" srcId="{065DFABA-A2ED-41DC-9C34-1BFB031ADFE1}" destId="{9B6ADC19-1F25-4385-8EA9-D7F732B00936}" srcOrd="0" destOrd="0" presId="urn:microsoft.com/office/officeart/2005/8/layout/orgChart1"/>
    <dgm:cxn modelId="{980BACC0-B8ED-46EE-84BB-A7293FD481DF}" type="presOf" srcId="{08EA523D-823B-4469-A8C1-426A2873D530}" destId="{421B5064-1A23-434F-AF6D-7AF483ECD139}" srcOrd="0" destOrd="0" presId="urn:microsoft.com/office/officeart/2005/8/layout/orgChart1"/>
    <dgm:cxn modelId="{70387AA8-7CC6-44F4-84BC-F32F175391D3}" type="presOf" srcId="{0334111D-DCD2-4B9C-B2FF-4BC1E97BD3B3}" destId="{2C344BFC-A9D0-4B3F-B3C8-95BEBAD1B7E8}" srcOrd="1" destOrd="0" presId="urn:microsoft.com/office/officeart/2005/8/layout/orgChart1"/>
    <dgm:cxn modelId="{E879BA0B-22D7-445B-9174-45C3D3283B95}" type="presOf" srcId="{4C327E55-71A3-4EA4-AF69-1F65DBBFB26F}" destId="{14BCA326-DE03-4AE3-9A16-EDC0F57AAE72}" srcOrd="0" destOrd="0" presId="urn:microsoft.com/office/officeart/2005/8/layout/orgChart1"/>
    <dgm:cxn modelId="{8A1ED416-9B34-4A59-B4FC-FF904A330253}" type="presOf" srcId="{548FDDC3-FED4-4024-A328-4D86B39A0F6B}" destId="{93A5623C-9752-4F74-BAFA-D6068ED6C08C}" srcOrd="0" destOrd="0" presId="urn:microsoft.com/office/officeart/2005/8/layout/orgChart1"/>
    <dgm:cxn modelId="{C045E2E1-CDCC-485D-BD55-C5BF6B79279D}" srcId="{08EA523D-823B-4469-A8C1-426A2873D530}" destId="{0334111D-DCD2-4B9C-B2FF-4BC1E97BD3B3}" srcOrd="1" destOrd="0" parTransId="{F8CB792B-B32A-4BB1-81A4-938BF3A4C3CF}" sibTransId="{9E4CD427-2517-4DDE-9C08-9AAAC806D106}"/>
    <dgm:cxn modelId="{EA2EF7F5-7691-4FA8-8C5B-4C2F85BA1C7E}" type="presOf" srcId="{2EA9E1B3-736C-4860-B9FF-840AA33DE082}" destId="{AB2AC109-8199-4BA3-BC34-EECB2580584D}" srcOrd="1" destOrd="0" presId="urn:microsoft.com/office/officeart/2005/8/layout/orgChart1"/>
    <dgm:cxn modelId="{794D3764-D4EE-4D01-945D-0B91F34B00AF}" type="presOf" srcId="{0334111D-DCD2-4B9C-B2FF-4BC1E97BD3B3}" destId="{0C97A8F2-068C-4AD7-BEE6-EAB0625FA719}" srcOrd="0" destOrd="0" presId="urn:microsoft.com/office/officeart/2005/8/layout/orgChart1"/>
    <dgm:cxn modelId="{ED5D7DB8-A770-40C1-9B67-944ABF9993D4}" type="presOf" srcId="{AD99EEF5-D4D6-4F58-94DA-3AE2006FA064}" destId="{01DE8449-5E9F-43B6-906C-A66DB84084F9}" srcOrd="0" destOrd="0" presId="urn:microsoft.com/office/officeart/2005/8/layout/orgChart1"/>
    <dgm:cxn modelId="{9FBEBEE8-9C98-4046-9581-64115565BB34}" type="presOf" srcId="{1C134749-D192-46FB-809A-7824448FF6D2}" destId="{CEC6C620-13D1-4C56-9BE4-C9D82E04612E}" srcOrd="1" destOrd="0" presId="urn:microsoft.com/office/officeart/2005/8/layout/orgChart1"/>
    <dgm:cxn modelId="{A23F31B7-BC84-414C-BCB0-184F536FA88B}" srcId="{548FDDC3-FED4-4024-A328-4D86B39A0F6B}" destId="{1A397F11-B0ED-444A-B827-0E4DEC8194DC}" srcOrd="2" destOrd="0" parTransId="{913CD01D-E930-4057-9756-CF1313E1E7DF}" sibTransId="{296C582E-295A-4E9F-8A06-867260583BE0}"/>
    <dgm:cxn modelId="{87E99A74-38DC-431D-9A0A-5A75AE544FA8}" type="presOf" srcId="{FD9F5141-262F-468B-A1FB-5792E4A7CCA6}" destId="{BD6E45C6-F644-46EA-8033-7274250E09CB}" srcOrd="0" destOrd="0" presId="urn:microsoft.com/office/officeart/2005/8/layout/orgChart1"/>
    <dgm:cxn modelId="{EDC69178-2545-4D4F-82B1-1D218A73A5C0}" type="presOf" srcId="{21AB34A8-E9C0-4A8E-B2C9-07A7FA2F1DC7}" destId="{C1484B69-8DCF-45E7-85BC-8FD7AA49DD5C}" srcOrd="0" destOrd="0" presId="urn:microsoft.com/office/officeart/2005/8/layout/orgChart1"/>
    <dgm:cxn modelId="{BFC784E0-E869-4AFC-A7B0-C2AE63F128DE}" type="presOf" srcId="{C2EC1726-62B2-452E-8C9D-1735AEF24BC1}" destId="{188AFEEF-0DE8-48EA-892B-0578D730A1AB}" srcOrd="1" destOrd="0" presId="urn:microsoft.com/office/officeart/2005/8/layout/orgChart1"/>
    <dgm:cxn modelId="{4C4F3FD6-63D8-42D0-9E07-F5EB412D7FA3}" type="presParOf" srcId="{B68080AE-7FAD-4BDD-AF50-EF9079319C7F}" destId="{41A58D93-6A96-47DD-8008-58503F8ACB4E}" srcOrd="0" destOrd="0" presId="urn:microsoft.com/office/officeart/2005/8/layout/orgChart1"/>
    <dgm:cxn modelId="{894380B2-E751-4949-B444-F12E807D57F5}" type="presParOf" srcId="{41A58D93-6A96-47DD-8008-58503F8ACB4E}" destId="{2BCB23B2-FE1D-43F5-A616-ABCC74EB3262}" srcOrd="0" destOrd="0" presId="urn:microsoft.com/office/officeart/2005/8/layout/orgChart1"/>
    <dgm:cxn modelId="{BDB659F0-A148-48DC-914C-B025BBDFD8B5}" type="presParOf" srcId="{2BCB23B2-FE1D-43F5-A616-ABCC74EB3262}" destId="{4FC58474-6143-43DC-BF8E-9EBB48A5ACCC}" srcOrd="0" destOrd="0" presId="urn:microsoft.com/office/officeart/2005/8/layout/orgChart1"/>
    <dgm:cxn modelId="{3949B4C3-1752-494A-816F-18D02DC94AE4}" type="presParOf" srcId="{2BCB23B2-FE1D-43F5-A616-ABCC74EB3262}" destId="{CEC6C620-13D1-4C56-9BE4-C9D82E04612E}" srcOrd="1" destOrd="0" presId="urn:microsoft.com/office/officeart/2005/8/layout/orgChart1"/>
    <dgm:cxn modelId="{05CD5EEA-A909-46F1-A57F-6D7E721F3356}" type="presParOf" srcId="{41A58D93-6A96-47DD-8008-58503F8ACB4E}" destId="{C16ABFDB-12EB-4E05-8BF2-62D3EE0ED9B2}" srcOrd="1" destOrd="0" presId="urn:microsoft.com/office/officeart/2005/8/layout/orgChart1"/>
    <dgm:cxn modelId="{D63C6BFB-E0E2-4D25-9B6F-548C5D9C711B}" type="presParOf" srcId="{C16ABFDB-12EB-4E05-8BF2-62D3EE0ED9B2}" destId="{43BBAF19-BF2F-47ED-BF39-701B54F8279C}" srcOrd="0" destOrd="0" presId="urn:microsoft.com/office/officeart/2005/8/layout/orgChart1"/>
    <dgm:cxn modelId="{E34E385F-3307-4125-8CCB-A872F1915174}" type="presParOf" srcId="{C16ABFDB-12EB-4E05-8BF2-62D3EE0ED9B2}" destId="{FA93BA65-FD06-43D2-9CA0-D43C427CA2F0}" srcOrd="1" destOrd="0" presId="urn:microsoft.com/office/officeart/2005/8/layout/orgChart1"/>
    <dgm:cxn modelId="{02D0EBAC-5D77-4287-AE82-A02F49B8D2DB}" type="presParOf" srcId="{FA93BA65-FD06-43D2-9CA0-D43C427CA2F0}" destId="{F3AF3A8E-B246-454D-BE26-9B33D6D0823E}" srcOrd="0" destOrd="0" presId="urn:microsoft.com/office/officeart/2005/8/layout/orgChart1"/>
    <dgm:cxn modelId="{3DB79A35-870C-40F0-BA5B-D55E04ABBCF7}" type="presParOf" srcId="{F3AF3A8E-B246-454D-BE26-9B33D6D0823E}" destId="{93A5623C-9752-4F74-BAFA-D6068ED6C08C}" srcOrd="0" destOrd="0" presId="urn:microsoft.com/office/officeart/2005/8/layout/orgChart1"/>
    <dgm:cxn modelId="{C8FA4D44-8A3D-45AB-B331-0AD2C6A67255}" type="presParOf" srcId="{F3AF3A8E-B246-454D-BE26-9B33D6D0823E}" destId="{84800833-FAE7-4068-A4CC-01AB2C8170BC}" srcOrd="1" destOrd="0" presId="urn:microsoft.com/office/officeart/2005/8/layout/orgChart1"/>
    <dgm:cxn modelId="{942C51EE-1140-45AE-9F5E-47AD170AA5D3}" type="presParOf" srcId="{FA93BA65-FD06-43D2-9CA0-D43C427CA2F0}" destId="{F194EE68-BB29-4D9F-B6E6-7408D439A18A}" srcOrd="1" destOrd="0" presId="urn:microsoft.com/office/officeart/2005/8/layout/orgChart1"/>
    <dgm:cxn modelId="{A872D1A5-38AC-4365-B867-10F8A5DA05B4}" type="presParOf" srcId="{F194EE68-BB29-4D9F-B6E6-7408D439A18A}" destId="{BD6E45C6-F644-46EA-8033-7274250E09CB}" srcOrd="0" destOrd="0" presId="urn:microsoft.com/office/officeart/2005/8/layout/orgChart1"/>
    <dgm:cxn modelId="{44C3EA60-5A25-46D1-8C19-AED8A6C30F32}" type="presParOf" srcId="{F194EE68-BB29-4D9F-B6E6-7408D439A18A}" destId="{C4A4FE32-E68F-4F7C-82C7-D0834F2B5A9E}" srcOrd="1" destOrd="0" presId="urn:microsoft.com/office/officeart/2005/8/layout/orgChart1"/>
    <dgm:cxn modelId="{06A29149-AB09-45D1-9DFF-E293BA16C5BA}" type="presParOf" srcId="{C4A4FE32-E68F-4F7C-82C7-D0834F2B5A9E}" destId="{A24ADC04-65C4-48B2-BFE1-B516B572FFB3}" srcOrd="0" destOrd="0" presId="urn:microsoft.com/office/officeart/2005/8/layout/orgChart1"/>
    <dgm:cxn modelId="{1A478C23-BEFC-4684-BA24-9E0D24B6A4E2}" type="presParOf" srcId="{A24ADC04-65C4-48B2-BFE1-B516B572FFB3}" destId="{79F15965-BDCC-4533-B92D-B1DE39F4DB8B}" srcOrd="0" destOrd="0" presId="urn:microsoft.com/office/officeart/2005/8/layout/orgChart1"/>
    <dgm:cxn modelId="{FBAB3524-7784-4694-AD05-B12DCD1851D1}" type="presParOf" srcId="{A24ADC04-65C4-48B2-BFE1-B516B572FFB3}" destId="{AE2C2D50-2E76-4DC4-986F-B4CE68DA76D3}" srcOrd="1" destOrd="0" presId="urn:microsoft.com/office/officeart/2005/8/layout/orgChart1"/>
    <dgm:cxn modelId="{36400460-BF0A-477C-8C43-A3677094D33B}" type="presParOf" srcId="{C4A4FE32-E68F-4F7C-82C7-D0834F2B5A9E}" destId="{D1E029C6-680B-4216-A97D-ACC76333BA25}" srcOrd="1" destOrd="0" presId="urn:microsoft.com/office/officeart/2005/8/layout/orgChart1"/>
    <dgm:cxn modelId="{61AD1E05-E4CA-405E-B729-480EA6BDE322}" type="presParOf" srcId="{C4A4FE32-E68F-4F7C-82C7-D0834F2B5A9E}" destId="{7E9CCD12-F13C-4788-A109-B8E0BAD9A047}" srcOrd="2" destOrd="0" presId="urn:microsoft.com/office/officeart/2005/8/layout/orgChart1"/>
    <dgm:cxn modelId="{AF9EE4CF-3B35-4964-B594-6533EC2177A9}" type="presParOf" srcId="{F194EE68-BB29-4D9F-B6E6-7408D439A18A}" destId="{36015D6F-1D51-40F0-9D6F-359240DDCD96}" srcOrd="2" destOrd="0" presId="urn:microsoft.com/office/officeart/2005/8/layout/orgChart1"/>
    <dgm:cxn modelId="{E9389987-8E29-4466-961B-FF65995D7439}" type="presParOf" srcId="{F194EE68-BB29-4D9F-B6E6-7408D439A18A}" destId="{C6A7C84C-1A34-42A7-A8BB-43ECAC1CA3A2}" srcOrd="3" destOrd="0" presId="urn:microsoft.com/office/officeart/2005/8/layout/orgChart1"/>
    <dgm:cxn modelId="{71C4FEE5-3B71-4FD5-A892-980ABD36FD3D}" type="presParOf" srcId="{C6A7C84C-1A34-42A7-A8BB-43ECAC1CA3A2}" destId="{EA86D492-0E72-4E6C-8721-F9F8300D5DB6}" srcOrd="0" destOrd="0" presId="urn:microsoft.com/office/officeart/2005/8/layout/orgChart1"/>
    <dgm:cxn modelId="{7D1E64A3-543A-4E6A-8E8E-430A3861BE8F}" type="presParOf" srcId="{EA86D492-0E72-4E6C-8721-F9F8300D5DB6}" destId="{B7B60547-44A7-4AC6-A047-654DB4B820BD}" srcOrd="0" destOrd="0" presId="urn:microsoft.com/office/officeart/2005/8/layout/orgChart1"/>
    <dgm:cxn modelId="{81B3AEC3-5936-437F-9CC6-333A71B0FFED}" type="presParOf" srcId="{EA86D492-0E72-4E6C-8721-F9F8300D5DB6}" destId="{F7FD225F-EC0D-434C-859B-5323D6C55411}" srcOrd="1" destOrd="0" presId="urn:microsoft.com/office/officeart/2005/8/layout/orgChart1"/>
    <dgm:cxn modelId="{BD8AA93A-A07B-4891-9F88-8BF06A86DC50}" type="presParOf" srcId="{C6A7C84C-1A34-42A7-A8BB-43ECAC1CA3A2}" destId="{0398A57B-FEDB-424F-B960-2772293A6EF2}" srcOrd="1" destOrd="0" presId="urn:microsoft.com/office/officeart/2005/8/layout/orgChart1"/>
    <dgm:cxn modelId="{CA2BB7A6-5FE7-44D7-9CDD-0F319106EBF0}" type="presParOf" srcId="{C6A7C84C-1A34-42A7-A8BB-43ECAC1CA3A2}" destId="{C8BF019D-BF53-4772-924D-CDD2C84DD1D9}" srcOrd="2" destOrd="0" presId="urn:microsoft.com/office/officeart/2005/8/layout/orgChart1"/>
    <dgm:cxn modelId="{420EA756-6E12-49A6-BEF1-BD8C308ABE8B}" type="presParOf" srcId="{F194EE68-BB29-4D9F-B6E6-7408D439A18A}" destId="{F26F97C0-150E-446D-A065-4E486C6B7B1F}" srcOrd="4" destOrd="0" presId="urn:microsoft.com/office/officeart/2005/8/layout/orgChart1"/>
    <dgm:cxn modelId="{BD7C74A2-2A64-4588-8FC9-5595A29260AA}" type="presParOf" srcId="{F194EE68-BB29-4D9F-B6E6-7408D439A18A}" destId="{CABE47AA-B5DD-41C9-B96F-95D671F39457}" srcOrd="5" destOrd="0" presId="urn:microsoft.com/office/officeart/2005/8/layout/orgChart1"/>
    <dgm:cxn modelId="{09B53E6B-5899-494F-A39D-F8925EC6251A}" type="presParOf" srcId="{CABE47AA-B5DD-41C9-B96F-95D671F39457}" destId="{013DED21-CE19-4487-AD35-29DBFDDD3D24}" srcOrd="0" destOrd="0" presId="urn:microsoft.com/office/officeart/2005/8/layout/orgChart1"/>
    <dgm:cxn modelId="{0CCE38C4-5D64-4897-AAFF-02BDF72753EF}" type="presParOf" srcId="{013DED21-CE19-4487-AD35-29DBFDDD3D24}" destId="{E22A7F3E-B53C-4021-9C07-419377D45D00}" srcOrd="0" destOrd="0" presId="urn:microsoft.com/office/officeart/2005/8/layout/orgChart1"/>
    <dgm:cxn modelId="{6B2F8596-768C-42D4-988C-C1470CCAB225}" type="presParOf" srcId="{013DED21-CE19-4487-AD35-29DBFDDD3D24}" destId="{7BF69DAE-0F3D-4DBB-92BC-F53F231775BC}" srcOrd="1" destOrd="0" presId="urn:microsoft.com/office/officeart/2005/8/layout/orgChart1"/>
    <dgm:cxn modelId="{6BD7E56F-F020-4033-AD29-3BBC3FB5FB32}" type="presParOf" srcId="{CABE47AA-B5DD-41C9-B96F-95D671F39457}" destId="{C130CB61-106D-4A57-9AF8-74B977640805}" srcOrd="1" destOrd="0" presId="urn:microsoft.com/office/officeart/2005/8/layout/orgChart1"/>
    <dgm:cxn modelId="{CE7534D0-B43D-42BF-9F74-06E6A924C627}" type="presParOf" srcId="{CABE47AA-B5DD-41C9-B96F-95D671F39457}" destId="{E438F52F-6A1C-4086-9537-DC8EAEE9D1B6}" srcOrd="2" destOrd="0" presId="urn:microsoft.com/office/officeart/2005/8/layout/orgChart1"/>
    <dgm:cxn modelId="{586FB0D6-BF63-4A95-BDB2-6C15C4F31E74}" type="presParOf" srcId="{F194EE68-BB29-4D9F-B6E6-7408D439A18A}" destId="{73E1AFE9-FFB6-48E4-807C-BE7506274DF3}" srcOrd="6" destOrd="0" presId="urn:microsoft.com/office/officeart/2005/8/layout/orgChart1"/>
    <dgm:cxn modelId="{205D05D0-ADF4-455E-8284-CB28C5BC52EC}" type="presParOf" srcId="{F194EE68-BB29-4D9F-B6E6-7408D439A18A}" destId="{68DBD479-D8EC-4104-808A-4697A2B8E5D2}" srcOrd="7" destOrd="0" presId="urn:microsoft.com/office/officeart/2005/8/layout/orgChart1"/>
    <dgm:cxn modelId="{7AD1B184-EFA5-4039-9643-2BD8BFC8FC97}" type="presParOf" srcId="{68DBD479-D8EC-4104-808A-4697A2B8E5D2}" destId="{BAA2B186-4929-4382-9A58-692E83A21389}" srcOrd="0" destOrd="0" presId="urn:microsoft.com/office/officeart/2005/8/layout/orgChart1"/>
    <dgm:cxn modelId="{F7A000A8-5545-4E6F-A478-1F485F35BAD7}" type="presParOf" srcId="{BAA2B186-4929-4382-9A58-692E83A21389}" destId="{1EDACE59-F283-4CA6-BB4F-4883E9FFD430}" srcOrd="0" destOrd="0" presId="urn:microsoft.com/office/officeart/2005/8/layout/orgChart1"/>
    <dgm:cxn modelId="{20E8C668-3EE9-48F9-8363-D9511FA24073}" type="presParOf" srcId="{BAA2B186-4929-4382-9A58-692E83A21389}" destId="{27CDEEB3-380A-4652-B8C1-2142E831A4CE}" srcOrd="1" destOrd="0" presId="urn:microsoft.com/office/officeart/2005/8/layout/orgChart1"/>
    <dgm:cxn modelId="{2FD85CCC-D0C1-4DB7-B367-28981545874B}" type="presParOf" srcId="{68DBD479-D8EC-4104-808A-4697A2B8E5D2}" destId="{1AB23A5E-DDEC-4B72-B37E-F5419DD63BCD}" srcOrd="1" destOrd="0" presId="urn:microsoft.com/office/officeart/2005/8/layout/orgChart1"/>
    <dgm:cxn modelId="{77F7B23E-5C4A-4DA9-A380-9142460D8818}" type="presParOf" srcId="{68DBD479-D8EC-4104-808A-4697A2B8E5D2}" destId="{5AD5757C-38CC-4C7A-9C4C-5EB5A6950742}" srcOrd="2" destOrd="0" presId="urn:microsoft.com/office/officeart/2005/8/layout/orgChart1"/>
    <dgm:cxn modelId="{8751F22A-2A4B-4FA3-ACFB-0A0E5AEB3DD6}" type="presParOf" srcId="{F194EE68-BB29-4D9F-B6E6-7408D439A18A}" destId="{E37570D4-A42B-4BFF-BDEE-CFFA0D53D430}" srcOrd="8" destOrd="0" presId="urn:microsoft.com/office/officeart/2005/8/layout/orgChart1"/>
    <dgm:cxn modelId="{43602399-B1BD-4855-84CC-3F9642CC0044}" type="presParOf" srcId="{F194EE68-BB29-4D9F-B6E6-7408D439A18A}" destId="{E48CF543-0ABA-485F-8C12-142FB9B75FF0}" srcOrd="9" destOrd="0" presId="urn:microsoft.com/office/officeart/2005/8/layout/orgChart1"/>
    <dgm:cxn modelId="{209956B9-1676-48CE-A581-7786DC0670B7}" type="presParOf" srcId="{E48CF543-0ABA-485F-8C12-142FB9B75FF0}" destId="{3D8052B3-46FC-46BB-A0D8-F979ADC0BB3D}" srcOrd="0" destOrd="0" presId="urn:microsoft.com/office/officeart/2005/8/layout/orgChart1"/>
    <dgm:cxn modelId="{8F0EB1C1-1862-4B32-9997-FC076985D2A7}" type="presParOf" srcId="{3D8052B3-46FC-46BB-A0D8-F979ADC0BB3D}" destId="{50F1D4CE-7992-4EF8-8259-01AFE2FA0CAF}" srcOrd="0" destOrd="0" presId="urn:microsoft.com/office/officeart/2005/8/layout/orgChart1"/>
    <dgm:cxn modelId="{C6D911EB-717E-4062-9C85-476EDC1B6FB8}" type="presParOf" srcId="{3D8052B3-46FC-46BB-A0D8-F979ADC0BB3D}" destId="{D250E848-0483-45C2-A822-B6246044DA22}" srcOrd="1" destOrd="0" presId="urn:microsoft.com/office/officeart/2005/8/layout/orgChart1"/>
    <dgm:cxn modelId="{CB7A1925-D45C-48FA-8AA9-E0C30E0945C8}" type="presParOf" srcId="{E48CF543-0ABA-485F-8C12-142FB9B75FF0}" destId="{0A77477D-530B-4128-964C-BBCA276B76EA}" srcOrd="1" destOrd="0" presId="urn:microsoft.com/office/officeart/2005/8/layout/orgChart1"/>
    <dgm:cxn modelId="{3652420D-F4AB-425F-AB44-4505C51564BB}" type="presParOf" srcId="{E48CF543-0ABA-485F-8C12-142FB9B75FF0}" destId="{3533275F-6784-4656-9D96-96D8512FA037}" srcOrd="2" destOrd="0" presId="urn:microsoft.com/office/officeart/2005/8/layout/orgChart1"/>
    <dgm:cxn modelId="{E463D245-9890-4821-A85F-8501526383F6}" type="presParOf" srcId="{F194EE68-BB29-4D9F-B6E6-7408D439A18A}" destId="{38F0012B-580B-4D4B-A2E3-89999DAAB97E}" srcOrd="10" destOrd="0" presId="urn:microsoft.com/office/officeart/2005/8/layout/orgChart1"/>
    <dgm:cxn modelId="{367F7837-6A9B-4E63-9C08-FBAD26A71F1E}" type="presParOf" srcId="{F194EE68-BB29-4D9F-B6E6-7408D439A18A}" destId="{86BF1F68-0751-41A9-856F-412AD1518477}" srcOrd="11" destOrd="0" presId="urn:microsoft.com/office/officeart/2005/8/layout/orgChart1"/>
    <dgm:cxn modelId="{7385E40E-AB22-46F5-BD02-22855306B286}" type="presParOf" srcId="{86BF1F68-0751-41A9-856F-412AD1518477}" destId="{3C558B2F-3A8F-4D12-8BE7-80B6E30C3C0D}" srcOrd="0" destOrd="0" presId="urn:microsoft.com/office/officeart/2005/8/layout/orgChart1"/>
    <dgm:cxn modelId="{B6376FB3-C4E7-4742-B071-BA0D5CBF5F72}" type="presParOf" srcId="{3C558B2F-3A8F-4D12-8BE7-80B6E30C3C0D}" destId="{353D02D1-5899-412D-B99F-029EE302C515}" srcOrd="0" destOrd="0" presId="urn:microsoft.com/office/officeart/2005/8/layout/orgChart1"/>
    <dgm:cxn modelId="{2DEFEA30-33BE-4BAB-B59E-5B252618195B}" type="presParOf" srcId="{3C558B2F-3A8F-4D12-8BE7-80B6E30C3C0D}" destId="{E505E545-3A27-4839-840D-4F50A680DE90}" srcOrd="1" destOrd="0" presId="urn:microsoft.com/office/officeart/2005/8/layout/orgChart1"/>
    <dgm:cxn modelId="{99229F81-DC7C-4EE1-833C-D97F793F0CA1}" type="presParOf" srcId="{86BF1F68-0751-41A9-856F-412AD1518477}" destId="{C7120F91-0ED1-4EE1-92E6-34FD8E8BDFFA}" srcOrd="1" destOrd="0" presId="urn:microsoft.com/office/officeart/2005/8/layout/orgChart1"/>
    <dgm:cxn modelId="{BC117F31-083A-40B7-AF9F-5286A70C2FAD}" type="presParOf" srcId="{86BF1F68-0751-41A9-856F-412AD1518477}" destId="{F22CCE9C-877C-4D54-A496-DA5B2E1F9A14}" srcOrd="2" destOrd="0" presId="urn:microsoft.com/office/officeart/2005/8/layout/orgChart1"/>
    <dgm:cxn modelId="{64A45CE0-8987-467B-9456-14B444B0B5CA}" type="presParOf" srcId="{FA93BA65-FD06-43D2-9CA0-D43C427CA2F0}" destId="{7DD78684-459C-409E-A41A-426D48219AEA}" srcOrd="2" destOrd="0" presId="urn:microsoft.com/office/officeart/2005/8/layout/orgChart1"/>
    <dgm:cxn modelId="{EF120DB1-B1DA-48AB-835B-DB03B94939CC}" type="presParOf" srcId="{C16ABFDB-12EB-4E05-8BF2-62D3EE0ED9B2}" destId="{199AA59B-271C-45CD-AE2D-1E122238053B}" srcOrd="2" destOrd="0" presId="urn:microsoft.com/office/officeart/2005/8/layout/orgChart1"/>
    <dgm:cxn modelId="{A96BF808-ECEB-42A5-9F49-32E49C297157}" type="presParOf" srcId="{C16ABFDB-12EB-4E05-8BF2-62D3EE0ED9B2}" destId="{A9CC7D0C-6EA9-4FDA-9DAD-E66B534F075F}" srcOrd="3" destOrd="0" presId="urn:microsoft.com/office/officeart/2005/8/layout/orgChart1"/>
    <dgm:cxn modelId="{336780B1-2327-4942-907F-16731AC708B2}" type="presParOf" srcId="{A9CC7D0C-6EA9-4FDA-9DAD-E66B534F075F}" destId="{0E4C68F1-B0D6-4E01-A162-A913D3309CDA}" srcOrd="0" destOrd="0" presId="urn:microsoft.com/office/officeart/2005/8/layout/orgChart1"/>
    <dgm:cxn modelId="{6C4E76EE-6743-4141-9D3A-3660FCDABB35}" type="presParOf" srcId="{0E4C68F1-B0D6-4E01-A162-A913D3309CDA}" destId="{4F12053C-84CA-4074-8B00-68F242615C06}" srcOrd="0" destOrd="0" presId="urn:microsoft.com/office/officeart/2005/8/layout/orgChart1"/>
    <dgm:cxn modelId="{BEFA8B36-FABD-4FE9-97FC-F3C89D70F611}" type="presParOf" srcId="{0E4C68F1-B0D6-4E01-A162-A913D3309CDA}" destId="{FE1A90C3-F0F2-4205-B96E-AE5D24746D29}" srcOrd="1" destOrd="0" presId="urn:microsoft.com/office/officeart/2005/8/layout/orgChart1"/>
    <dgm:cxn modelId="{87B118F0-5C46-4E91-9B04-8E00188D5730}" type="presParOf" srcId="{A9CC7D0C-6EA9-4FDA-9DAD-E66B534F075F}" destId="{CC348479-5DA6-40C7-BCEE-2ADAA611B6A5}" srcOrd="1" destOrd="0" presId="urn:microsoft.com/office/officeart/2005/8/layout/orgChart1"/>
    <dgm:cxn modelId="{3259600A-F61B-4DB3-AB59-32AF64160BE2}" type="presParOf" srcId="{CC348479-5DA6-40C7-BCEE-2ADAA611B6A5}" destId="{430368FB-028B-47AC-922A-F04BE7BD9494}" srcOrd="0" destOrd="0" presId="urn:microsoft.com/office/officeart/2005/8/layout/orgChart1"/>
    <dgm:cxn modelId="{D80DA9AE-F331-4C89-AF5C-603FE5FC458C}" type="presParOf" srcId="{CC348479-5DA6-40C7-BCEE-2ADAA611B6A5}" destId="{DBDFA7AC-5CB6-4075-AEAE-2D4545DDA058}" srcOrd="1" destOrd="0" presId="urn:microsoft.com/office/officeart/2005/8/layout/orgChart1"/>
    <dgm:cxn modelId="{EE8212FD-3058-401E-9E13-D704ECFA555C}" type="presParOf" srcId="{DBDFA7AC-5CB6-4075-AEAE-2D4545DDA058}" destId="{2E92BF3E-4FA9-4513-9043-F77E68D4140A}" srcOrd="0" destOrd="0" presId="urn:microsoft.com/office/officeart/2005/8/layout/orgChart1"/>
    <dgm:cxn modelId="{F56E19EC-AA37-4728-B824-A1378E221A36}" type="presParOf" srcId="{2E92BF3E-4FA9-4513-9043-F77E68D4140A}" destId="{78052AE5-F219-4EB3-A57C-10123229CB47}" srcOrd="0" destOrd="0" presId="urn:microsoft.com/office/officeart/2005/8/layout/orgChart1"/>
    <dgm:cxn modelId="{B53DE73C-3694-42BC-AF0C-064D128EAB81}" type="presParOf" srcId="{2E92BF3E-4FA9-4513-9043-F77E68D4140A}" destId="{68F0F805-02EE-4810-96A8-0881F7B0AD70}" srcOrd="1" destOrd="0" presId="urn:microsoft.com/office/officeart/2005/8/layout/orgChart1"/>
    <dgm:cxn modelId="{4069AAFE-120A-4394-BD43-678B203EC90D}" type="presParOf" srcId="{DBDFA7AC-5CB6-4075-AEAE-2D4545DDA058}" destId="{5A80FC01-7CE0-4A3F-8EB8-1F89B0A10A69}" srcOrd="1" destOrd="0" presId="urn:microsoft.com/office/officeart/2005/8/layout/orgChart1"/>
    <dgm:cxn modelId="{48C434F9-AEE3-4119-BE64-1C196A0EC558}" type="presParOf" srcId="{DBDFA7AC-5CB6-4075-AEAE-2D4545DDA058}" destId="{75C3F83F-CAAE-461B-8EF9-42CE927EB4DE}" srcOrd="2" destOrd="0" presId="urn:microsoft.com/office/officeart/2005/8/layout/orgChart1"/>
    <dgm:cxn modelId="{3B50DDB3-BE58-4361-9821-A9669B8D7994}" type="presParOf" srcId="{CC348479-5DA6-40C7-BCEE-2ADAA611B6A5}" destId="{D7802DE8-1210-4D2B-AEE0-39D5C245D256}" srcOrd="2" destOrd="0" presId="urn:microsoft.com/office/officeart/2005/8/layout/orgChart1"/>
    <dgm:cxn modelId="{C3618016-613F-48F9-88BF-F2A2DEB2B211}" type="presParOf" srcId="{CC348479-5DA6-40C7-BCEE-2ADAA611B6A5}" destId="{E51A17EE-38FB-4C16-915D-76B712787444}" srcOrd="3" destOrd="0" presId="urn:microsoft.com/office/officeart/2005/8/layout/orgChart1"/>
    <dgm:cxn modelId="{D4E7396E-20CF-4DEE-AB2F-ED4CFCC2FC73}" type="presParOf" srcId="{E51A17EE-38FB-4C16-915D-76B712787444}" destId="{DFDD1820-F847-4B80-8329-EE27D071FBA4}" srcOrd="0" destOrd="0" presId="urn:microsoft.com/office/officeart/2005/8/layout/orgChart1"/>
    <dgm:cxn modelId="{E23A3EB8-1AC1-4F62-BA22-B7D49B57953F}" type="presParOf" srcId="{DFDD1820-F847-4B80-8329-EE27D071FBA4}" destId="{14BCA326-DE03-4AE3-9A16-EDC0F57AAE72}" srcOrd="0" destOrd="0" presId="urn:microsoft.com/office/officeart/2005/8/layout/orgChart1"/>
    <dgm:cxn modelId="{C305AF0E-3DA0-4894-946E-2540B4BC0AD7}" type="presParOf" srcId="{DFDD1820-F847-4B80-8329-EE27D071FBA4}" destId="{4D0E488E-5412-445B-8059-FA53439200AE}" srcOrd="1" destOrd="0" presId="urn:microsoft.com/office/officeart/2005/8/layout/orgChart1"/>
    <dgm:cxn modelId="{000C262F-1592-4155-83BF-2B3146C17C6E}" type="presParOf" srcId="{E51A17EE-38FB-4C16-915D-76B712787444}" destId="{5713356F-5AD4-4B62-A2D4-CB0D1E9ADABB}" srcOrd="1" destOrd="0" presId="urn:microsoft.com/office/officeart/2005/8/layout/orgChart1"/>
    <dgm:cxn modelId="{E46FCCED-1384-40F0-BEF3-F58A039F6A46}" type="presParOf" srcId="{E51A17EE-38FB-4C16-915D-76B712787444}" destId="{C00F361E-24ED-406A-BEBD-4080EEBFD880}" srcOrd="2" destOrd="0" presId="urn:microsoft.com/office/officeart/2005/8/layout/orgChart1"/>
    <dgm:cxn modelId="{320FF320-3364-43BA-A85D-EEA448354715}" type="presParOf" srcId="{A9CC7D0C-6EA9-4FDA-9DAD-E66B534F075F}" destId="{2F238657-A36C-464F-A1A4-84869ABE3D32}" srcOrd="2" destOrd="0" presId="urn:microsoft.com/office/officeart/2005/8/layout/orgChart1"/>
    <dgm:cxn modelId="{0BD53377-0097-4C2F-9C39-3CACD6BD24DF}" type="presParOf" srcId="{C16ABFDB-12EB-4E05-8BF2-62D3EE0ED9B2}" destId="{01DE8449-5E9F-43B6-906C-A66DB84084F9}" srcOrd="4" destOrd="0" presId="urn:microsoft.com/office/officeart/2005/8/layout/orgChart1"/>
    <dgm:cxn modelId="{BB657850-8817-4652-8BD4-3C073E51E113}" type="presParOf" srcId="{C16ABFDB-12EB-4E05-8BF2-62D3EE0ED9B2}" destId="{B3A5A4F0-3C04-46D4-8A4C-CD9A9CD98839}" srcOrd="5" destOrd="0" presId="urn:microsoft.com/office/officeart/2005/8/layout/orgChart1"/>
    <dgm:cxn modelId="{18F294B3-FB19-4AC2-A5A5-82A99DC5BA27}" type="presParOf" srcId="{B3A5A4F0-3C04-46D4-8A4C-CD9A9CD98839}" destId="{DC30E519-E53D-497A-92A1-8DA03D56BE48}" srcOrd="0" destOrd="0" presId="urn:microsoft.com/office/officeart/2005/8/layout/orgChart1"/>
    <dgm:cxn modelId="{7E7A733C-268A-485E-B700-A9ADF9BD65E0}" type="presParOf" srcId="{DC30E519-E53D-497A-92A1-8DA03D56BE48}" destId="{421B5064-1A23-434F-AF6D-7AF483ECD139}" srcOrd="0" destOrd="0" presId="urn:microsoft.com/office/officeart/2005/8/layout/orgChart1"/>
    <dgm:cxn modelId="{613BD873-18FE-4713-8E4E-C59CAB9E36CE}" type="presParOf" srcId="{DC30E519-E53D-497A-92A1-8DA03D56BE48}" destId="{AF813AF3-D749-4B99-9D51-7EF3DCBC3031}" srcOrd="1" destOrd="0" presId="urn:microsoft.com/office/officeart/2005/8/layout/orgChart1"/>
    <dgm:cxn modelId="{21472C6E-45EB-4F07-A4C7-88771DAC0E2A}" type="presParOf" srcId="{B3A5A4F0-3C04-46D4-8A4C-CD9A9CD98839}" destId="{17C2D4F9-7FFD-4470-8948-C8D9429DFC72}" srcOrd="1" destOrd="0" presId="urn:microsoft.com/office/officeart/2005/8/layout/orgChart1"/>
    <dgm:cxn modelId="{78F8E694-15EB-4485-886A-41CA4EBB2D07}" type="presParOf" srcId="{17C2D4F9-7FFD-4470-8948-C8D9429DFC72}" destId="{EE03ACA0-E915-47B1-B6A3-EA567E6CCFE8}" srcOrd="0" destOrd="0" presId="urn:microsoft.com/office/officeart/2005/8/layout/orgChart1"/>
    <dgm:cxn modelId="{568BFF84-3B58-447D-8CE3-753A2E22F798}" type="presParOf" srcId="{17C2D4F9-7FFD-4470-8948-C8D9429DFC72}" destId="{B2CE89AB-8869-477D-9A65-34F9DB9F7E10}" srcOrd="1" destOrd="0" presId="urn:microsoft.com/office/officeart/2005/8/layout/orgChart1"/>
    <dgm:cxn modelId="{345F8E66-0D98-4B64-964E-A805AFCA4154}" type="presParOf" srcId="{B2CE89AB-8869-477D-9A65-34F9DB9F7E10}" destId="{FA77EACE-02BA-405E-8803-D577835226F4}" srcOrd="0" destOrd="0" presId="urn:microsoft.com/office/officeart/2005/8/layout/orgChart1"/>
    <dgm:cxn modelId="{DF60F70C-BE88-4F0A-9F6F-4530DB48EF49}" type="presParOf" srcId="{FA77EACE-02BA-405E-8803-D577835226F4}" destId="{9B6ADC19-1F25-4385-8EA9-D7F732B00936}" srcOrd="0" destOrd="0" presId="urn:microsoft.com/office/officeart/2005/8/layout/orgChart1"/>
    <dgm:cxn modelId="{5CFAADA5-49D4-4F21-9E24-24B91004CA15}" type="presParOf" srcId="{FA77EACE-02BA-405E-8803-D577835226F4}" destId="{80F30E31-1215-40C7-8EB7-B294FA500A80}" srcOrd="1" destOrd="0" presId="urn:microsoft.com/office/officeart/2005/8/layout/orgChart1"/>
    <dgm:cxn modelId="{384E97A0-1DE6-4916-90B9-304E81E689B8}" type="presParOf" srcId="{B2CE89AB-8869-477D-9A65-34F9DB9F7E10}" destId="{3E74D46F-4B3E-456C-8B52-E06BDA0CA98D}" srcOrd="1" destOrd="0" presId="urn:microsoft.com/office/officeart/2005/8/layout/orgChart1"/>
    <dgm:cxn modelId="{6FD8D699-69D8-44DD-931F-27123E33B3FC}" type="presParOf" srcId="{B2CE89AB-8869-477D-9A65-34F9DB9F7E10}" destId="{7E22E1BB-4384-466B-B76F-1D7C823BA81D}" srcOrd="2" destOrd="0" presId="urn:microsoft.com/office/officeart/2005/8/layout/orgChart1"/>
    <dgm:cxn modelId="{4DF8B492-51E2-44F8-B00B-1BB650112514}" type="presParOf" srcId="{17C2D4F9-7FFD-4470-8948-C8D9429DFC72}" destId="{124208A5-073F-4BEC-90B1-F08CFDA228D0}" srcOrd="2" destOrd="0" presId="urn:microsoft.com/office/officeart/2005/8/layout/orgChart1"/>
    <dgm:cxn modelId="{444B395A-22D8-4864-AE3F-AB28FB6F978C}" type="presParOf" srcId="{17C2D4F9-7FFD-4470-8948-C8D9429DFC72}" destId="{9089C5B8-5375-476C-B353-935C57489331}" srcOrd="3" destOrd="0" presId="urn:microsoft.com/office/officeart/2005/8/layout/orgChart1"/>
    <dgm:cxn modelId="{060A7F03-BEBE-4C5A-AB5D-0A152C0C6613}" type="presParOf" srcId="{9089C5B8-5375-476C-B353-935C57489331}" destId="{E90718CC-27C0-4EC2-990F-5C0EF9F30625}" srcOrd="0" destOrd="0" presId="urn:microsoft.com/office/officeart/2005/8/layout/orgChart1"/>
    <dgm:cxn modelId="{B24B7538-8346-4311-94B6-E8FF71E8CCCB}" type="presParOf" srcId="{E90718CC-27C0-4EC2-990F-5C0EF9F30625}" destId="{0C97A8F2-068C-4AD7-BEE6-EAB0625FA719}" srcOrd="0" destOrd="0" presId="urn:microsoft.com/office/officeart/2005/8/layout/orgChart1"/>
    <dgm:cxn modelId="{E473AC7C-6362-4E91-8EF2-995F11A9D3BD}" type="presParOf" srcId="{E90718CC-27C0-4EC2-990F-5C0EF9F30625}" destId="{2C344BFC-A9D0-4B3F-B3C8-95BEBAD1B7E8}" srcOrd="1" destOrd="0" presId="urn:microsoft.com/office/officeart/2005/8/layout/orgChart1"/>
    <dgm:cxn modelId="{43174023-E23E-4A1E-8EC1-8ADCE1BDA334}" type="presParOf" srcId="{9089C5B8-5375-476C-B353-935C57489331}" destId="{BD40F06D-6AF5-4BA0-A25C-0A5CA441AADC}" srcOrd="1" destOrd="0" presId="urn:microsoft.com/office/officeart/2005/8/layout/orgChart1"/>
    <dgm:cxn modelId="{54A40AC8-F52D-43C0-8A4B-63EEF5D06A4A}" type="presParOf" srcId="{9089C5B8-5375-476C-B353-935C57489331}" destId="{5D5B82BC-F498-4620-B6B7-E74A9E904D38}" srcOrd="2" destOrd="0" presId="urn:microsoft.com/office/officeart/2005/8/layout/orgChart1"/>
    <dgm:cxn modelId="{01E2F5CC-C06D-49F4-95B6-6EEA0DA40F71}" type="presParOf" srcId="{17C2D4F9-7FFD-4470-8948-C8D9429DFC72}" destId="{3457F4E8-6A9E-44B0-928C-5DB06D2D4690}" srcOrd="4" destOrd="0" presId="urn:microsoft.com/office/officeart/2005/8/layout/orgChart1"/>
    <dgm:cxn modelId="{3607F8FD-4696-4D24-9AC5-77DEAA6D9B50}" type="presParOf" srcId="{17C2D4F9-7FFD-4470-8948-C8D9429DFC72}" destId="{F611347B-A082-4FB6-A7E6-D63E25A9861E}" srcOrd="5" destOrd="0" presId="urn:microsoft.com/office/officeart/2005/8/layout/orgChart1"/>
    <dgm:cxn modelId="{67FA077B-1F3C-4DF1-8CFD-12893F72B9B5}" type="presParOf" srcId="{F611347B-A082-4FB6-A7E6-D63E25A9861E}" destId="{3706A899-CE12-461E-819D-14651CAEE74E}" srcOrd="0" destOrd="0" presId="urn:microsoft.com/office/officeart/2005/8/layout/orgChart1"/>
    <dgm:cxn modelId="{674E90E8-D76D-4110-AABF-F06DBBE6612A}" type="presParOf" srcId="{3706A899-CE12-461E-819D-14651CAEE74E}" destId="{C1484B69-8DCF-45E7-85BC-8FD7AA49DD5C}" srcOrd="0" destOrd="0" presId="urn:microsoft.com/office/officeart/2005/8/layout/orgChart1"/>
    <dgm:cxn modelId="{E1BA951F-0D31-4650-AACE-8EE19B7B5965}" type="presParOf" srcId="{3706A899-CE12-461E-819D-14651CAEE74E}" destId="{B1FF155E-696A-4DFC-9AB4-F9B7ABA5BBB6}" srcOrd="1" destOrd="0" presId="urn:microsoft.com/office/officeart/2005/8/layout/orgChart1"/>
    <dgm:cxn modelId="{E785A8DD-9E2C-4294-850A-A619E36E70A7}" type="presParOf" srcId="{F611347B-A082-4FB6-A7E6-D63E25A9861E}" destId="{571B98CE-DC5E-436F-B498-7F206D6ED032}" srcOrd="1" destOrd="0" presId="urn:microsoft.com/office/officeart/2005/8/layout/orgChart1"/>
    <dgm:cxn modelId="{3AC976DD-2B08-4989-8193-AA49947BDBE1}" type="presParOf" srcId="{F611347B-A082-4FB6-A7E6-D63E25A9861E}" destId="{5AFADC52-4D6D-44CE-BA7E-D7A525655F12}" srcOrd="2" destOrd="0" presId="urn:microsoft.com/office/officeart/2005/8/layout/orgChart1"/>
    <dgm:cxn modelId="{E88B0FC9-FC7A-4E3B-87F7-26BE4DC001F9}" type="presParOf" srcId="{B3A5A4F0-3C04-46D4-8A4C-CD9A9CD98839}" destId="{D9E2E255-5F04-4D0E-8398-91F7E15EB041}" srcOrd="2" destOrd="0" presId="urn:microsoft.com/office/officeart/2005/8/layout/orgChart1"/>
    <dgm:cxn modelId="{78CFFE6D-FCD1-4729-BD49-C81E8F003A18}" type="presParOf" srcId="{C16ABFDB-12EB-4E05-8BF2-62D3EE0ED9B2}" destId="{46825AD7-ECCB-4605-9924-7B3DB6CAD40C}" srcOrd="6" destOrd="0" presId="urn:microsoft.com/office/officeart/2005/8/layout/orgChart1"/>
    <dgm:cxn modelId="{6E2BF0F6-2105-4F12-863E-59A034472AEE}" type="presParOf" srcId="{C16ABFDB-12EB-4E05-8BF2-62D3EE0ED9B2}" destId="{D95D7E19-FA5F-4AED-B7A2-2D3EE9221A98}" srcOrd="7" destOrd="0" presId="urn:microsoft.com/office/officeart/2005/8/layout/orgChart1"/>
    <dgm:cxn modelId="{5F11E8D8-325C-4EAF-9F9E-0D9A7F2C5677}" type="presParOf" srcId="{D95D7E19-FA5F-4AED-B7A2-2D3EE9221A98}" destId="{592C53CA-F333-45E8-88F8-DB111E96A07E}" srcOrd="0" destOrd="0" presId="urn:microsoft.com/office/officeart/2005/8/layout/orgChart1"/>
    <dgm:cxn modelId="{5F77A99C-9579-4049-A1DD-DD52124719D6}" type="presParOf" srcId="{592C53CA-F333-45E8-88F8-DB111E96A07E}" destId="{A251C002-1D86-44C8-A747-06A4E2532A1C}" srcOrd="0" destOrd="0" presId="urn:microsoft.com/office/officeart/2005/8/layout/orgChart1"/>
    <dgm:cxn modelId="{2EF42778-7DF1-4EC9-92D4-C381ECAE8BC0}" type="presParOf" srcId="{592C53CA-F333-45E8-88F8-DB111E96A07E}" destId="{AB2AC109-8199-4BA3-BC34-EECB2580584D}" srcOrd="1" destOrd="0" presId="urn:microsoft.com/office/officeart/2005/8/layout/orgChart1"/>
    <dgm:cxn modelId="{83B8D317-CA4F-411A-BB61-E7EDD863CB9C}" type="presParOf" srcId="{D95D7E19-FA5F-4AED-B7A2-2D3EE9221A98}" destId="{11E38427-6A03-48B0-BFE0-2F844E28AF1B}" srcOrd="1" destOrd="0" presId="urn:microsoft.com/office/officeart/2005/8/layout/orgChart1"/>
    <dgm:cxn modelId="{96342295-0F7A-4E18-8D54-9326546CDB98}" type="presParOf" srcId="{D95D7E19-FA5F-4AED-B7A2-2D3EE9221A98}" destId="{0B9C494A-7760-4703-BEF7-689B7CABC620}" srcOrd="2" destOrd="0" presId="urn:microsoft.com/office/officeart/2005/8/layout/orgChart1"/>
    <dgm:cxn modelId="{CFE2BC33-27CA-4D98-AB9F-194D8EBFC912}" type="presParOf" srcId="{41A58D93-6A96-47DD-8008-58503F8ACB4E}" destId="{DCAF3316-4F10-4CF8-8050-1026EBCF77F8}" srcOrd="2" destOrd="0" presId="urn:microsoft.com/office/officeart/2005/8/layout/orgChart1"/>
    <dgm:cxn modelId="{1FDBED96-A763-44ED-B1FE-3C546362EE47}" type="presParOf" srcId="{DCAF3316-4F10-4CF8-8050-1026EBCF77F8}" destId="{F84AA724-0EDC-45F7-A4A7-517260529DBC}" srcOrd="0" destOrd="0" presId="urn:microsoft.com/office/officeart/2005/8/layout/orgChart1"/>
    <dgm:cxn modelId="{20033BB7-1833-4400-969E-7CB050BDC8D4}" type="presParOf" srcId="{DCAF3316-4F10-4CF8-8050-1026EBCF77F8}" destId="{802AAA29-7D00-4449-8E5F-65B4F67BB7D0}" srcOrd="1" destOrd="0" presId="urn:microsoft.com/office/officeart/2005/8/layout/orgChart1"/>
    <dgm:cxn modelId="{4F2225FC-5EC8-4EF1-A442-B81AEAD1C642}" type="presParOf" srcId="{802AAA29-7D00-4449-8E5F-65B4F67BB7D0}" destId="{4185BFBC-E4AE-45A0-B068-A999DBBDD725}" srcOrd="0" destOrd="0" presId="urn:microsoft.com/office/officeart/2005/8/layout/orgChart1"/>
    <dgm:cxn modelId="{6C214595-9E34-4CC1-B407-3C1246167AF7}" type="presParOf" srcId="{4185BFBC-E4AE-45A0-B068-A999DBBDD725}" destId="{7E1587E6-2103-4178-AD45-1688830A4B6A}" srcOrd="0" destOrd="0" presId="urn:microsoft.com/office/officeart/2005/8/layout/orgChart1"/>
    <dgm:cxn modelId="{DFB5D2E1-7CC4-498D-AF04-0AAFE613070A}" type="presParOf" srcId="{4185BFBC-E4AE-45A0-B068-A999DBBDD725}" destId="{20DD87BE-B5C8-4DF1-A54D-6B35702DB331}" srcOrd="1" destOrd="0" presId="urn:microsoft.com/office/officeart/2005/8/layout/orgChart1"/>
    <dgm:cxn modelId="{5BDEFB22-A5F6-4235-8816-10FDE4CAB878}" type="presParOf" srcId="{802AAA29-7D00-4449-8E5F-65B4F67BB7D0}" destId="{D81035F8-3056-402F-AD9D-85BE20C63D0F}" srcOrd="1" destOrd="0" presId="urn:microsoft.com/office/officeart/2005/8/layout/orgChart1"/>
    <dgm:cxn modelId="{39EA70CD-67DC-4B05-9DEA-49EE9A9D4449}" type="presParOf" srcId="{802AAA29-7D00-4449-8E5F-65B4F67BB7D0}" destId="{5A1F0674-A561-4134-92CB-B0690B0C2934}" srcOrd="2" destOrd="0" presId="urn:microsoft.com/office/officeart/2005/8/layout/orgChart1"/>
    <dgm:cxn modelId="{11FBFC92-D087-4151-BF9F-E54309BAED9C}" type="presParOf" srcId="{DCAF3316-4F10-4CF8-8050-1026EBCF77F8}" destId="{BEAFFECF-5D34-4E8F-AFF1-EEEB56810BE5}" srcOrd="2" destOrd="0" presId="urn:microsoft.com/office/officeart/2005/8/layout/orgChart1"/>
    <dgm:cxn modelId="{5420E7DC-E033-4536-99A5-67B43B41AEA8}" type="presParOf" srcId="{DCAF3316-4F10-4CF8-8050-1026EBCF77F8}" destId="{8641A4BF-C370-4752-B30D-AD73BE620908}" srcOrd="3" destOrd="0" presId="urn:microsoft.com/office/officeart/2005/8/layout/orgChart1"/>
    <dgm:cxn modelId="{848527AD-1865-4856-ACA7-49053B5D0644}" type="presParOf" srcId="{8641A4BF-C370-4752-B30D-AD73BE620908}" destId="{03D5A661-88A5-4A82-97D1-FC23EE538EE9}" srcOrd="0" destOrd="0" presId="urn:microsoft.com/office/officeart/2005/8/layout/orgChart1"/>
    <dgm:cxn modelId="{A7B2FB15-E359-42C4-A78A-59D612F0B370}" type="presParOf" srcId="{03D5A661-88A5-4A82-97D1-FC23EE538EE9}" destId="{C05285D8-5EE9-4346-9952-CEE103F37792}" srcOrd="0" destOrd="0" presId="urn:microsoft.com/office/officeart/2005/8/layout/orgChart1"/>
    <dgm:cxn modelId="{9A198EEE-ABFE-4FBD-838C-D7D8A1500972}" type="presParOf" srcId="{03D5A661-88A5-4A82-97D1-FC23EE538EE9}" destId="{188AFEEF-0DE8-48EA-892B-0578D730A1AB}" srcOrd="1" destOrd="0" presId="urn:microsoft.com/office/officeart/2005/8/layout/orgChart1"/>
    <dgm:cxn modelId="{9BBDD062-9E79-44B6-AD67-CE38A7587FC1}" type="presParOf" srcId="{8641A4BF-C370-4752-B30D-AD73BE620908}" destId="{73D1ABBA-ADC2-4C82-A73E-D86419C59BFC}" srcOrd="1" destOrd="0" presId="urn:microsoft.com/office/officeart/2005/8/layout/orgChart1"/>
    <dgm:cxn modelId="{B9683ED9-6532-428F-991D-FAFAD73149C4}" type="presParOf" srcId="{8641A4BF-C370-4752-B30D-AD73BE620908}" destId="{D6BDCCA4-BAEC-48F2-9CD2-E94DDC84F499}"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536269-678C-4A05-9B8F-2B6826D1665F}">
      <dsp:nvSpPr>
        <dsp:cNvPr id="0" name=""/>
        <dsp:cNvSpPr/>
      </dsp:nvSpPr>
      <dsp:spPr>
        <a:xfrm>
          <a:off x="2324100" y="437004"/>
          <a:ext cx="1575661" cy="182307"/>
        </a:xfrm>
        <a:custGeom>
          <a:avLst/>
          <a:gdLst/>
          <a:ahLst/>
          <a:cxnLst/>
          <a:rect l="0" t="0" r="0" b="0"/>
          <a:pathLst>
            <a:path>
              <a:moveTo>
                <a:pt x="0" y="0"/>
              </a:moveTo>
              <a:lnTo>
                <a:pt x="0" y="91153"/>
              </a:lnTo>
              <a:lnTo>
                <a:pt x="1575661" y="91153"/>
              </a:lnTo>
              <a:lnTo>
                <a:pt x="1575661" y="18230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AE2CD9D-3EA2-429A-8B6E-14B36CA9EC98}">
      <dsp:nvSpPr>
        <dsp:cNvPr id="0" name=""/>
        <dsp:cNvSpPr/>
      </dsp:nvSpPr>
      <dsp:spPr>
        <a:xfrm>
          <a:off x="2324100" y="437004"/>
          <a:ext cx="525220" cy="182307"/>
        </a:xfrm>
        <a:custGeom>
          <a:avLst/>
          <a:gdLst/>
          <a:ahLst/>
          <a:cxnLst/>
          <a:rect l="0" t="0" r="0" b="0"/>
          <a:pathLst>
            <a:path>
              <a:moveTo>
                <a:pt x="0" y="0"/>
              </a:moveTo>
              <a:lnTo>
                <a:pt x="0" y="91153"/>
              </a:lnTo>
              <a:lnTo>
                <a:pt x="525220" y="91153"/>
              </a:lnTo>
              <a:lnTo>
                <a:pt x="525220" y="18230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D9DE28-B5F9-480B-86C8-44F74912ABB2}">
      <dsp:nvSpPr>
        <dsp:cNvPr id="0" name=""/>
        <dsp:cNvSpPr/>
      </dsp:nvSpPr>
      <dsp:spPr>
        <a:xfrm>
          <a:off x="1798879" y="437004"/>
          <a:ext cx="525220" cy="182307"/>
        </a:xfrm>
        <a:custGeom>
          <a:avLst/>
          <a:gdLst/>
          <a:ahLst/>
          <a:cxnLst/>
          <a:rect l="0" t="0" r="0" b="0"/>
          <a:pathLst>
            <a:path>
              <a:moveTo>
                <a:pt x="525220" y="0"/>
              </a:moveTo>
              <a:lnTo>
                <a:pt x="525220" y="91153"/>
              </a:lnTo>
              <a:lnTo>
                <a:pt x="0" y="91153"/>
              </a:lnTo>
              <a:lnTo>
                <a:pt x="0" y="18230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239F92-6AE1-424A-94EC-9B8DED8A3E98}">
      <dsp:nvSpPr>
        <dsp:cNvPr id="0" name=""/>
        <dsp:cNvSpPr/>
      </dsp:nvSpPr>
      <dsp:spPr>
        <a:xfrm>
          <a:off x="401185" y="1053378"/>
          <a:ext cx="130219" cy="3481213"/>
        </a:xfrm>
        <a:custGeom>
          <a:avLst/>
          <a:gdLst/>
          <a:ahLst/>
          <a:cxnLst/>
          <a:rect l="0" t="0" r="0" b="0"/>
          <a:pathLst>
            <a:path>
              <a:moveTo>
                <a:pt x="0" y="0"/>
              </a:moveTo>
              <a:lnTo>
                <a:pt x="0" y="3481213"/>
              </a:lnTo>
              <a:lnTo>
                <a:pt x="130219" y="348121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7570D4-A42B-4BFF-BDEE-CFFA0D53D430}">
      <dsp:nvSpPr>
        <dsp:cNvPr id="0" name=""/>
        <dsp:cNvSpPr/>
      </dsp:nvSpPr>
      <dsp:spPr>
        <a:xfrm>
          <a:off x="401185" y="1053378"/>
          <a:ext cx="130219" cy="2864839"/>
        </a:xfrm>
        <a:custGeom>
          <a:avLst/>
          <a:gdLst/>
          <a:ahLst/>
          <a:cxnLst/>
          <a:rect l="0" t="0" r="0" b="0"/>
          <a:pathLst>
            <a:path>
              <a:moveTo>
                <a:pt x="0" y="0"/>
              </a:moveTo>
              <a:lnTo>
                <a:pt x="0" y="2864839"/>
              </a:lnTo>
              <a:lnTo>
                <a:pt x="130219" y="286483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E1AFE9-FFB6-48E4-807C-BE7506274DF3}">
      <dsp:nvSpPr>
        <dsp:cNvPr id="0" name=""/>
        <dsp:cNvSpPr/>
      </dsp:nvSpPr>
      <dsp:spPr>
        <a:xfrm>
          <a:off x="401185" y="1053378"/>
          <a:ext cx="130219" cy="2248464"/>
        </a:xfrm>
        <a:custGeom>
          <a:avLst/>
          <a:gdLst/>
          <a:ahLst/>
          <a:cxnLst/>
          <a:rect l="0" t="0" r="0" b="0"/>
          <a:pathLst>
            <a:path>
              <a:moveTo>
                <a:pt x="0" y="0"/>
              </a:moveTo>
              <a:lnTo>
                <a:pt x="0" y="2248464"/>
              </a:lnTo>
              <a:lnTo>
                <a:pt x="130219" y="224846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6F97C0-150E-446D-A065-4E486C6B7B1F}">
      <dsp:nvSpPr>
        <dsp:cNvPr id="0" name=""/>
        <dsp:cNvSpPr/>
      </dsp:nvSpPr>
      <dsp:spPr>
        <a:xfrm>
          <a:off x="401185" y="1053378"/>
          <a:ext cx="130219" cy="1632090"/>
        </a:xfrm>
        <a:custGeom>
          <a:avLst/>
          <a:gdLst/>
          <a:ahLst/>
          <a:cxnLst/>
          <a:rect l="0" t="0" r="0" b="0"/>
          <a:pathLst>
            <a:path>
              <a:moveTo>
                <a:pt x="0" y="0"/>
              </a:moveTo>
              <a:lnTo>
                <a:pt x="0" y="1632090"/>
              </a:lnTo>
              <a:lnTo>
                <a:pt x="130219" y="163209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015D6F-1D51-40F0-9D6F-359240DDCD96}">
      <dsp:nvSpPr>
        <dsp:cNvPr id="0" name=""/>
        <dsp:cNvSpPr/>
      </dsp:nvSpPr>
      <dsp:spPr>
        <a:xfrm>
          <a:off x="401185" y="1053378"/>
          <a:ext cx="130219" cy="1015715"/>
        </a:xfrm>
        <a:custGeom>
          <a:avLst/>
          <a:gdLst/>
          <a:ahLst/>
          <a:cxnLst/>
          <a:rect l="0" t="0" r="0" b="0"/>
          <a:pathLst>
            <a:path>
              <a:moveTo>
                <a:pt x="0" y="0"/>
              </a:moveTo>
              <a:lnTo>
                <a:pt x="0" y="1015715"/>
              </a:lnTo>
              <a:lnTo>
                <a:pt x="130219" y="101571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6E45C6-F644-46EA-8033-7274250E09CB}">
      <dsp:nvSpPr>
        <dsp:cNvPr id="0" name=""/>
        <dsp:cNvSpPr/>
      </dsp:nvSpPr>
      <dsp:spPr>
        <a:xfrm>
          <a:off x="401185" y="1053378"/>
          <a:ext cx="130219" cy="399341"/>
        </a:xfrm>
        <a:custGeom>
          <a:avLst/>
          <a:gdLst/>
          <a:ahLst/>
          <a:cxnLst/>
          <a:rect l="0" t="0" r="0" b="0"/>
          <a:pathLst>
            <a:path>
              <a:moveTo>
                <a:pt x="0" y="0"/>
              </a:moveTo>
              <a:lnTo>
                <a:pt x="0" y="399341"/>
              </a:lnTo>
              <a:lnTo>
                <a:pt x="130219" y="399341"/>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BBAF19-BF2F-47ED-BF39-701B54F8279C}">
      <dsp:nvSpPr>
        <dsp:cNvPr id="0" name=""/>
        <dsp:cNvSpPr/>
      </dsp:nvSpPr>
      <dsp:spPr>
        <a:xfrm>
          <a:off x="748438" y="437004"/>
          <a:ext cx="1575661" cy="182307"/>
        </a:xfrm>
        <a:custGeom>
          <a:avLst/>
          <a:gdLst/>
          <a:ahLst/>
          <a:cxnLst/>
          <a:rect l="0" t="0" r="0" b="0"/>
          <a:pathLst>
            <a:path>
              <a:moveTo>
                <a:pt x="1575661" y="0"/>
              </a:moveTo>
              <a:lnTo>
                <a:pt x="1575661" y="91153"/>
              </a:lnTo>
              <a:lnTo>
                <a:pt x="0" y="91153"/>
              </a:lnTo>
              <a:lnTo>
                <a:pt x="0" y="18230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C58474-6143-43DC-BF8E-9EBB48A5ACCC}">
      <dsp:nvSpPr>
        <dsp:cNvPr id="0" name=""/>
        <dsp:cNvSpPr/>
      </dsp:nvSpPr>
      <dsp:spPr>
        <a:xfrm>
          <a:off x="1890033" y="2937"/>
          <a:ext cx="868133" cy="4340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Incident Commander</a:t>
          </a:r>
          <a:endParaRPr lang="en-US" sz="1000" kern="1200" dirty="0"/>
        </a:p>
      </dsp:txBody>
      <dsp:txXfrm>
        <a:off x="1890033" y="2937"/>
        <a:ext cx="868133" cy="434066"/>
      </dsp:txXfrm>
    </dsp:sp>
    <dsp:sp modelId="{93A5623C-9752-4F74-BAFA-D6068ED6C08C}">
      <dsp:nvSpPr>
        <dsp:cNvPr id="0" name=""/>
        <dsp:cNvSpPr/>
      </dsp:nvSpPr>
      <dsp:spPr>
        <a:xfrm>
          <a:off x="314371" y="619312"/>
          <a:ext cx="868133" cy="4340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Operations Section Chief</a:t>
          </a:r>
          <a:endParaRPr lang="en-US" sz="1000" kern="1200" dirty="0"/>
        </a:p>
      </dsp:txBody>
      <dsp:txXfrm>
        <a:off x="314371" y="619312"/>
        <a:ext cx="868133" cy="434066"/>
      </dsp:txXfrm>
    </dsp:sp>
    <dsp:sp modelId="{79F15965-BDCC-4533-B92D-B1DE39F4DB8B}">
      <dsp:nvSpPr>
        <dsp:cNvPr id="0" name=""/>
        <dsp:cNvSpPr/>
      </dsp:nvSpPr>
      <dsp:spPr>
        <a:xfrm>
          <a:off x="531405" y="1235686"/>
          <a:ext cx="868133" cy="4340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Division A</a:t>
          </a:r>
          <a:endParaRPr lang="en-US" sz="1000" kern="1200" dirty="0"/>
        </a:p>
      </dsp:txBody>
      <dsp:txXfrm>
        <a:off x="531405" y="1235686"/>
        <a:ext cx="868133" cy="434066"/>
      </dsp:txXfrm>
    </dsp:sp>
    <dsp:sp modelId="{B7B60547-44A7-4AC6-A047-654DB4B820BD}">
      <dsp:nvSpPr>
        <dsp:cNvPr id="0" name=""/>
        <dsp:cNvSpPr/>
      </dsp:nvSpPr>
      <dsp:spPr>
        <a:xfrm>
          <a:off x="531405" y="1852061"/>
          <a:ext cx="868133" cy="4340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Division D</a:t>
          </a:r>
          <a:endParaRPr lang="en-US" sz="1000" kern="1200" dirty="0"/>
        </a:p>
      </dsp:txBody>
      <dsp:txXfrm>
        <a:off x="531405" y="1852061"/>
        <a:ext cx="868133" cy="434066"/>
      </dsp:txXfrm>
    </dsp:sp>
    <dsp:sp modelId="{E22A7F3E-B53C-4021-9C07-419377D45D00}">
      <dsp:nvSpPr>
        <dsp:cNvPr id="0" name=""/>
        <dsp:cNvSpPr/>
      </dsp:nvSpPr>
      <dsp:spPr>
        <a:xfrm>
          <a:off x="531405" y="2468435"/>
          <a:ext cx="868133" cy="4340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Division F</a:t>
          </a:r>
          <a:endParaRPr lang="en-US" sz="1000" kern="1200" dirty="0"/>
        </a:p>
      </dsp:txBody>
      <dsp:txXfrm>
        <a:off x="531405" y="2468435"/>
        <a:ext cx="868133" cy="434066"/>
      </dsp:txXfrm>
    </dsp:sp>
    <dsp:sp modelId="{1EDACE59-F283-4CA6-BB4F-4883E9FFD430}">
      <dsp:nvSpPr>
        <dsp:cNvPr id="0" name=""/>
        <dsp:cNvSpPr/>
      </dsp:nvSpPr>
      <dsp:spPr>
        <a:xfrm>
          <a:off x="531405" y="3084809"/>
          <a:ext cx="868133" cy="4340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Turtle Stabilization Group</a:t>
          </a:r>
          <a:endParaRPr lang="en-US" sz="1000" kern="1200" dirty="0"/>
        </a:p>
      </dsp:txBody>
      <dsp:txXfrm>
        <a:off x="531405" y="3084809"/>
        <a:ext cx="868133" cy="434066"/>
      </dsp:txXfrm>
    </dsp:sp>
    <dsp:sp modelId="{50F1D4CE-7992-4EF8-8259-01AFE2FA0CAF}">
      <dsp:nvSpPr>
        <dsp:cNvPr id="0" name=""/>
        <dsp:cNvSpPr/>
      </dsp:nvSpPr>
      <dsp:spPr>
        <a:xfrm>
          <a:off x="531405" y="3701184"/>
          <a:ext cx="868133" cy="4340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Turtle </a:t>
          </a:r>
          <a:r>
            <a:rPr lang="en-US" sz="1000" kern="1200" dirty="0" err="1" smtClean="0"/>
            <a:t>Evac</a:t>
          </a:r>
          <a:r>
            <a:rPr lang="en-US" sz="1000" kern="1200" dirty="0" smtClean="0"/>
            <a:t> Group</a:t>
          </a:r>
          <a:endParaRPr lang="en-US" sz="1000" kern="1200" dirty="0"/>
        </a:p>
      </dsp:txBody>
      <dsp:txXfrm>
        <a:off x="531405" y="3701184"/>
        <a:ext cx="868133" cy="434066"/>
      </dsp:txXfrm>
    </dsp:sp>
    <dsp:sp modelId="{4E265BBB-1937-443B-BC44-EEA3ED0E0061}">
      <dsp:nvSpPr>
        <dsp:cNvPr id="0" name=""/>
        <dsp:cNvSpPr/>
      </dsp:nvSpPr>
      <dsp:spPr>
        <a:xfrm>
          <a:off x="531405" y="4317558"/>
          <a:ext cx="868133" cy="4340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err="1" smtClean="0"/>
            <a:t>Beachview</a:t>
          </a:r>
          <a:r>
            <a:rPr lang="en-US" sz="1000" kern="1200" dirty="0" smtClean="0"/>
            <a:t> Staging</a:t>
          </a:r>
          <a:endParaRPr lang="en-US" sz="1000" kern="1200" dirty="0"/>
        </a:p>
      </dsp:txBody>
      <dsp:txXfrm>
        <a:off x="531405" y="4317558"/>
        <a:ext cx="868133" cy="434066"/>
      </dsp:txXfrm>
    </dsp:sp>
    <dsp:sp modelId="{97930060-F6BA-454D-8AF1-2C66A878B0F6}">
      <dsp:nvSpPr>
        <dsp:cNvPr id="0" name=""/>
        <dsp:cNvSpPr/>
      </dsp:nvSpPr>
      <dsp:spPr>
        <a:xfrm>
          <a:off x="1364812" y="619312"/>
          <a:ext cx="868133" cy="4340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Planning Section</a:t>
          </a:r>
          <a:endParaRPr lang="en-US" sz="1000" kern="1200" dirty="0"/>
        </a:p>
      </dsp:txBody>
      <dsp:txXfrm>
        <a:off x="1364812" y="619312"/>
        <a:ext cx="868133" cy="434066"/>
      </dsp:txXfrm>
    </dsp:sp>
    <dsp:sp modelId="{67DC9A51-2E5E-4EB1-941A-048501ECBAF6}">
      <dsp:nvSpPr>
        <dsp:cNvPr id="0" name=""/>
        <dsp:cNvSpPr/>
      </dsp:nvSpPr>
      <dsp:spPr>
        <a:xfrm>
          <a:off x="2415253" y="619312"/>
          <a:ext cx="868133" cy="4340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Logistics Section</a:t>
          </a:r>
          <a:endParaRPr lang="en-US" sz="1000" kern="1200" dirty="0"/>
        </a:p>
      </dsp:txBody>
      <dsp:txXfrm>
        <a:off x="2415253" y="619312"/>
        <a:ext cx="868133" cy="434066"/>
      </dsp:txXfrm>
    </dsp:sp>
    <dsp:sp modelId="{C206A872-CC69-438B-A948-277DCFBD473E}">
      <dsp:nvSpPr>
        <dsp:cNvPr id="0" name=""/>
        <dsp:cNvSpPr/>
      </dsp:nvSpPr>
      <dsp:spPr>
        <a:xfrm>
          <a:off x="3465694" y="619312"/>
          <a:ext cx="868133" cy="4340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kern="1200" dirty="0" smtClean="0"/>
            <a:t>Finance/Admin </a:t>
          </a:r>
          <a:r>
            <a:rPr lang="en-US" sz="1000" kern="1200" dirty="0" err="1" smtClean="0"/>
            <a:t>Sectio</a:t>
          </a:r>
          <a:r>
            <a:rPr lang="en-US" sz="1000" kern="1200" dirty="0" smtClean="0"/>
            <a:t> </a:t>
          </a:r>
          <a:endParaRPr lang="en-US" sz="1000" kern="1200" dirty="0"/>
        </a:p>
      </dsp:txBody>
      <dsp:txXfrm>
        <a:off x="3465694" y="619312"/>
        <a:ext cx="868133" cy="4340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AFFECF-5D34-4E8F-AFF1-EEEB56810BE5}">
      <dsp:nvSpPr>
        <dsp:cNvPr id="0" name=""/>
        <dsp:cNvSpPr/>
      </dsp:nvSpPr>
      <dsp:spPr>
        <a:xfrm>
          <a:off x="5097780" y="419849"/>
          <a:ext cx="91440" cy="385574"/>
        </a:xfrm>
        <a:custGeom>
          <a:avLst/>
          <a:gdLst/>
          <a:ahLst/>
          <a:cxnLst/>
          <a:rect l="0" t="0" r="0" b="0"/>
          <a:pathLst>
            <a:path>
              <a:moveTo>
                <a:pt x="45720" y="0"/>
              </a:moveTo>
              <a:lnTo>
                <a:pt x="45720" y="385574"/>
              </a:lnTo>
              <a:lnTo>
                <a:pt x="133731" y="38557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4AA724-0EDC-45F7-A4A7-517260529DBC}">
      <dsp:nvSpPr>
        <dsp:cNvPr id="0" name=""/>
        <dsp:cNvSpPr/>
      </dsp:nvSpPr>
      <dsp:spPr>
        <a:xfrm>
          <a:off x="5009768" y="419849"/>
          <a:ext cx="91440" cy="385574"/>
        </a:xfrm>
        <a:custGeom>
          <a:avLst/>
          <a:gdLst/>
          <a:ahLst/>
          <a:cxnLst/>
          <a:rect l="0" t="0" r="0" b="0"/>
          <a:pathLst>
            <a:path>
              <a:moveTo>
                <a:pt x="133731" y="0"/>
              </a:moveTo>
              <a:lnTo>
                <a:pt x="133731" y="385574"/>
              </a:lnTo>
              <a:lnTo>
                <a:pt x="45720" y="38557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825AD7-ECCB-4605-9924-7B3DB6CAD40C}">
      <dsp:nvSpPr>
        <dsp:cNvPr id="0" name=""/>
        <dsp:cNvSpPr/>
      </dsp:nvSpPr>
      <dsp:spPr>
        <a:xfrm>
          <a:off x="5143500" y="419849"/>
          <a:ext cx="1521341" cy="771148"/>
        </a:xfrm>
        <a:custGeom>
          <a:avLst/>
          <a:gdLst/>
          <a:ahLst/>
          <a:cxnLst/>
          <a:rect l="0" t="0" r="0" b="0"/>
          <a:pathLst>
            <a:path>
              <a:moveTo>
                <a:pt x="0" y="0"/>
              </a:moveTo>
              <a:lnTo>
                <a:pt x="0" y="683136"/>
              </a:lnTo>
              <a:lnTo>
                <a:pt x="1521341" y="683136"/>
              </a:lnTo>
              <a:lnTo>
                <a:pt x="1521341" y="77114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57F4E8-6A9E-44B0-928C-5DB06D2D4690}">
      <dsp:nvSpPr>
        <dsp:cNvPr id="0" name=""/>
        <dsp:cNvSpPr/>
      </dsp:nvSpPr>
      <dsp:spPr>
        <a:xfrm>
          <a:off x="5315331" y="1610100"/>
          <a:ext cx="125730" cy="1575824"/>
        </a:xfrm>
        <a:custGeom>
          <a:avLst/>
          <a:gdLst/>
          <a:ahLst/>
          <a:cxnLst/>
          <a:rect l="0" t="0" r="0" b="0"/>
          <a:pathLst>
            <a:path>
              <a:moveTo>
                <a:pt x="0" y="0"/>
              </a:moveTo>
              <a:lnTo>
                <a:pt x="0" y="1575824"/>
              </a:lnTo>
              <a:lnTo>
                <a:pt x="125730" y="157582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24208A5-073F-4BEC-90B1-F08CFDA228D0}">
      <dsp:nvSpPr>
        <dsp:cNvPr id="0" name=""/>
        <dsp:cNvSpPr/>
      </dsp:nvSpPr>
      <dsp:spPr>
        <a:xfrm>
          <a:off x="5315331" y="1610100"/>
          <a:ext cx="125730" cy="980699"/>
        </a:xfrm>
        <a:custGeom>
          <a:avLst/>
          <a:gdLst/>
          <a:ahLst/>
          <a:cxnLst/>
          <a:rect l="0" t="0" r="0" b="0"/>
          <a:pathLst>
            <a:path>
              <a:moveTo>
                <a:pt x="0" y="0"/>
              </a:moveTo>
              <a:lnTo>
                <a:pt x="0" y="980699"/>
              </a:lnTo>
              <a:lnTo>
                <a:pt x="125730" y="98069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03ACA0-E915-47B1-B6A3-EA567E6CCFE8}">
      <dsp:nvSpPr>
        <dsp:cNvPr id="0" name=""/>
        <dsp:cNvSpPr/>
      </dsp:nvSpPr>
      <dsp:spPr>
        <a:xfrm>
          <a:off x="5315331" y="1610100"/>
          <a:ext cx="125730" cy="385574"/>
        </a:xfrm>
        <a:custGeom>
          <a:avLst/>
          <a:gdLst/>
          <a:ahLst/>
          <a:cxnLst/>
          <a:rect l="0" t="0" r="0" b="0"/>
          <a:pathLst>
            <a:path>
              <a:moveTo>
                <a:pt x="0" y="0"/>
              </a:moveTo>
              <a:lnTo>
                <a:pt x="0" y="385574"/>
              </a:lnTo>
              <a:lnTo>
                <a:pt x="125730" y="38557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DE8449-5E9F-43B6-906C-A66DB84084F9}">
      <dsp:nvSpPr>
        <dsp:cNvPr id="0" name=""/>
        <dsp:cNvSpPr/>
      </dsp:nvSpPr>
      <dsp:spPr>
        <a:xfrm>
          <a:off x="5143500" y="419849"/>
          <a:ext cx="507113" cy="771148"/>
        </a:xfrm>
        <a:custGeom>
          <a:avLst/>
          <a:gdLst/>
          <a:ahLst/>
          <a:cxnLst/>
          <a:rect l="0" t="0" r="0" b="0"/>
          <a:pathLst>
            <a:path>
              <a:moveTo>
                <a:pt x="0" y="0"/>
              </a:moveTo>
              <a:lnTo>
                <a:pt x="0" y="683136"/>
              </a:lnTo>
              <a:lnTo>
                <a:pt x="507113" y="683136"/>
              </a:lnTo>
              <a:lnTo>
                <a:pt x="507113" y="77114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802DE8-1210-4D2B-AEE0-39D5C245D256}">
      <dsp:nvSpPr>
        <dsp:cNvPr id="0" name=""/>
        <dsp:cNvSpPr/>
      </dsp:nvSpPr>
      <dsp:spPr>
        <a:xfrm>
          <a:off x="4301104" y="1610100"/>
          <a:ext cx="125730" cy="980699"/>
        </a:xfrm>
        <a:custGeom>
          <a:avLst/>
          <a:gdLst/>
          <a:ahLst/>
          <a:cxnLst/>
          <a:rect l="0" t="0" r="0" b="0"/>
          <a:pathLst>
            <a:path>
              <a:moveTo>
                <a:pt x="0" y="0"/>
              </a:moveTo>
              <a:lnTo>
                <a:pt x="0" y="980699"/>
              </a:lnTo>
              <a:lnTo>
                <a:pt x="125730" y="98069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0368FB-028B-47AC-922A-F04BE7BD9494}">
      <dsp:nvSpPr>
        <dsp:cNvPr id="0" name=""/>
        <dsp:cNvSpPr/>
      </dsp:nvSpPr>
      <dsp:spPr>
        <a:xfrm>
          <a:off x="4301104" y="1610100"/>
          <a:ext cx="125730" cy="385574"/>
        </a:xfrm>
        <a:custGeom>
          <a:avLst/>
          <a:gdLst/>
          <a:ahLst/>
          <a:cxnLst/>
          <a:rect l="0" t="0" r="0" b="0"/>
          <a:pathLst>
            <a:path>
              <a:moveTo>
                <a:pt x="0" y="0"/>
              </a:moveTo>
              <a:lnTo>
                <a:pt x="0" y="385574"/>
              </a:lnTo>
              <a:lnTo>
                <a:pt x="125730" y="38557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9AA59B-271C-45CD-AE2D-1E122238053B}">
      <dsp:nvSpPr>
        <dsp:cNvPr id="0" name=""/>
        <dsp:cNvSpPr/>
      </dsp:nvSpPr>
      <dsp:spPr>
        <a:xfrm>
          <a:off x="4636386" y="419849"/>
          <a:ext cx="507113" cy="771148"/>
        </a:xfrm>
        <a:custGeom>
          <a:avLst/>
          <a:gdLst/>
          <a:ahLst/>
          <a:cxnLst/>
          <a:rect l="0" t="0" r="0" b="0"/>
          <a:pathLst>
            <a:path>
              <a:moveTo>
                <a:pt x="507113" y="0"/>
              </a:moveTo>
              <a:lnTo>
                <a:pt x="507113" y="683136"/>
              </a:lnTo>
              <a:lnTo>
                <a:pt x="0" y="683136"/>
              </a:lnTo>
              <a:lnTo>
                <a:pt x="0" y="77114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F0012B-580B-4D4B-A2E3-89999DAAB97E}">
      <dsp:nvSpPr>
        <dsp:cNvPr id="0" name=""/>
        <dsp:cNvSpPr/>
      </dsp:nvSpPr>
      <dsp:spPr>
        <a:xfrm>
          <a:off x="3286876" y="1610100"/>
          <a:ext cx="125730" cy="3361200"/>
        </a:xfrm>
        <a:custGeom>
          <a:avLst/>
          <a:gdLst/>
          <a:ahLst/>
          <a:cxnLst/>
          <a:rect l="0" t="0" r="0" b="0"/>
          <a:pathLst>
            <a:path>
              <a:moveTo>
                <a:pt x="0" y="0"/>
              </a:moveTo>
              <a:lnTo>
                <a:pt x="0" y="3361200"/>
              </a:lnTo>
              <a:lnTo>
                <a:pt x="125730" y="336120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7570D4-A42B-4BFF-BDEE-CFFA0D53D430}">
      <dsp:nvSpPr>
        <dsp:cNvPr id="0" name=""/>
        <dsp:cNvSpPr/>
      </dsp:nvSpPr>
      <dsp:spPr>
        <a:xfrm>
          <a:off x="3286876" y="1610100"/>
          <a:ext cx="125730" cy="2766075"/>
        </a:xfrm>
        <a:custGeom>
          <a:avLst/>
          <a:gdLst/>
          <a:ahLst/>
          <a:cxnLst/>
          <a:rect l="0" t="0" r="0" b="0"/>
          <a:pathLst>
            <a:path>
              <a:moveTo>
                <a:pt x="0" y="0"/>
              </a:moveTo>
              <a:lnTo>
                <a:pt x="0" y="2766075"/>
              </a:lnTo>
              <a:lnTo>
                <a:pt x="125730" y="276607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E1AFE9-FFB6-48E4-807C-BE7506274DF3}">
      <dsp:nvSpPr>
        <dsp:cNvPr id="0" name=""/>
        <dsp:cNvSpPr/>
      </dsp:nvSpPr>
      <dsp:spPr>
        <a:xfrm>
          <a:off x="3286876" y="1610100"/>
          <a:ext cx="125730" cy="2170950"/>
        </a:xfrm>
        <a:custGeom>
          <a:avLst/>
          <a:gdLst/>
          <a:ahLst/>
          <a:cxnLst/>
          <a:rect l="0" t="0" r="0" b="0"/>
          <a:pathLst>
            <a:path>
              <a:moveTo>
                <a:pt x="0" y="0"/>
              </a:moveTo>
              <a:lnTo>
                <a:pt x="0" y="2170950"/>
              </a:lnTo>
              <a:lnTo>
                <a:pt x="125730" y="217095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6F97C0-150E-446D-A065-4E486C6B7B1F}">
      <dsp:nvSpPr>
        <dsp:cNvPr id="0" name=""/>
        <dsp:cNvSpPr/>
      </dsp:nvSpPr>
      <dsp:spPr>
        <a:xfrm>
          <a:off x="3286876" y="1610100"/>
          <a:ext cx="125730" cy="1575824"/>
        </a:xfrm>
        <a:custGeom>
          <a:avLst/>
          <a:gdLst/>
          <a:ahLst/>
          <a:cxnLst/>
          <a:rect l="0" t="0" r="0" b="0"/>
          <a:pathLst>
            <a:path>
              <a:moveTo>
                <a:pt x="0" y="0"/>
              </a:moveTo>
              <a:lnTo>
                <a:pt x="0" y="1575824"/>
              </a:lnTo>
              <a:lnTo>
                <a:pt x="125730" y="157582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015D6F-1D51-40F0-9D6F-359240DDCD96}">
      <dsp:nvSpPr>
        <dsp:cNvPr id="0" name=""/>
        <dsp:cNvSpPr/>
      </dsp:nvSpPr>
      <dsp:spPr>
        <a:xfrm>
          <a:off x="3286876" y="1610100"/>
          <a:ext cx="125730" cy="980699"/>
        </a:xfrm>
        <a:custGeom>
          <a:avLst/>
          <a:gdLst/>
          <a:ahLst/>
          <a:cxnLst/>
          <a:rect l="0" t="0" r="0" b="0"/>
          <a:pathLst>
            <a:path>
              <a:moveTo>
                <a:pt x="0" y="0"/>
              </a:moveTo>
              <a:lnTo>
                <a:pt x="0" y="980699"/>
              </a:lnTo>
              <a:lnTo>
                <a:pt x="125730" y="98069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D6E45C6-F644-46EA-8033-7274250E09CB}">
      <dsp:nvSpPr>
        <dsp:cNvPr id="0" name=""/>
        <dsp:cNvSpPr/>
      </dsp:nvSpPr>
      <dsp:spPr>
        <a:xfrm>
          <a:off x="3286876" y="1610100"/>
          <a:ext cx="125730" cy="385574"/>
        </a:xfrm>
        <a:custGeom>
          <a:avLst/>
          <a:gdLst/>
          <a:ahLst/>
          <a:cxnLst/>
          <a:rect l="0" t="0" r="0" b="0"/>
          <a:pathLst>
            <a:path>
              <a:moveTo>
                <a:pt x="0" y="0"/>
              </a:moveTo>
              <a:lnTo>
                <a:pt x="0" y="385574"/>
              </a:lnTo>
              <a:lnTo>
                <a:pt x="125730" y="385574"/>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BBAF19-BF2F-47ED-BF39-701B54F8279C}">
      <dsp:nvSpPr>
        <dsp:cNvPr id="0" name=""/>
        <dsp:cNvSpPr/>
      </dsp:nvSpPr>
      <dsp:spPr>
        <a:xfrm>
          <a:off x="3622158" y="419849"/>
          <a:ext cx="1521341" cy="771148"/>
        </a:xfrm>
        <a:custGeom>
          <a:avLst/>
          <a:gdLst/>
          <a:ahLst/>
          <a:cxnLst/>
          <a:rect l="0" t="0" r="0" b="0"/>
          <a:pathLst>
            <a:path>
              <a:moveTo>
                <a:pt x="1521341" y="0"/>
              </a:moveTo>
              <a:lnTo>
                <a:pt x="1521341" y="683136"/>
              </a:lnTo>
              <a:lnTo>
                <a:pt x="0" y="683136"/>
              </a:lnTo>
              <a:lnTo>
                <a:pt x="0" y="77114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C58474-6143-43DC-BF8E-9EBB48A5ACCC}">
      <dsp:nvSpPr>
        <dsp:cNvPr id="0" name=""/>
        <dsp:cNvSpPr/>
      </dsp:nvSpPr>
      <dsp:spPr>
        <a:xfrm>
          <a:off x="4724397" y="747"/>
          <a:ext cx="838204" cy="4191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t>Incident Commander</a:t>
          </a:r>
          <a:endParaRPr lang="en-US" sz="900" kern="1200" dirty="0"/>
        </a:p>
      </dsp:txBody>
      <dsp:txXfrm>
        <a:off x="4724397" y="747"/>
        <a:ext cx="838204" cy="419102"/>
      </dsp:txXfrm>
    </dsp:sp>
    <dsp:sp modelId="{93A5623C-9752-4F74-BAFA-D6068ED6C08C}">
      <dsp:nvSpPr>
        <dsp:cNvPr id="0" name=""/>
        <dsp:cNvSpPr/>
      </dsp:nvSpPr>
      <dsp:spPr>
        <a:xfrm>
          <a:off x="3203056" y="1190998"/>
          <a:ext cx="838204" cy="4191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t>Operations Section Chief</a:t>
          </a:r>
          <a:endParaRPr lang="en-US" sz="900" kern="1200" dirty="0"/>
        </a:p>
      </dsp:txBody>
      <dsp:txXfrm>
        <a:off x="3203056" y="1190998"/>
        <a:ext cx="838204" cy="419102"/>
      </dsp:txXfrm>
    </dsp:sp>
    <dsp:sp modelId="{79F15965-BDCC-4533-B92D-B1DE39F4DB8B}">
      <dsp:nvSpPr>
        <dsp:cNvPr id="0" name=""/>
        <dsp:cNvSpPr/>
      </dsp:nvSpPr>
      <dsp:spPr>
        <a:xfrm>
          <a:off x="3412607" y="1786123"/>
          <a:ext cx="838204" cy="4191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t>Division A</a:t>
          </a:r>
          <a:endParaRPr lang="en-US" sz="900" kern="1200" dirty="0"/>
        </a:p>
      </dsp:txBody>
      <dsp:txXfrm>
        <a:off x="3412607" y="1786123"/>
        <a:ext cx="838204" cy="419102"/>
      </dsp:txXfrm>
    </dsp:sp>
    <dsp:sp modelId="{B7B60547-44A7-4AC6-A047-654DB4B820BD}">
      <dsp:nvSpPr>
        <dsp:cNvPr id="0" name=""/>
        <dsp:cNvSpPr/>
      </dsp:nvSpPr>
      <dsp:spPr>
        <a:xfrm>
          <a:off x="3412607" y="2381248"/>
          <a:ext cx="838204" cy="4191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t>Division D</a:t>
          </a:r>
          <a:endParaRPr lang="en-US" sz="900" kern="1200" dirty="0"/>
        </a:p>
      </dsp:txBody>
      <dsp:txXfrm>
        <a:off x="3412607" y="2381248"/>
        <a:ext cx="838204" cy="419102"/>
      </dsp:txXfrm>
    </dsp:sp>
    <dsp:sp modelId="{E22A7F3E-B53C-4021-9C07-419377D45D00}">
      <dsp:nvSpPr>
        <dsp:cNvPr id="0" name=""/>
        <dsp:cNvSpPr/>
      </dsp:nvSpPr>
      <dsp:spPr>
        <a:xfrm>
          <a:off x="3412607" y="2976374"/>
          <a:ext cx="838204" cy="4191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t>Division F</a:t>
          </a:r>
          <a:endParaRPr lang="en-US" sz="900" kern="1200" dirty="0"/>
        </a:p>
      </dsp:txBody>
      <dsp:txXfrm>
        <a:off x="3412607" y="2976374"/>
        <a:ext cx="838204" cy="419102"/>
      </dsp:txXfrm>
    </dsp:sp>
    <dsp:sp modelId="{1EDACE59-F283-4CA6-BB4F-4883E9FFD430}">
      <dsp:nvSpPr>
        <dsp:cNvPr id="0" name=""/>
        <dsp:cNvSpPr/>
      </dsp:nvSpPr>
      <dsp:spPr>
        <a:xfrm>
          <a:off x="3412607" y="3571499"/>
          <a:ext cx="838204" cy="4191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t>Turtle Stabilization Group</a:t>
          </a:r>
          <a:endParaRPr lang="en-US" sz="900" kern="1200" dirty="0"/>
        </a:p>
      </dsp:txBody>
      <dsp:txXfrm>
        <a:off x="3412607" y="3571499"/>
        <a:ext cx="838204" cy="419102"/>
      </dsp:txXfrm>
    </dsp:sp>
    <dsp:sp modelId="{50F1D4CE-7992-4EF8-8259-01AFE2FA0CAF}">
      <dsp:nvSpPr>
        <dsp:cNvPr id="0" name=""/>
        <dsp:cNvSpPr/>
      </dsp:nvSpPr>
      <dsp:spPr>
        <a:xfrm>
          <a:off x="3412607" y="4166624"/>
          <a:ext cx="838204" cy="4191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t>Turtle </a:t>
          </a:r>
          <a:r>
            <a:rPr lang="en-US" sz="900" kern="1200" dirty="0" err="1" smtClean="0"/>
            <a:t>Evac</a:t>
          </a:r>
          <a:r>
            <a:rPr lang="en-US" sz="900" kern="1200" dirty="0" smtClean="0"/>
            <a:t> Group</a:t>
          </a:r>
          <a:endParaRPr lang="en-US" sz="900" kern="1200" dirty="0"/>
        </a:p>
      </dsp:txBody>
      <dsp:txXfrm>
        <a:off x="3412607" y="4166624"/>
        <a:ext cx="838204" cy="419102"/>
      </dsp:txXfrm>
    </dsp:sp>
    <dsp:sp modelId="{353D02D1-5899-412D-B99F-029EE302C515}">
      <dsp:nvSpPr>
        <dsp:cNvPr id="0" name=""/>
        <dsp:cNvSpPr/>
      </dsp:nvSpPr>
      <dsp:spPr>
        <a:xfrm>
          <a:off x="3412607" y="4761750"/>
          <a:ext cx="838204" cy="4191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err="1" smtClean="0"/>
            <a:t>Beachview</a:t>
          </a:r>
          <a:r>
            <a:rPr lang="en-US" sz="900" kern="1200" dirty="0" smtClean="0"/>
            <a:t> Staging Area</a:t>
          </a:r>
          <a:endParaRPr lang="en-US" sz="900" kern="1200" dirty="0"/>
        </a:p>
      </dsp:txBody>
      <dsp:txXfrm>
        <a:off x="3412607" y="4761750"/>
        <a:ext cx="838204" cy="419102"/>
      </dsp:txXfrm>
    </dsp:sp>
    <dsp:sp modelId="{4F12053C-84CA-4074-8B00-68F242615C06}">
      <dsp:nvSpPr>
        <dsp:cNvPr id="0" name=""/>
        <dsp:cNvSpPr/>
      </dsp:nvSpPr>
      <dsp:spPr>
        <a:xfrm>
          <a:off x="4217283" y="1190998"/>
          <a:ext cx="838204" cy="4191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t>Planning Section Chief</a:t>
          </a:r>
          <a:endParaRPr lang="en-US" sz="900" kern="1200" dirty="0"/>
        </a:p>
      </dsp:txBody>
      <dsp:txXfrm>
        <a:off x="4217283" y="1190998"/>
        <a:ext cx="838204" cy="419102"/>
      </dsp:txXfrm>
    </dsp:sp>
    <dsp:sp modelId="{78052AE5-F219-4EB3-A57C-10123229CB47}">
      <dsp:nvSpPr>
        <dsp:cNvPr id="0" name=""/>
        <dsp:cNvSpPr/>
      </dsp:nvSpPr>
      <dsp:spPr>
        <a:xfrm>
          <a:off x="4426835" y="1786123"/>
          <a:ext cx="838204" cy="4191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t>Resource Unit</a:t>
          </a:r>
          <a:endParaRPr lang="en-US" sz="900" kern="1200" dirty="0"/>
        </a:p>
      </dsp:txBody>
      <dsp:txXfrm>
        <a:off x="4426835" y="1786123"/>
        <a:ext cx="838204" cy="419102"/>
      </dsp:txXfrm>
    </dsp:sp>
    <dsp:sp modelId="{14BCA326-DE03-4AE3-9A16-EDC0F57AAE72}">
      <dsp:nvSpPr>
        <dsp:cNvPr id="0" name=""/>
        <dsp:cNvSpPr/>
      </dsp:nvSpPr>
      <dsp:spPr>
        <a:xfrm>
          <a:off x="4426835" y="2381248"/>
          <a:ext cx="838204" cy="4191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t>Situation Unit</a:t>
          </a:r>
          <a:endParaRPr lang="en-US" sz="900" kern="1200" dirty="0"/>
        </a:p>
      </dsp:txBody>
      <dsp:txXfrm>
        <a:off x="4426835" y="2381248"/>
        <a:ext cx="838204" cy="419102"/>
      </dsp:txXfrm>
    </dsp:sp>
    <dsp:sp modelId="{421B5064-1A23-434F-AF6D-7AF483ECD139}">
      <dsp:nvSpPr>
        <dsp:cNvPr id="0" name=""/>
        <dsp:cNvSpPr/>
      </dsp:nvSpPr>
      <dsp:spPr>
        <a:xfrm>
          <a:off x="5231511" y="1190998"/>
          <a:ext cx="838204" cy="4191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t>Logistics Section Chief</a:t>
          </a:r>
          <a:endParaRPr lang="en-US" sz="900" kern="1200" dirty="0"/>
        </a:p>
      </dsp:txBody>
      <dsp:txXfrm>
        <a:off x="5231511" y="1190998"/>
        <a:ext cx="838204" cy="419102"/>
      </dsp:txXfrm>
    </dsp:sp>
    <dsp:sp modelId="{9B6ADC19-1F25-4385-8EA9-D7F732B00936}">
      <dsp:nvSpPr>
        <dsp:cNvPr id="0" name=""/>
        <dsp:cNvSpPr/>
      </dsp:nvSpPr>
      <dsp:spPr>
        <a:xfrm>
          <a:off x="5441062" y="1786123"/>
          <a:ext cx="838204" cy="4191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t>Facilities Unit</a:t>
          </a:r>
          <a:endParaRPr lang="en-US" sz="900" kern="1200" dirty="0"/>
        </a:p>
      </dsp:txBody>
      <dsp:txXfrm>
        <a:off x="5441062" y="1786123"/>
        <a:ext cx="838204" cy="419102"/>
      </dsp:txXfrm>
    </dsp:sp>
    <dsp:sp modelId="{0C97A8F2-068C-4AD7-BEE6-EAB0625FA719}">
      <dsp:nvSpPr>
        <dsp:cNvPr id="0" name=""/>
        <dsp:cNvSpPr/>
      </dsp:nvSpPr>
      <dsp:spPr>
        <a:xfrm>
          <a:off x="5441062" y="2381248"/>
          <a:ext cx="838204" cy="4191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t>Ground Support Unit</a:t>
          </a:r>
          <a:endParaRPr lang="en-US" sz="900" kern="1200" dirty="0"/>
        </a:p>
      </dsp:txBody>
      <dsp:txXfrm>
        <a:off x="5441062" y="2381248"/>
        <a:ext cx="838204" cy="419102"/>
      </dsp:txXfrm>
    </dsp:sp>
    <dsp:sp modelId="{C1484B69-8DCF-45E7-85BC-8FD7AA49DD5C}">
      <dsp:nvSpPr>
        <dsp:cNvPr id="0" name=""/>
        <dsp:cNvSpPr/>
      </dsp:nvSpPr>
      <dsp:spPr>
        <a:xfrm>
          <a:off x="5441062" y="2976374"/>
          <a:ext cx="838204" cy="4191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t>Supply Unit</a:t>
          </a:r>
          <a:endParaRPr lang="en-US" sz="900" kern="1200" dirty="0"/>
        </a:p>
      </dsp:txBody>
      <dsp:txXfrm>
        <a:off x="5441062" y="2976374"/>
        <a:ext cx="838204" cy="419102"/>
      </dsp:txXfrm>
    </dsp:sp>
    <dsp:sp modelId="{A251C002-1D86-44C8-A747-06A4E2532A1C}">
      <dsp:nvSpPr>
        <dsp:cNvPr id="0" name=""/>
        <dsp:cNvSpPr/>
      </dsp:nvSpPr>
      <dsp:spPr>
        <a:xfrm>
          <a:off x="6245739" y="1190998"/>
          <a:ext cx="838204" cy="4191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t>Finance/Admin Section Chief</a:t>
          </a:r>
          <a:endParaRPr lang="en-US" sz="900" kern="1200" dirty="0"/>
        </a:p>
      </dsp:txBody>
      <dsp:txXfrm>
        <a:off x="6245739" y="1190998"/>
        <a:ext cx="838204" cy="419102"/>
      </dsp:txXfrm>
    </dsp:sp>
    <dsp:sp modelId="{7E1587E6-2103-4178-AD45-1688830A4B6A}">
      <dsp:nvSpPr>
        <dsp:cNvPr id="0" name=""/>
        <dsp:cNvSpPr/>
      </dsp:nvSpPr>
      <dsp:spPr>
        <a:xfrm>
          <a:off x="4217283" y="595872"/>
          <a:ext cx="838204" cy="4191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t>Public Info Officer</a:t>
          </a:r>
          <a:endParaRPr lang="en-US" sz="900" kern="1200" dirty="0"/>
        </a:p>
      </dsp:txBody>
      <dsp:txXfrm>
        <a:off x="4217283" y="595872"/>
        <a:ext cx="838204" cy="419102"/>
      </dsp:txXfrm>
    </dsp:sp>
    <dsp:sp modelId="{C05285D8-5EE9-4346-9952-CEE103F37792}">
      <dsp:nvSpPr>
        <dsp:cNvPr id="0" name=""/>
        <dsp:cNvSpPr/>
      </dsp:nvSpPr>
      <dsp:spPr>
        <a:xfrm>
          <a:off x="5231511" y="595872"/>
          <a:ext cx="838204" cy="41910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en-US" sz="900" kern="1200" dirty="0" smtClean="0"/>
            <a:t>Safety Officer</a:t>
          </a:r>
          <a:endParaRPr lang="en-US" sz="900" kern="1200" dirty="0"/>
        </a:p>
      </dsp:txBody>
      <dsp:txXfrm>
        <a:off x="5231511" y="595872"/>
        <a:ext cx="838204" cy="41910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563E21-6CCE-4614-BD75-9B31068508BB}" type="datetimeFigureOut">
              <a:rPr lang="en-US" smtClean="0"/>
              <a:pPr/>
              <a:t>7/11/2016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28B040-6A00-4DA8-9680-64A947CBD01D}" type="slidenum">
              <a:rPr lang="en-US" smtClean="0"/>
              <a:pPr/>
              <a:t>‹#›</a:t>
            </a:fld>
            <a:endParaRPr lang="en-US"/>
          </a:p>
        </p:txBody>
      </p:sp>
    </p:spTree>
    <p:extLst>
      <p:ext uri="{BB962C8B-B14F-4D97-AF65-F5344CB8AC3E}">
        <p14:creationId xmlns:p14="http://schemas.microsoft.com/office/powerpoint/2010/main" val="824457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dirty="0" smtClean="0">
              <a:ea typeface="ＭＳ Ｐゴシック" pitchFamily="34" charset="-128"/>
            </a:endParaRPr>
          </a:p>
          <a:p>
            <a:endParaRPr lang="en-US" dirty="0" smtClean="0">
              <a:ea typeface="ＭＳ Ｐゴシック" pitchFamily="34" charset="-128"/>
            </a:endParaRPr>
          </a:p>
        </p:txBody>
      </p:sp>
    </p:spTree>
    <p:extLst>
      <p:ext uri="{BB962C8B-B14F-4D97-AF65-F5344CB8AC3E}">
        <p14:creationId xmlns:p14="http://schemas.microsoft.com/office/powerpoint/2010/main" val="2983907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9328B040-6A00-4DA8-9680-64A947CBD01D}" type="slidenum">
              <a:rPr lang="en-US" smtClean="0"/>
              <a:pPr/>
              <a:t>13</a:t>
            </a:fld>
            <a:endParaRPr lang="en-US"/>
          </a:p>
        </p:txBody>
      </p:sp>
    </p:spTree>
    <p:extLst>
      <p:ext uri="{BB962C8B-B14F-4D97-AF65-F5344CB8AC3E}">
        <p14:creationId xmlns:p14="http://schemas.microsoft.com/office/powerpoint/2010/main" val="2003432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9328B040-6A00-4DA8-9680-64A947CBD01D}" type="slidenum">
              <a:rPr lang="en-US" smtClean="0"/>
              <a:pPr/>
              <a:t>14</a:t>
            </a:fld>
            <a:endParaRPr lang="en-US"/>
          </a:p>
        </p:txBody>
      </p:sp>
    </p:spTree>
    <p:extLst>
      <p:ext uri="{BB962C8B-B14F-4D97-AF65-F5344CB8AC3E}">
        <p14:creationId xmlns:p14="http://schemas.microsoft.com/office/powerpoint/2010/main" val="19484220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9328B040-6A00-4DA8-9680-64A947CBD01D}" type="slidenum">
              <a:rPr lang="en-US" smtClean="0"/>
              <a:pPr/>
              <a:t>15</a:t>
            </a:fld>
            <a:endParaRPr lang="en-US"/>
          </a:p>
        </p:txBody>
      </p:sp>
    </p:spTree>
    <p:extLst>
      <p:ext uri="{BB962C8B-B14F-4D97-AF65-F5344CB8AC3E}">
        <p14:creationId xmlns:p14="http://schemas.microsoft.com/office/powerpoint/2010/main" val="27459836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9328B040-6A00-4DA8-9680-64A947CBD01D}" type="slidenum">
              <a:rPr lang="en-US" smtClean="0"/>
              <a:pPr/>
              <a:t>16</a:t>
            </a:fld>
            <a:endParaRPr lang="en-US"/>
          </a:p>
        </p:txBody>
      </p:sp>
    </p:spTree>
    <p:extLst>
      <p:ext uri="{BB962C8B-B14F-4D97-AF65-F5344CB8AC3E}">
        <p14:creationId xmlns:p14="http://schemas.microsoft.com/office/powerpoint/2010/main" val="1253131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9328B040-6A00-4DA8-9680-64A947CBD01D}" type="slidenum">
              <a:rPr lang="en-US" smtClean="0"/>
              <a:pPr/>
              <a:t>17</a:t>
            </a:fld>
            <a:endParaRPr lang="en-US"/>
          </a:p>
        </p:txBody>
      </p:sp>
    </p:spTree>
    <p:extLst>
      <p:ext uri="{BB962C8B-B14F-4D97-AF65-F5344CB8AC3E}">
        <p14:creationId xmlns:p14="http://schemas.microsoft.com/office/powerpoint/2010/main" val="24508924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9328B040-6A00-4DA8-9680-64A947CBD01D}" type="slidenum">
              <a:rPr lang="en-US" smtClean="0"/>
              <a:pPr/>
              <a:t>18</a:t>
            </a:fld>
            <a:endParaRPr lang="en-US"/>
          </a:p>
        </p:txBody>
      </p:sp>
    </p:spTree>
    <p:extLst>
      <p:ext uri="{BB962C8B-B14F-4D97-AF65-F5344CB8AC3E}">
        <p14:creationId xmlns:p14="http://schemas.microsoft.com/office/powerpoint/2010/main" val="27592360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9328B040-6A00-4DA8-9680-64A947CBD01D}" type="slidenum">
              <a:rPr lang="en-US" smtClean="0"/>
              <a:pPr/>
              <a:t>19</a:t>
            </a:fld>
            <a:endParaRPr lang="en-US"/>
          </a:p>
        </p:txBody>
      </p:sp>
    </p:spTree>
    <p:extLst>
      <p:ext uri="{BB962C8B-B14F-4D97-AF65-F5344CB8AC3E}">
        <p14:creationId xmlns:p14="http://schemas.microsoft.com/office/powerpoint/2010/main" val="14451811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9328B040-6A00-4DA8-9680-64A947CBD01D}" type="slidenum">
              <a:rPr lang="en-US" smtClean="0"/>
              <a:pPr/>
              <a:t>20</a:t>
            </a:fld>
            <a:endParaRPr lang="en-US"/>
          </a:p>
        </p:txBody>
      </p:sp>
    </p:spTree>
    <p:extLst>
      <p:ext uri="{BB962C8B-B14F-4D97-AF65-F5344CB8AC3E}">
        <p14:creationId xmlns:p14="http://schemas.microsoft.com/office/powerpoint/2010/main" val="36495992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25749122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798877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dirty="0" smtClean="0">
              <a:ea typeface="ＭＳ Ｐゴシック" pitchFamily="34" charset="-128"/>
            </a:endParaRPr>
          </a:p>
          <a:p>
            <a:endParaRPr lang="en-US" dirty="0" smtClean="0">
              <a:ea typeface="ＭＳ Ｐゴシック" pitchFamily="34" charset="-128"/>
            </a:endParaRPr>
          </a:p>
        </p:txBody>
      </p:sp>
    </p:spTree>
    <p:extLst>
      <p:ext uri="{BB962C8B-B14F-4D97-AF65-F5344CB8AC3E}">
        <p14:creationId xmlns:p14="http://schemas.microsoft.com/office/powerpoint/2010/main" val="42035015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40639044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24839543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34132621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8927659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10081358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dirty="0" smtClean="0">
              <a:ea typeface="ＭＳ Ｐゴシック" pitchFamily="34" charset="-128"/>
            </a:endParaRPr>
          </a:p>
          <a:p>
            <a:endParaRPr lang="en-US" dirty="0" smtClean="0">
              <a:ea typeface="ＭＳ Ｐゴシック" pitchFamily="34" charset="-128"/>
            </a:endParaRPr>
          </a:p>
        </p:txBody>
      </p:sp>
    </p:spTree>
    <p:extLst>
      <p:ext uri="{BB962C8B-B14F-4D97-AF65-F5344CB8AC3E}">
        <p14:creationId xmlns:p14="http://schemas.microsoft.com/office/powerpoint/2010/main" val="9295512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dirty="0" smtClean="0">
              <a:ea typeface="ＭＳ Ｐゴシック" pitchFamily="34" charset="-128"/>
            </a:endParaRPr>
          </a:p>
          <a:p>
            <a:endParaRPr lang="en-US" dirty="0" smtClean="0">
              <a:ea typeface="ＭＳ Ｐゴシック" pitchFamily="34" charset="-128"/>
            </a:endParaRPr>
          </a:p>
        </p:txBody>
      </p:sp>
    </p:spTree>
    <p:extLst>
      <p:ext uri="{BB962C8B-B14F-4D97-AF65-F5344CB8AC3E}">
        <p14:creationId xmlns:p14="http://schemas.microsoft.com/office/powerpoint/2010/main" val="27498146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28281089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1589371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2262027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dirty="0" smtClean="0">
              <a:ea typeface="ＭＳ Ｐゴシック" pitchFamily="34" charset="-128"/>
            </a:endParaRPr>
          </a:p>
          <a:p>
            <a:endParaRPr lang="en-US" dirty="0" smtClean="0">
              <a:ea typeface="ＭＳ Ｐゴシック" pitchFamily="34" charset="-128"/>
            </a:endParaRPr>
          </a:p>
        </p:txBody>
      </p:sp>
    </p:spTree>
    <p:extLst>
      <p:ext uri="{BB962C8B-B14F-4D97-AF65-F5344CB8AC3E}">
        <p14:creationId xmlns:p14="http://schemas.microsoft.com/office/powerpoint/2010/main" val="18597256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33428679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4B4FB36-4EF0-4471-8B21-B7948C5A38B6}" type="slidenum">
              <a:rPr lang="en-US"/>
              <a:pPr/>
              <a:t>44</a:t>
            </a:fld>
            <a:endParaRPr lang="en-US"/>
          </a:p>
        </p:txBody>
      </p:sp>
      <p:sp>
        <p:nvSpPr>
          <p:cNvPr id="665602" name="Rectangle 2"/>
          <p:cNvSpPr>
            <a:spLocks noGrp="1" noRot="1" noChangeAspect="1" noChangeArrowheads="1" noTextEdit="1"/>
          </p:cNvSpPr>
          <p:nvPr>
            <p:ph type="sldImg"/>
          </p:nvPr>
        </p:nvSpPr>
        <p:spPr>
          <a:xfrm>
            <a:off x="1755775" y="617538"/>
            <a:ext cx="3365500" cy="2524125"/>
          </a:xfrm>
          <a:ln/>
        </p:spPr>
      </p:sp>
      <p:sp>
        <p:nvSpPr>
          <p:cNvPr id="665603" name="Rectangle 3"/>
          <p:cNvSpPr>
            <a:spLocks noGrp="1" noChangeArrowheads="1"/>
          </p:cNvSpPr>
          <p:nvPr>
            <p:ph type="body" idx="1"/>
          </p:nvPr>
        </p:nvSpPr>
        <p:spPr>
          <a:xfrm>
            <a:off x="491133" y="3754060"/>
            <a:ext cx="5774531" cy="4789714"/>
          </a:xfrm>
        </p:spPr>
        <p:txBody>
          <a:bodyPr/>
          <a:lstStyle/>
          <a:p>
            <a:r>
              <a:rPr lang="en-US"/>
              <a:t>Refer the participants to the chart in Figure 6 (page 29) of the National Response Plan.  Explain that this chart shows a sample JFO organization during natural disasters.  Note if you are not planning to hand out complete copies of the plan, it is recommended that you provide a copy of this page.</a:t>
            </a:r>
            <a:br>
              <a:rPr lang="en-US"/>
            </a:br>
            <a:r>
              <a:rPr lang="en-US"/>
              <a:t/>
            </a:r>
            <a:br>
              <a:rPr lang="en-US"/>
            </a:br>
            <a:r>
              <a:rPr lang="en-US"/>
              <a:t>Ask the participants to familiarize themselves with the chart.  Point out that the next visuals cover selected JFO functions.</a:t>
            </a:r>
          </a:p>
          <a:p>
            <a:r>
              <a:rPr lang="en-US"/>
              <a:t/>
            </a:r>
            <a:br>
              <a:rPr lang="en-US"/>
            </a:br>
            <a:r>
              <a:rPr lang="en-US"/>
              <a:t>Tell the participants that the National Response Plan includes possible JFO organizational structures for various types of threat scenarios and incidents.</a:t>
            </a:r>
          </a:p>
          <a:p>
            <a:endParaRPr lang="en-US"/>
          </a:p>
          <a:p>
            <a:r>
              <a:rPr lang="en-US"/>
              <a:t>The Infrastructure Liaison Position under the Chief of Staff coordinates with critical infrastructure elements, in both the public and private sectors.</a:t>
            </a:r>
          </a:p>
          <a:p>
            <a:endParaRPr lang="en-US"/>
          </a:p>
          <a:p>
            <a:endParaRPr lang="en-US"/>
          </a:p>
        </p:txBody>
      </p:sp>
      <p:sp>
        <p:nvSpPr>
          <p:cNvPr id="665604" name="Text Box 4"/>
          <p:cNvSpPr txBox="1">
            <a:spLocks noChangeArrowheads="1"/>
          </p:cNvSpPr>
          <p:nvPr/>
        </p:nvSpPr>
        <p:spPr bwMode="auto">
          <a:xfrm>
            <a:off x="5305723" y="3438072"/>
            <a:ext cx="1250156" cy="232833"/>
          </a:xfrm>
          <a:prstGeom prst="rect">
            <a:avLst/>
          </a:prstGeom>
          <a:noFill/>
          <a:ln w="9525">
            <a:noFill/>
            <a:miter lim="800000"/>
            <a:headEnd/>
            <a:tailEnd/>
          </a:ln>
          <a:effectLst/>
        </p:spPr>
        <p:txBody>
          <a:bodyPr lIns="86481" tIns="43241" rIns="86481" bIns="43241">
            <a:spAutoFit/>
          </a:bodyPr>
          <a:lstStyle/>
          <a:p>
            <a:pPr eaLnBrk="0" hangingPunct="0">
              <a:spcBef>
                <a:spcPct val="50000"/>
              </a:spcBef>
            </a:pPr>
            <a:r>
              <a:rPr lang="en-US" sz="900" dirty="0"/>
              <a:t>Pages 29 - 32</a:t>
            </a:r>
          </a:p>
        </p:txBody>
      </p:sp>
    </p:spTree>
    <p:extLst>
      <p:ext uri="{BB962C8B-B14F-4D97-AF65-F5344CB8AC3E}">
        <p14:creationId xmlns:p14="http://schemas.microsoft.com/office/powerpoint/2010/main" val="22226459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BD6F780E-EDC5-4937-A50F-47330A8966EC}" type="slidenum">
              <a:rPr lang="en-US"/>
              <a:pPr/>
              <a:t>45</a:t>
            </a:fld>
            <a:endParaRPr lang="en-US"/>
          </a:p>
        </p:txBody>
      </p:sp>
      <p:sp>
        <p:nvSpPr>
          <p:cNvPr id="732162" name="Rectangle 2"/>
          <p:cNvSpPr>
            <a:spLocks noGrp="1" noRot="1" noChangeAspect="1" noChangeArrowheads="1" noTextEdit="1"/>
          </p:cNvSpPr>
          <p:nvPr>
            <p:ph type="sldImg"/>
          </p:nvPr>
        </p:nvSpPr>
        <p:spPr>
          <a:xfrm>
            <a:off x="1781473" y="616858"/>
            <a:ext cx="3314402" cy="2524881"/>
          </a:xfrm>
          <a:ln/>
        </p:spPr>
      </p:sp>
      <p:sp>
        <p:nvSpPr>
          <p:cNvPr id="732163" name="Rectangle 3"/>
          <p:cNvSpPr>
            <a:spLocks noGrp="1" noChangeArrowheads="1"/>
          </p:cNvSpPr>
          <p:nvPr>
            <p:ph type="body" idx="1"/>
          </p:nvPr>
        </p:nvSpPr>
        <p:spPr>
          <a:xfrm>
            <a:off x="491133" y="3754060"/>
            <a:ext cx="5774531" cy="4789714"/>
          </a:xfrm>
        </p:spPr>
        <p:txBody>
          <a:bodyPr/>
          <a:lstStyle/>
          <a:p>
            <a:r>
              <a:rPr lang="en-US"/>
              <a:t>Refer the participants to the chart in Figure 6 (page 29) of the National Response Plan.  Explain that this chart shows a sample JFO organization during natural disasters.  Note if you are not planning to hand out complete copies of the plan, it is recommended that you provide a copy of this page.</a:t>
            </a:r>
            <a:br>
              <a:rPr lang="en-US"/>
            </a:br>
            <a:r>
              <a:rPr lang="en-US"/>
              <a:t/>
            </a:r>
            <a:br>
              <a:rPr lang="en-US"/>
            </a:br>
            <a:r>
              <a:rPr lang="en-US"/>
              <a:t>Ask the participants to familiarize themselves with the chart.  Point out that the next visuals cover selected JFO functions.</a:t>
            </a:r>
          </a:p>
          <a:p>
            <a:r>
              <a:rPr lang="en-US"/>
              <a:t/>
            </a:r>
            <a:br>
              <a:rPr lang="en-US"/>
            </a:br>
            <a:r>
              <a:rPr lang="en-US"/>
              <a:t>Tell the participants that the National Response Plan includes possible JFO organizational structures for various types of threat scenarios and incidents.</a:t>
            </a:r>
          </a:p>
          <a:p>
            <a:endParaRPr lang="en-US"/>
          </a:p>
          <a:p>
            <a:r>
              <a:rPr lang="en-US"/>
              <a:t>The Infrastructure Liaison Position under the Chief of Staff coordinates with critical infrastructure elements, in both the public and private sectors.</a:t>
            </a:r>
          </a:p>
          <a:p>
            <a:endParaRPr lang="en-US"/>
          </a:p>
          <a:p>
            <a:endParaRPr lang="en-US"/>
          </a:p>
        </p:txBody>
      </p:sp>
      <p:sp>
        <p:nvSpPr>
          <p:cNvPr id="732164" name="Text Box 4"/>
          <p:cNvSpPr txBox="1">
            <a:spLocks noChangeArrowheads="1"/>
          </p:cNvSpPr>
          <p:nvPr/>
        </p:nvSpPr>
        <p:spPr bwMode="auto">
          <a:xfrm>
            <a:off x="5305723" y="3438072"/>
            <a:ext cx="1250156" cy="232833"/>
          </a:xfrm>
          <a:prstGeom prst="rect">
            <a:avLst/>
          </a:prstGeom>
          <a:noFill/>
          <a:ln w="9525">
            <a:noFill/>
            <a:miter lim="800000"/>
            <a:headEnd/>
            <a:tailEnd/>
          </a:ln>
          <a:effectLst/>
        </p:spPr>
        <p:txBody>
          <a:bodyPr lIns="86481" tIns="43241" rIns="86481" bIns="43241">
            <a:spAutoFit/>
          </a:bodyPr>
          <a:lstStyle/>
          <a:p>
            <a:pPr eaLnBrk="0" hangingPunct="0">
              <a:spcBef>
                <a:spcPct val="50000"/>
              </a:spcBef>
            </a:pPr>
            <a:r>
              <a:rPr lang="en-US" sz="900" dirty="0"/>
              <a:t>Pages 29 - 32</a:t>
            </a:r>
          </a:p>
        </p:txBody>
      </p:sp>
    </p:spTree>
    <p:extLst>
      <p:ext uri="{BB962C8B-B14F-4D97-AF65-F5344CB8AC3E}">
        <p14:creationId xmlns:p14="http://schemas.microsoft.com/office/powerpoint/2010/main" val="15356558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5743568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30779950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1439567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miter lim="800000"/>
            <a:headEnd/>
            <a:tailEnd/>
          </a:ln>
        </p:spPr>
        <p:txBody>
          <a:bodyPr/>
          <a:lstStyle/>
          <a:p>
            <a:fld id="{1682DCB8-75E0-4A65-9079-298849C1D96D}" type="slidenum">
              <a:rPr lang="en-US"/>
              <a:pPr/>
              <a:t>50</a:t>
            </a:fld>
            <a:endParaRPr lang="en-US"/>
          </a:p>
        </p:txBody>
      </p:sp>
      <p:sp>
        <p:nvSpPr>
          <p:cNvPr id="17411" name="Rectangle 2"/>
          <p:cNvSpPr>
            <a:spLocks noGrp="1" noRot="1" noChangeAspect="1" noChangeArrowheads="1" noTextEdit="1"/>
          </p:cNvSpPr>
          <p:nvPr>
            <p:ph type="sldImg"/>
          </p:nvPr>
        </p:nvSpPr>
        <p:spPr>
          <a:solidFill>
            <a:srgbClr val="FFFFFF"/>
          </a:solidFill>
          <a:ln/>
        </p:spPr>
      </p:sp>
      <p:sp>
        <p:nvSpPr>
          <p:cNvPr id="17412"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extLst>
      <p:ext uri="{BB962C8B-B14F-4D97-AF65-F5344CB8AC3E}">
        <p14:creationId xmlns:p14="http://schemas.microsoft.com/office/powerpoint/2010/main" val="5846572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miter lim="800000"/>
            <a:headEnd/>
            <a:tailEnd/>
          </a:ln>
        </p:spPr>
        <p:txBody>
          <a:bodyPr/>
          <a:lstStyle/>
          <a:p>
            <a:fld id="{07B855B0-F930-41EC-B5FC-3AE667D14F0F}" type="slidenum">
              <a:rPr lang="en-US"/>
              <a:pPr/>
              <a:t>51</a:t>
            </a:fld>
            <a:endParaRPr lang="en-US"/>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18735449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miter lim="800000"/>
            <a:headEnd/>
            <a:tailEnd/>
          </a:ln>
        </p:spPr>
        <p:txBody>
          <a:bodyPr/>
          <a:lstStyle/>
          <a:p>
            <a:fld id="{C2554014-51F5-4911-8E24-A081D8AE998E}" type="slidenum">
              <a:rPr lang="en-US"/>
              <a:pPr/>
              <a:t>53</a:t>
            </a:fld>
            <a:endParaRPr lang="en-US"/>
          </a:p>
        </p:txBody>
      </p:sp>
      <p:sp>
        <p:nvSpPr>
          <p:cNvPr id="19459" name="Rectangle 2"/>
          <p:cNvSpPr>
            <a:spLocks noGrp="1" noRot="1" noChangeAspect="1" noChangeArrowheads="1" noTextEdit="1"/>
          </p:cNvSpPr>
          <p:nvPr>
            <p:ph type="sldImg"/>
          </p:nvPr>
        </p:nvSpPr>
        <p:spPr>
          <a:xfrm>
            <a:off x="1781473" y="616858"/>
            <a:ext cx="3314402" cy="2524881"/>
          </a:xfrm>
          <a:ln/>
        </p:spPr>
      </p:sp>
      <p:sp>
        <p:nvSpPr>
          <p:cNvPr id="19460" name="Rectangle 3"/>
          <p:cNvSpPr>
            <a:spLocks noGrp="1" noChangeArrowheads="1"/>
          </p:cNvSpPr>
          <p:nvPr>
            <p:ph type="body" idx="1"/>
          </p:nvPr>
        </p:nvSpPr>
        <p:spPr>
          <a:xfrm>
            <a:off x="491133" y="3754060"/>
            <a:ext cx="5774531" cy="4789714"/>
          </a:xfrm>
          <a:noFill/>
        </p:spPr>
        <p:txBody>
          <a:bodyPr/>
          <a:lstStyle/>
          <a:p>
            <a:pPr eaLnBrk="1" hangingPunct="1"/>
            <a:r>
              <a:rPr lang="en-US" smtClean="0"/>
              <a:t>Refer the participants to the chart in Figure 6 (page 29) of the National Response Plan.  Explain that this chart shows a sample JFO organization during natural disasters.  Note if you are not planning to hand out complete copies of the plan, it is recommended that you provide a copy of this page.</a:t>
            </a:r>
            <a:br>
              <a:rPr lang="en-US" smtClean="0"/>
            </a:br>
            <a:r>
              <a:rPr lang="en-US" smtClean="0"/>
              <a:t/>
            </a:r>
            <a:br>
              <a:rPr lang="en-US" smtClean="0"/>
            </a:br>
            <a:r>
              <a:rPr lang="en-US" smtClean="0"/>
              <a:t>Ask the participants to familiarize themselves with the chart.  Point out that the next visuals cover selected JFO functions.</a:t>
            </a:r>
          </a:p>
          <a:p>
            <a:pPr eaLnBrk="1" hangingPunct="1"/>
            <a:r>
              <a:rPr lang="en-US" smtClean="0"/>
              <a:t/>
            </a:r>
            <a:br>
              <a:rPr lang="en-US" smtClean="0"/>
            </a:br>
            <a:r>
              <a:rPr lang="en-US" smtClean="0"/>
              <a:t>Tell the participants that the National Response Plan includes possible JFO organizational structures for various types of threat scenarios and incidents.</a:t>
            </a:r>
          </a:p>
          <a:p>
            <a:pPr eaLnBrk="1" hangingPunct="1"/>
            <a:endParaRPr lang="en-US" smtClean="0"/>
          </a:p>
          <a:p>
            <a:pPr eaLnBrk="1" hangingPunct="1"/>
            <a:r>
              <a:rPr lang="en-US" smtClean="0"/>
              <a:t>The Infrastructure Liaison Position under the Chief of Staff coordinates with critical infrastructure elements, in both the public and private sectors.</a:t>
            </a:r>
          </a:p>
          <a:p>
            <a:pPr eaLnBrk="1" hangingPunct="1"/>
            <a:endParaRPr lang="en-US" smtClean="0"/>
          </a:p>
          <a:p>
            <a:pPr eaLnBrk="1" hangingPunct="1"/>
            <a:endParaRPr lang="en-US" smtClean="0"/>
          </a:p>
        </p:txBody>
      </p:sp>
      <p:sp>
        <p:nvSpPr>
          <p:cNvPr id="19461" name="Text Box 4"/>
          <p:cNvSpPr txBox="1">
            <a:spLocks noChangeArrowheads="1"/>
          </p:cNvSpPr>
          <p:nvPr/>
        </p:nvSpPr>
        <p:spPr bwMode="auto">
          <a:xfrm>
            <a:off x="5305723" y="3438072"/>
            <a:ext cx="1250156" cy="232833"/>
          </a:xfrm>
          <a:prstGeom prst="rect">
            <a:avLst/>
          </a:prstGeom>
          <a:noFill/>
          <a:ln w="9525">
            <a:noFill/>
            <a:miter lim="800000"/>
            <a:headEnd/>
            <a:tailEnd/>
          </a:ln>
          <a:effectLst/>
        </p:spPr>
        <p:txBody>
          <a:bodyPr lIns="86481" tIns="43241" rIns="86481" bIns="43241">
            <a:spAutoFit/>
          </a:bodyPr>
          <a:lstStyle/>
          <a:p>
            <a:pPr algn="l" eaLnBrk="0" hangingPunct="0">
              <a:spcBef>
                <a:spcPct val="50000"/>
              </a:spcBef>
            </a:pPr>
            <a:r>
              <a:rPr lang="en-US" sz="900" dirty="0">
                <a:latin typeface="Arial" charset="0"/>
              </a:rPr>
              <a:t>Pages 29 - 32</a:t>
            </a:r>
          </a:p>
        </p:txBody>
      </p:sp>
    </p:spTree>
    <p:extLst>
      <p:ext uri="{BB962C8B-B14F-4D97-AF65-F5344CB8AC3E}">
        <p14:creationId xmlns:p14="http://schemas.microsoft.com/office/powerpoint/2010/main" val="4067206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miter lim="800000"/>
            <a:headEnd/>
            <a:tailEnd/>
          </a:ln>
        </p:spPr>
        <p:txBody>
          <a:bodyPr/>
          <a:lstStyle/>
          <a:p>
            <a:fld id="{6E23FFCE-4311-4F08-A1EC-6E56E40BBF99}" type="slidenum">
              <a:rPr lang="en-US"/>
              <a:pPr/>
              <a:t>54</a:t>
            </a:fld>
            <a:endParaRPr lang="en-US"/>
          </a:p>
        </p:txBody>
      </p:sp>
      <p:sp>
        <p:nvSpPr>
          <p:cNvPr id="20483" name="Rectangle 2"/>
          <p:cNvSpPr>
            <a:spLocks noGrp="1" noRot="1" noChangeAspect="1" noChangeArrowheads="1" noTextEdit="1"/>
          </p:cNvSpPr>
          <p:nvPr>
            <p:ph type="sldImg"/>
          </p:nvPr>
        </p:nvSpPr>
        <p:spPr>
          <a:xfrm>
            <a:off x="1781473" y="616858"/>
            <a:ext cx="3314402" cy="2524881"/>
          </a:xfrm>
          <a:ln/>
        </p:spPr>
      </p:sp>
      <p:sp>
        <p:nvSpPr>
          <p:cNvPr id="20484" name="Rectangle 3"/>
          <p:cNvSpPr>
            <a:spLocks noGrp="1" noChangeArrowheads="1"/>
          </p:cNvSpPr>
          <p:nvPr>
            <p:ph type="body" idx="1"/>
          </p:nvPr>
        </p:nvSpPr>
        <p:spPr>
          <a:xfrm>
            <a:off x="491133" y="3754060"/>
            <a:ext cx="5774531" cy="4789714"/>
          </a:xfrm>
          <a:noFill/>
        </p:spPr>
        <p:txBody>
          <a:bodyPr/>
          <a:lstStyle/>
          <a:p>
            <a:pPr eaLnBrk="1" hangingPunct="1"/>
            <a:r>
              <a:rPr lang="en-US" smtClean="0"/>
              <a:t>Refer the participants to the chart in Figure 6 (page 29) of the National Response Plan.  Explain that this chart shows a sample JFO organization during natural disasters.  Note if you are not planning to hand out complete copies of the plan, it is recommended that you provide a copy of this page.</a:t>
            </a:r>
            <a:br>
              <a:rPr lang="en-US" smtClean="0"/>
            </a:br>
            <a:r>
              <a:rPr lang="en-US" smtClean="0"/>
              <a:t/>
            </a:r>
            <a:br>
              <a:rPr lang="en-US" smtClean="0"/>
            </a:br>
            <a:r>
              <a:rPr lang="en-US" smtClean="0"/>
              <a:t>Ask the participants to familiarize themselves with the chart.  Point out that the next visuals cover selected JFO functions.</a:t>
            </a:r>
          </a:p>
          <a:p>
            <a:pPr eaLnBrk="1" hangingPunct="1"/>
            <a:r>
              <a:rPr lang="en-US" smtClean="0"/>
              <a:t/>
            </a:r>
            <a:br>
              <a:rPr lang="en-US" smtClean="0"/>
            </a:br>
            <a:r>
              <a:rPr lang="en-US" smtClean="0"/>
              <a:t>Tell the participants that the National Response Plan includes possible JFO organizational structures for various types of threat scenarios and incidents.</a:t>
            </a:r>
          </a:p>
          <a:p>
            <a:pPr eaLnBrk="1" hangingPunct="1"/>
            <a:endParaRPr lang="en-US" smtClean="0"/>
          </a:p>
          <a:p>
            <a:pPr eaLnBrk="1" hangingPunct="1"/>
            <a:r>
              <a:rPr lang="en-US" smtClean="0"/>
              <a:t>The Infrastructure Liaison Position under the Chief of Staff coordinates with critical infrastructure elements, in both the public and private sectors.</a:t>
            </a:r>
          </a:p>
          <a:p>
            <a:pPr eaLnBrk="1" hangingPunct="1"/>
            <a:endParaRPr lang="en-US" smtClean="0"/>
          </a:p>
          <a:p>
            <a:pPr eaLnBrk="1" hangingPunct="1"/>
            <a:endParaRPr lang="en-US" smtClean="0"/>
          </a:p>
        </p:txBody>
      </p:sp>
      <p:sp>
        <p:nvSpPr>
          <p:cNvPr id="20485" name="Text Box 4"/>
          <p:cNvSpPr txBox="1">
            <a:spLocks noChangeArrowheads="1"/>
          </p:cNvSpPr>
          <p:nvPr/>
        </p:nvSpPr>
        <p:spPr bwMode="auto">
          <a:xfrm>
            <a:off x="5305723" y="3438072"/>
            <a:ext cx="1250156" cy="232833"/>
          </a:xfrm>
          <a:prstGeom prst="rect">
            <a:avLst/>
          </a:prstGeom>
          <a:noFill/>
          <a:ln w="9525">
            <a:noFill/>
            <a:miter lim="800000"/>
            <a:headEnd/>
            <a:tailEnd/>
          </a:ln>
          <a:effectLst/>
        </p:spPr>
        <p:txBody>
          <a:bodyPr lIns="86481" tIns="43241" rIns="86481" bIns="43241">
            <a:spAutoFit/>
          </a:bodyPr>
          <a:lstStyle/>
          <a:p>
            <a:pPr algn="l" eaLnBrk="0" hangingPunct="0">
              <a:spcBef>
                <a:spcPct val="50000"/>
              </a:spcBef>
            </a:pPr>
            <a:r>
              <a:rPr lang="en-US" sz="900" dirty="0">
                <a:latin typeface="Arial" charset="0"/>
              </a:rPr>
              <a:t>Pages 29 - 32</a:t>
            </a:r>
          </a:p>
        </p:txBody>
      </p:sp>
    </p:spTree>
    <p:extLst>
      <p:ext uri="{BB962C8B-B14F-4D97-AF65-F5344CB8AC3E}">
        <p14:creationId xmlns:p14="http://schemas.microsoft.com/office/powerpoint/2010/main" val="323611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41380003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ln>
            <a:miter lim="800000"/>
            <a:headEnd/>
            <a:tailEnd/>
          </a:ln>
        </p:spPr>
        <p:txBody>
          <a:bodyPr/>
          <a:lstStyle/>
          <a:p>
            <a:fld id="{493DA53A-11FF-49D3-AA34-0CAD51AD6BF5}" type="slidenum">
              <a:rPr lang="en-US"/>
              <a:pPr/>
              <a:t>55</a:t>
            </a:fld>
            <a:endParaRPr lang="en-US"/>
          </a:p>
        </p:txBody>
      </p:sp>
      <p:sp>
        <p:nvSpPr>
          <p:cNvPr id="21507" name="Rectangle 2"/>
          <p:cNvSpPr>
            <a:spLocks noGrp="1" noRot="1" noChangeAspect="1" noChangeArrowheads="1" noTextEdit="1"/>
          </p:cNvSpPr>
          <p:nvPr>
            <p:ph type="sldImg"/>
          </p:nvPr>
        </p:nvSpPr>
        <p:spPr>
          <a:xfrm>
            <a:off x="1781473" y="616858"/>
            <a:ext cx="3314402" cy="2524881"/>
          </a:xfrm>
          <a:ln/>
        </p:spPr>
      </p:sp>
      <p:sp>
        <p:nvSpPr>
          <p:cNvPr id="21508" name="Rectangle 3"/>
          <p:cNvSpPr>
            <a:spLocks noGrp="1" noChangeArrowheads="1"/>
          </p:cNvSpPr>
          <p:nvPr>
            <p:ph type="body" idx="1"/>
          </p:nvPr>
        </p:nvSpPr>
        <p:spPr>
          <a:xfrm>
            <a:off x="491133" y="3754060"/>
            <a:ext cx="5774531" cy="4789714"/>
          </a:xfrm>
          <a:noFill/>
        </p:spPr>
        <p:txBody>
          <a:bodyPr/>
          <a:lstStyle/>
          <a:p>
            <a:pPr eaLnBrk="1" hangingPunct="1"/>
            <a:r>
              <a:rPr lang="en-US" smtClean="0"/>
              <a:t>Refer the participants to the chart in Figure 6 (page 29) of the National Response Plan.  Explain that this chart shows a sample JFO organization during natural disasters.  Note if you are not planning to hand out complete copies of the plan, it is recommended that you provide a copy of this page.</a:t>
            </a:r>
            <a:br>
              <a:rPr lang="en-US" smtClean="0"/>
            </a:br>
            <a:r>
              <a:rPr lang="en-US" smtClean="0"/>
              <a:t/>
            </a:r>
            <a:br>
              <a:rPr lang="en-US" smtClean="0"/>
            </a:br>
            <a:r>
              <a:rPr lang="en-US" smtClean="0"/>
              <a:t>Ask the participants to familiarize themselves with the chart.  Point out that the next visuals cover selected JFO functions.</a:t>
            </a:r>
          </a:p>
          <a:p>
            <a:pPr eaLnBrk="1" hangingPunct="1"/>
            <a:r>
              <a:rPr lang="en-US" smtClean="0"/>
              <a:t/>
            </a:r>
            <a:br>
              <a:rPr lang="en-US" smtClean="0"/>
            </a:br>
            <a:r>
              <a:rPr lang="en-US" smtClean="0"/>
              <a:t>Tell the participants that the National Response Plan includes possible JFO organizational structures for various types of threat scenarios and incidents.</a:t>
            </a:r>
          </a:p>
          <a:p>
            <a:pPr eaLnBrk="1" hangingPunct="1"/>
            <a:endParaRPr lang="en-US" smtClean="0"/>
          </a:p>
          <a:p>
            <a:pPr eaLnBrk="1" hangingPunct="1"/>
            <a:r>
              <a:rPr lang="en-US" smtClean="0"/>
              <a:t>The Infrastructure Liaison Position under the Chief of Staff coordinates with critical infrastructure elements, in both the public and private sectors.</a:t>
            </a:r>
          </a:p>
          <a:p>
            <a:pPr eaLnBrk="1" hangingPunct="1"/>
            <a:endParaRPr lang="en-US" smtClean="0"/>
          </a:p>
          <a:p>
            <a:pPr eaLnBrk="1" hangingPunct="1"/>
            <a:endParaRPr lang="en-US" smtClean="0"/>
          </a:p>
        </p:txBody>
      </p:sp>
      <p:sp>
        <p:nvSpPr>
          <p:cNvPr id="21509" name="Text Box 4"/>
          <p:cNvSpPr txBox="1">
            <a:spLocks noChangeArrowheads="1"/>
          </p:cNvSpPr>
          <p:nvPr/>
        </p:nvSpPr>
        <p:spPr bwMode="auto">
          <a:xfrm>
            <a:off x="5305723" y="3438072"/>
            <a:ext cx="1250156" cy="232833"/>
          </a:xfrm>
          <a:prstGeom prst="rect">
            <a:avLst/>
          </a:prstGeom>
          <a:noFill/>
          <a:ln w="9525">
            <a:noFill/>
            <a:miter lim="800000"/>
            <a:headEnd/>
            <a:tailEnd/>
          </a:ln>
          <a:effectLst/>
        </p:spPr>
        <p:txBody>
          <a:bodyPr lIns="86481" tIns="43241" rIns="86481" bIns="43241">
            <a:spAutoFit/>
          </a:bodyPr>
          <a:lstStyle/>
          <a:p>
            <a:pPr algn="l" eaLnBrk="0" hangingPunct="0">
              <a:spcBef>
                <a:spcPct val="50000"/>
              </a:spcBef>
            </a:pPr>
            <a:r>
              <a:rPr lang="en-US" sz="900" dirty="0">
                <a:latin typeface="Arial" charset="0"/>
              </a:rPr>
              <a:t>Pages 29 - 32</a:t>
            </a:r>
          </a:p>
        </p:txBody>
      </p:sp>
    </p:spTree>
    <p:extLst>
      <p:ext uri="{BB962C8B-B14F-4D97-AF65-F5344CB8AC3E}">
        <p14:creationId xmlns:p14="http://schemas.microsoft.com/office/powerpoint/2010/main" val="7233589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miter lim="800000"/>
            <a:headEnd/>
            <a:tailEnd/>
          </a:ln>
        </p:spPr>
        <p:txBody>
          <a:bodyPr/>
          <a:lstStyle/>
          <a:p>
            <a:fld id="{C817E4F9-CD20-4318-BE63-E03541875F84}" type="slidenum">
              <a:rPr lang="en-US"/>
              <a:pPr/>
              <a:t>56</a:t>
            </a:fld>
            <a:endParaRPr lang="en-US"/>
          </a:p>
        </p:txBody>
      </p:sp>
      <p:sp>
        <p:nvSpPr>
          <p:cNvPr id="22531" name="Rectangle 2"/>
          <p:cNvSpPr>
            <a:spLocks noGrp="1" noRot="1" noChangeAspect="1" noChangeArrowheads="1" noTextEdit="1"/>
          </p:cNvSpPr>
          <p:nvPr>
            <p:ph type="sldImg"/>
          </p:nvPr>
        </p:nvSpPr>
        <p:spPr>
          <a:xfrm>
            <a:off x="1781473" y="616858"/>
            <a:ext cx="3314402" cy="2524881"/>
          </a:xfrm>
          <a:ln/>
        </p:spPr>
      </p:sp>
      <p:sp>
        <p:nvSpPr>
          <p:cNvPr id="22532" name="Rectangle 3"/>
          <p:cNvSpPr>
            <a:spLocks noGrp="1" noChangeArrowheads="1"/>
          </p:cNvSpPr>
          <p:nvPr>
            <p:ph type="body" idx="1"/>
          </p:nvPr>
        </p:nvSpPr>
        <p:spPr>
          <a:xfrm>
            <a:off x="491133" y="3754060"/>
            <a:ext cx="5774531" cy="4789714"/>
          </a:xfrm>
          <a:noFill/>
        </p:spPr>
        <p:txBody>
          <a:bodyPr/>
          <a:lstStyle/>
          <a:p>
            <a:pPr eaLnBrk="1" hangingPunct="1"/>
            <a:r>
              <a:rPr lang="en-US" smtClean="0"/>
              <a:t>Refer the participants to the chart in Figure 6 (page 29) of the National Response Plan.  Explain that this chart shows a sample JFO organization during natural disasters.  Note if you are not planning to hand out complete copies of the plan, it is recommended that you provide a copy of this page.</a:t>
            </a:r>
            <a:br>
              <a:rPr lang="en-US" smtClean="0"/>
            </a:br>
            <a:r>
              <a:rPr lang="en-US" smtClean="0"/>
              <a:t/>
            </a:r>
            <a:br>
              <a:rPr lang="en-US" smtClean="0"/>
            </a:br>
            <a:r>
              <a:rPr lang="en-US" smtClean="0"/>
              <a:t>Ask the participants to familiarize themselves with the chart.  Point out that the next visuals cover selected JFO functions.</a:t>
            </a:r>
          </a:p>
          <a:p>
            <a:pPr eaLnBrk="1" hangingPunct="1"/>
            <a:r>
              <a:rPr lang="en-US" smtClean="0"/>
              <a:t/>
            </a:r>
            <a:br>
              <a:rPr lang="en-US" smtClean="0"/>
            </a:br>
            <a:r>
              <a:rPr lang="en-US" smtClean="0"/>
              <a:t>Tell the participants that the National Response Plan includes possible JFO organizational structures for various types of threat scenarios and incidents.</a:t>
            </a:r>
          </a:p>
          <a:p>
            <a:pPr eaLnBrk="1" hangingPunct="1"/>
            <a:endParaRPr lang="en-US" smtClean="0"/>
          </a:p>
          <a:p>
            <a:pPr eaLnBrk="1" hangingPunct="1"/>
            <a:r>
              <a:rPr lang="en-US" smtClean="0"/>
              <a:t>The Infrastructure Liaison Position under the Chief of Staff coordinates with critical infrastructure elements, in both the public and private sectors.</a:t>
            </a:r>
          </a:p>
          <a:p>
            <a:pPr eaLnBrk="1" hangingPunct="1"/>
            <a:endParaRPr lang="en-US" smtClean="0"/>
          </a:p>
          <a:p>
            <a:pPr eaLnBrk="1" hangingPunct="1"/>
            <a:endParaRPr lang="en-US" smtClean="0"/>
          </a:p>
        </p:txBody>
      </p:sp>
      <p:sp>
        <p:nvSpPr>
          <p:cNvPr id="22533" name="Text Box 4"/>
          <p:cNvSpPr txBox="1">
            <a:spLocks noChangeArrowheads="1"/>
          </p:cNvSpPr>
          <p:nvPr/>
        </p:nvSpPr>
        <p:spPr bwMode="auto">
          <a:xfrm>
            <a:off x="5305723" y="3438072"/>
            <a:ext cx="1250156" cy="232833"/>
          </a:xfrm>
          <a:prstGeom prst="rect">
            <a:avLst/>
          </a:prstGeom>
          <a:noFill/>
          <a:ln w="9525">
            <a:noFill/>
            <a:miter lim="800000"/>
            <a:headEnd/>
            <a:tailEnd/>
          </a:ln>
          <a:effectLst/>
        </p:spPr>
        <p:txBody>
          <a:bodyPr lIns="86481" tIns="43241" rIns="86481" bIns="43241">
            <a:spAutoFit/>
          </a:bodyPr>
          <a:lstStyle/>
          <a:p>
            <a:pPr algn="l" eaLnBrk="0" hangingPunct="0">
              <a:spcBef>
                <a:spcPct val="50000"/>
              </a:spcBef>
            </a:pPr>
            <a:r>
              <a:rPr lang="en-US" sz="900" dirty="0">
                <a:latin typeface="Arial" charset="0"/>
              </a:rPr>
              <a:t>Pages 29 - 32</a:t>
            </a:r>
          </a:p>
        </p:txBody>
      </p:sp>
    </p:spTree>
    <p:extLst>
      <p:ext uri="{BB962C8B-B14F-4D97-AF65-F5344CB8AC3E}">
        <p14:creationId xmlns:p14="http://schemas.microsoft.com/office/powerpoint/2010/main" val="284384215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miter lim="800000"/>
            <a:headEnd/>
            <a:tailEnd/>
          </a:ln>
        </p:spPr>
        <p:txBody>
          <a:bodyPr/>
          <a:lstStyle/>
          <a:p>
            <a:fld id="{90CC9369-BDDA-484B-B409-7405E2AB06A4}" type="slidenum">
              <a:rPr lang="en-US"/>
              <a:pPr/>
              <a:t>57</a:t>
            </a:fld>
            <a:endParaRPr lang="en-US"/>
          </a:p>
        </p:txBody>
      </p:sp>
      <p:sp>
        <p:nvSpPr>
          <p:cNvPr id="23555" name="Rectangle 2"/>
          <p:cNvSpPr>
            <a:spLocks noGrp="1" noRot="1" noChangeAspect="1" noChangeArrowheads="1" noTextEdit="1"/>
          </p:cNvSpPr>
          <p:nvPr>
            <p:ph type="sldImg"/>
          </p:nvPr>
        </p:nvSpPr>
        <p:spPr>
          <a:xfrm>
            <a:off x="1781473" y="616858"/>
            <a:ext cx="3314402" cy="2524881"/>
          </a:xfrm>
          <a:ln/>
        </p:spPr>
      </p:sp>
      <p:sp>
        <p:nvSpPr>
          <p:cNvPr id="23556" name="Rectangle 3"/>
          <p:cNvSpPr>
            <a:spLocks noGrp="1" noChangeArrowheads="1"/>
          </p:cNvSpPr>
          <p:nvPr>
            <p:ph type="body" idx="1"/>
          </p:nvPr>
        </p:nvSpPr>
        <p:spPr>
          <a:xfrm>
            <a:off x="491133" y="3754060"/>
            <a:ext cx="5774531" cy="4789714"/>
          </a:xfrm>
          <a:noFill/>
        </p:spPr>
        <p:txBody>
          <a:bodyPr/>
          <a:lstStyle/>
          <a:p>
            <a:pPr eaLnBrk="1" hangingPunct="1"/>
            <a:r>
              <a:rPr lang="en-US" smtClean="0"/>
              <a:t>Refer the participants to the chart in Figure 6 (page 29) of the National Response Plan.  Explain that this chart shows a sample JFO organization during natural disasters.  Note if you are not planning to hand out complete copies of the plan, it is recommended that you provide a copy of this page.</a:t>
            </a:r>
            <a:br>
              <a:rPr lang="en-US" smtClean="0"/>
            </a:br>
            <a:r>
              <a:rPr lang="en-US" smtClean="0"/>
              <a:t/>
            </a:r>
            <a:br>
              <a:rPr lang="en-US" smtClean="0"/>
            </a:br>
            <a:r>
              <a:rPr lang="en-US" smtClean="0"/>
              <a:t>Ask the participants to familiarize themselves with the chart.  Point out that the next visuals cover selected JFO functions.</a:t>
            </a:r>
          </a:p>
          <a:p>
            <a:pPr eaLnBrk="1" hangingPunct="1"/>
            <a:r>
              <a:rPr lang="en-US" smtClean="0"/>
              <a:t/>
            </a:r>
            <a:br>
              <a:rPr lang="en-US" smtClean="0"/>
            </a:br>
            <a:r>
              <a:rPr lang="en-US" smtClean="0"/>
              <a:t>Tell the participants that the National Response Plan includes possible JFO organizational structures for various types of threat scenarios and incidents.</a:t>
            </a:r>
          </a:p>
          <a:p>
            <a:pPr eaLnBrk="1" hangingPunct="1"/>
            <a:endParaRPr lang="en-US" smtClean="0"/>
          </a:p>
          <a:p>
            <a:pPr eaLnBrk="1" hangingPunct="1"/>
            <a:r>
              <a:rPr lang="en-US" smtClean="0"/>
              <a:t>The Infrastructure Liaison Position under the Chief of Staff coordinates with critical infrastructure elements, in both the public and private sectors.</a:t>
            </a:r>
          </a:p>
          <a:p>
            <a:pPr eaLnBrk="1" hangingPunct="1"/>
            <a:endParaRPr lang="en-US" smtClean="0"/>
          </a:p>
          <a:p>
            <a:pPr eaLnBrk="1" hangingPunct="1"/>
            <a:endParaRPr lang="en-US" smtClean="0"/>
          </a:p>
        </p:txBody>
      </p:sp>
      <p:sp>
        <p:nvSpPr>
          <p:cNvPr id="23557" name="Text Box 4"/>
          <p:cNvSpPr txBox="1">
            <a:spLocks noChangeArrowheads="1"/>
          </p:cNvSpPr>
          <p:nvPr/>
        </p:nvSpPr>
        <p:spPr bwMode="auto">
          <a:xfrm>
            <a:off x="5305723" y="3438072"/>
            <a:ext cx="1250156" cy="232833"/>
          </a:xfrm>
          <a:prstGeom prst="rect">
            <a:avLst/>
          </a:prstGeom>
          <a:noFill/>
          <a:ln w="9525">
            <a:noFill/>
            <a:miter lim="800000"/>
            <a:headEnd/>
            <a:tailEnd/>
          </a:ln>
          <a:effectLst/>
        </p:spPr>
        <p:txBody>
          <a:bodyPr lIns="86481" tIns="43241" rIns="86481" bIns="43241">
            <a:spAutoFit/>
          </a:bodyPr>
          <a:lstStyle/>
          <a:p>
            <a:pPr algn="l" eaLnBrk="0" hangingPunct="0">
              <a:spcBef>
                <a:spcPct val="50000"/>
              </a:spcBef>
            </a:pPr>
            <a:r>
              <a:rPr lang="en-US" sz="900" dirty="0">
                <a:latin typeface="Arial" charset="0"/>
              </a:rPr>
              <a:t>Pages 29 - 32</a:t>
            </a:r>
          </a:p>
        </p:txBody>
      </p:sp>
    </p:spTree>
    <p:extLst>
      <p:ext uri="{BB962C8B-B14F-4D97-AF65-F5344CB8AC3E}">
        <p14:creationId xmlns:p14="http://schemas.microsoft.com/office/powerpoint/2010/main" val="37638867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miter lim="800000"/>
            <a:headEnd/>
            <a:tailEnd/>
          </a:ln>
        </p:spPr>
        <p:txBody>
          <a:bodyPr/>
          <a:lstStyle/>
          <a:p>
            <a:fld id="{F22ECE50-B459-4873-AF8A-1954D4E608D5}" type="slidenum">
              <a:rPr lang="en-US"/>
              <a:pPr/>
              <a:t>58</a:t>
            </a:fld>
            <a:endParaRPr lang="en-US"/>
          </a:p>
        </p:txBody>
      </p:sp>
      <p:sp>
        <p:nvSpPr>
          <p:cNvPr id="24579" name="Rectangle 2"/>
          <p:cNvSpPr>
            <a:spLocks noGrp="1" noRot="1" noChangeAspect="1" noChangeArrowheads="1" noTextEdit="1"/>
          </p:cNvSpPr>
          <p:nvPr>
            <p:ph type="sldImg"/>
          </p:nvPr>
        </p:nvSpPr>
        <p:spPr>
          <a:xfrm>
            <a:off x="1781473" y="616858"/>
            <a:ext cx="3314402" cy="2524881"/>
          </a:xfrm>
          <a:ln/>
        </p:spPr>
      </p:sp>
      <p:sp>
        <p:nvSpPr>
          <p:cNvPr id="24580" name="Rectangle 3"/>
          <p:cNvSpPr>
            <a:spLocks noGrp="1" noChangeArrowheads="1"/>
          </p:cNvSpPr>
          <p:nvPr>
            <p:ph type="body" idx="1"/>
          </p:nvPr>
        </p:nvSpPr>
        <p:spPr>
          <a:xfrm>
            <a:off x="491133" y="3754060"/>
            <a:ext cx="5774531" cy="4789714"/>
          </a:xfrm>
          <a:noFill/>
        </p:spPr>
        <p:txBody>
          <a:bodyPr/>
          <a:lstStyle/>
          <a:p>
            <a:pPr eaLnBrk="1" hangingPunct="1"/>
            <a:r>
              <a:rPr lang="en-US" smtClean="0"/>
              <a:t>Refer the participants to the chart in Figure 6 (page 29) of the National Response Plan.  Explain that this chart shows a sample JFO organization during natural disasters.  Note if you are not planning to hand out complete copies of the plan, it is recommended that you provide a copy of this page.</a:t>
            </a:r>
            <a:br>
              <a:rPr lang="en-US" smtClean="0"/>
            </a:br>
            <a:r>
              <a:rPr lang="en-US" smtClean="0"/>
              <a:t/>
            </a:r>
            <a:br>
              <a:rPr lang="en-US" smtClean="0"/>
            </a:br>
            <a:r>
              <a:rPr lang="en-US" smtClean="0"/>
              <a:t>Ask the participants to familiarize themselves with the chart.  Point out that the next visuals cover selected JFO functions.</a:t>
            </a:r>
          </a:p>
          <a:p>
            <a:pPr eaLnBrk="1" hangingPunct="1"/>
            <a:r>
              <a:rPr lang="en-US" smtClean="0"/>
              <a:t/>
            </a:r>
            <a:br>
              <a:rPr lang="en-US" smtClean="0"/>
            </a:br>
            <a:r>
              <a:rPr lang="en-US" smtClean="0"/>
              <a:t>Tell the participants that the National Response Plan includes possible JFO organizational structures for various types of threat scenarios and incidents.</a:t>
            </a:r>
          </a:p>
          <a:p>
            <a:pPr eaLnBrk="1" hangingPunct="1"/>
            <a:endParaRPr lang="en-US" smtClean="0"/>
          </a:p>
          <a:p>
            <a:pPr eaLnBrk="1" hangingPunct="1"/>
            <a:r>
              <a:rPr lang="en-US" smtClean="0"/>
              <a:t>The Infrastructure Liaison Position under the Chief of Staff coordinates with critical infrastructure elements, in both the public and private sectors.</a:t>
            </a:r>
          </a:p>
          <a:p>
            <a:pPr eaLnBrk="1" hangingPunct="1"/>
            <a:endParaRPr lang="en-US" smtClean="0"/>
          </a:p>
          <a:p>
            <a:pPr eaLnBrk="1" hangingPunct="1"/>
            <a:endParaRPr lang="en-US" smtClean="0"/>
          </a:p>
        </p:txBody>
      </p:sp>
      <p:sp>
        <p:nvSpPr>
          <p:cNvPr id="24581" name="Text Box 4"/>
          <p:cNvSpPr txBox="1">
            <a:spLocks noChangeArrowheads="1"/>
          </p:cNvSpPr>
          <p:nvPr/>
        </p:nvSpPr>
        <p:spPr bwMode="auto">
          <a:xfrm>
            <a:off x="5305723" y="3438072"/>
            <a:ext cx="1250156" cy="232833"/>
          </a:xfrm>
          <a:prstGeom prst="rect">
            <a:avLst/>
          </a:prstGeom>
          <a:noFill/>
          <a:ln w="9525">
            <a:noFill/>
            <a:miter lim="800000"/>
            <a:headEnd/>
            <a:tailEnd/>
          </a:ln>
          <a:effectLst/>
        </p:spPr>
        <p:txBody>
          <a:bodyPr lIns="86481" tIns="43241" rIns="86481" bIns="43241">
            <a:spAutoFit/>
          </a:bodyPr>
          <a:lstStyle/>
          <a:p>
            <a:pPr algn="l" eaLnBrk="0" hangingPunct="0">
              <a:spcBef>
                <a:spcPct val="50000"/>
              </a:spcBef>
            </a:pPr>
            <a:r>
              <a:rPr lang="en-US" sz="900" dirty="0">
                <a:latin typeface="Arial" charset="0"/>
              </a:rPr>
              <a:t>Pages 29 - 32</a:t>
            </a:r>
          </a:p>
        </p:txBody>
      </p:sp>
    </p:spTree>
    <p:extLst>
      <p:ext uri="{BB962C8B-B14F-4D97-AF65-F5344CB8AC3E}">
        <p14:creationId xmlns:p14="http://schemas.microsoft.com/office/powerpoint/2010/main" val="376889228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miter lim="800000"/>
            <a:headEnd/>
            <a:tailEnd/>
          </a:ln>
        </p:spPr>
        <p:txBody>
          <a:bodyPr/>
          <a:lstStyle/>
          <a:p>
            <a:fld id="{E4E943E2-0626-47BA-B06E-AD72EF1CE04D}" type="slidenum">
              <a:rPr lang="en-US"/>
              <a:pPr/>
              <a:t>59</a:t>
            </a:fld>
            <a:endParaRPr lang="en-US"/>
          </a:p>
        </p:txBody>
      </p:sp>
      <p:sp>
        <p:nvSpPr>
          <p:cNvPr id="25603" name="Rectangle 2"/>
          <p:cNvSpPr>
            <a:spLocks noGrp="1" noRot="1" noChangeAspect="1" noChangeArrowheads="1" noTextEdit="1"/>
          </p:cNvSpPr>
          <p:nvPr>
            <p:ph type="sldImg"/>
          </p:nvPr>
        </p:nvSpPr>
        <p:spPr>
          <a:xfrm>
            <a:off x="1781473" y="616858"/>
            <a:ext cx="3314402" cy="2524881"/>
          </a:xfrm>
          <a:ln/>
        </p:spPr>
      </p:sp>
      <p:sp>
        <p:nvSpPr>
          <p:cNvPr id="25604" name="Rectangle 3"/>
          <p:cNvSpPr>
            <a:spLocks noGrp="1" noChangeArrowheads="1"/>
          </p:cNvSpPr>
          <p:nvPr>
            <p:ph type="body" idx="1"/>
          </p:nvPr>
        </p:nvSpPr>
        <p:spPr>
          <a:xfrm>
            <a:off x="491133" y="3754060"/>
            <a:ext cx="5774531" cy="4789714"/>
          </a:xfrm>
          <a:noFill/>
        </p:spPr>
        <p:txBody>
          <a:bodyPr/>
          <a:lstStyle/>
          <a:p>
            <a:pPr eaLnBrk="1" hangingPunct="1"/>
            <a:r>
              <a:rPr lang="en-US" smtClean="0"/>
              <a:t>Refer the participants to the chart in Figure 6 (page 29) of the National Response Plan.  Explain that this chart shows a sample JFO organization during natural disasters.  Note if you are not planning to hand out complete copies of the plan, it is recommended that you provide a copy of this page.</a:t>
            </a:r>
            <a:br>
              <a:rPr lang="en-US" smtClean="0"/>
            </a:br>
            <a:r>
              <a:rPr lang="en-US" smtClean="0"/>
              <a:t/>
            </a:r>
            <a:br>
              <a:rPr lang="en-US" smtClean="0"/>
            </a:br>
            <a:r>
              <a:rPr lang="en-US" smtClean="0"/>
              <a:t>Ask the participants to familiarize themselves with the chart.  Point out that the next visuals cover selected JFO functions.</a:t>
            </a:r>
          </a:p>
          <a:p>
            <a:pPr eaLnBrk="1" hangingPunct="1"/>
            <a:r>
              <a:rPr lang="en-US" smtClean="0"/>
              <a:t/>
            </a:r>
            <a:br>
              <a:rPr lang="en-US" smtClean="0"/>
            </a:br>
            <a:r>
              <a:rPr lang="en-US" smtClean="0"/>
              <a:t>Tell the participants that the National Response Plan includes possible JFO organizational structures for various types of threat scenarios and incidents.</a:t>
            </a:r>
          </a:p>
          <a:p>
            <a:pPr eaLnBrk="1" hangingPunct="1"/>
            <a:endParaRPr lang="en-US" smtClean="0"/>
          </a:p>
          <a:p>
            <a:pPr eaLnBrk="1" hangingPunct="1"/>
            <a:r>
              <a:rPr lang="en-US" smtClean="0"/>
              <a:t>The Infrastructure Liaison Position under the Chief of Staff coordinates with critical infrastructure elements, in both the public and private sectors.</a:t>
            </a:r>
          </a:p>
          <a:p>
            <a:pPr eaLnBrk="1" hangingPunct="1"/>
            <a:endParaRPr lang="en-US" smtClean="0"/>
          </a:p>
          <a:p>
            <a:pPr eaLnBrk="1" hangingPunct="1"/>
            <a:endParaRPr lang="en-US" smtClean="0"/>
          </a:p>
        </p:txBody>
      </p:sp>
      <p:sp>
        <p:nvSpPr>
          <p:cNvPr id="25605" name="Text Box 4"/>
          <p:cNvSpPr txBox="1">
            <a:spLocks noChangeArrowheads="1"/>
          </p:cNvSpPr>
          <p:nvPr/>
        </p:nvSpPr>
        <p:spPr bwMode="auto">
          <a:xfrm>
            <a:off x="5305723" y="3438072"/>
            <a:ext cx="1250156" cy="232833"/>
          </a:xfrm>
          <a:prstGeom prst="rect">
            <a:avLst/>
          </a:prstGeom>
          <a:noFill/>
          <a:ln w="9525">
            <a:noFill/>
            <a:miter lim="800000"/>
            <a:headEnd/>
            <a:tailEnd/>
          </a:ln>
          <a:effectLst/>
        </p:spPr>
        <p:txBody>
          <a:bodyPr lIns="86481" tIns="43241" rIns="86481" bIns="43241">
            <a:spAutoFit/>
          </a:bodyPr>
          <a:lstStyle/>
          <a:p>
            <a:pPr algn="l" eaLnBrk="0" hangingPunct="0">
              <a:spcBef>
                <a:spcPct val="50000"/>
              </a:spcBef>
            </a:pPr>
            <a:r>
              <a:rPr lang="en-US" sz="900" dirty="0">
                <a:latin typeface="Arial" charset="0"/>
              </a:rPr>
              <a:t>Pages 29 - 32</a:t>
            </a:r>
          </a:p>
        </p:txBody>
      </p:sp>
    </p:spTree>
    <p:extLst>
      <p:ext uri="{BB962C8B-B14F-4D97-AF65-F5344CB8AC3E}">
        <p14:creationId xmlns:p14="http://schemas.microsoft.com/office/powerpoint/2010/main" val="36305746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miter lim="800000"/>
            <a:headEnd/>
            <a:tailEnd/>
          </a:ln>
        </p:spPr>
        <p:txBody>
          <a:bodyPr/>
          <a:lstStyle/>
          <a:p>
            <a:fld id="{4D78F361-02B0-49E6-B4C9-F9DEB6EACEB4}" type="slidenum">
              <a:rPr lang="en-US"/>
              <a:pPr/>
              <a:t>60</a:t>
            </a:fld>
            <a:endParaRPr lang="en-US"/>
          </a:p>
        </p:txBody>
      </p:sp>
      <p:sp>
        <p:nvSpPr>
          <p:cNvPr id="26627" name="Rectangle 2"/>
          <p:cNvSpPr>
            <a:spLocks noGrp="1" noRot="1" noChangeAspect="1" noChangeArrowheads="1" noTextEdit="1"/>
          </p:cNvSpPr>
          <p:nvPr>
            <p:ph type="sldImg"/>
          </p:nvPr>
        </p:nvSpPr>
        <p:spPr>
          <a:xfrm>
            <a:off x="1781473" y="616858"/>
            <a:ext cx="3314402" cy="2524881"/>
          </a:xfrm>
          <a:ln/>
        </p:spPr>
      </p:sp>
      <p:sp>
        <p:nvSpPr>
          <p:cNvPr id="26628" name="Rectangle 3"/>
          <p:cNvSpPr>
            <a:spLocks noGrp="1" noChangeArrowheads="1"/>
          </p:cNvSpPr>
          <p:nvPr>
            <p:ph type="body" idx="1"/>
          </p:nvPr>
        </p:nvSpPr>
        <p:spPr>
          <a:xfrm>
            <a:off x="491133" y="3754060"/>
            <a:ext cx="5774531" cy="4789714"/>
          </a:xfrm>
          <a:noFill/>
        </p:spPr>
        <p:txBody>
          <a:bodyPr/>
          <a:lstStyle/>
          <a:p>
            <a:pPr eaLnBrk="1" hangingPunct="1"/>
            <a:r>
              <a:rPr lang="en-US" smtClean="0"/>
              <a:t>Refer the participants to the chart in Figure 6 (page 29) of the National Response Plan.  Explain that this chart shows a sample JFO organization during natural disasters.  Note if you are not planning to hand out complete copies of the plan, it is recommended that you provide a copy of this page.</a:t>
            </a:r>
            <a:br>
              <a:rPr lang="en-US" smtClean="0"/>
            </a:br>
            <a:r>
              <a:rPr lang="en-US" smtClean="0"/>
              <a:t/>
            </a:r>
            <a:br>
              <a:rPr lang="en-US" smtClean="0"/>
            </a:br>
            <a:r>
              <a:rPr lang="en-US" smtClean="0"/>
              <a:t>Ask the participants to familiarize themselves with the chart.  Point out that the next visuals cover selected JFO functions.</a:t>
            </a:r>
          </a:p>
          <a:p>
            <a:pPr eaLnBrk="1" hangingPunct="1"/>
            <a:r>
              <a:rPr lang="en-US" smtClean="0"/>
              <a:t/>
            </a:r>
            <a:br>
              <a:rPr lang="en-US" smtClean="0"/>
            </a:br>
            <a:r>
              <a:rPr lang="en-US" smtClean="0"/>
              <a:t>Tell the participants that the National Response Plan includes possible JFO organizational structures for various types of threat scenarios and incidents.</a:t>
            </a:r>
          </a:p>
          <a:p>
            <a:pPr eaLnBrk="1" hangingPunct="1"/>
            <a:endParaRPr lang="en-US" smtClean="0"/>
          </a:p>
          <a:p>
            <a:pPr eaLnBrk="1" hangingPunct="1"/>
            <a:r>
              <a:rPr lang="en-US" smtClean="0"/>
              <a:t>The Infrastructure Liaison Position under the Chief of Staff coordinates with critical infrastructure elements, in both the public and private sectors.</a:t>
            </a:r>
          </a:p>
          <a:p>
            <a:pPr eaLnBrk="1" hangingPunct="1"/>
            <a:endParaRPr lang="en-US" smtClean="0"/>
          </a:p>
          <a:p>
            <a:pPr eaLnBrk="1" hangingPunct="1"/>
            <a:endParaRPr lang="en-US" smtClean="0"/>
          </a:p>
        </p:txBody>
      </p:sp>
      <p:sp>
        <p:nvSpPr>
          <p:cNvPr id="26629" name="Text Box 4"/>
          <p:cNvSpPr txBox="1">
            <a:spLocks noChangeArrowheads="1"/>
          </p:cNvSpPr>
          <p:nvPr/>
        </p:nvSpPr>
        <p:spPr bwMode="auto">
          <a:xfrm>
            <a:off x="5305723" y="3438072"/>
            <a:ext cx="1250156" cy="232833"/>
          </a:xfrm>
          <a:prstGeom prst="rect">
            <a:avLst/>
          </a:prstGeom>
          <a:noFill/>
          <a:ln w="9525">
            <a:noFill/>
            <a:miter lim="800000"/>
            <a:headEnd/>
            <a:tailEnd/>
          </a:ln>
          <a:effectLst/>
        </p:spPr>
        <p:txBody>
          <a:bodyPr lIns="86481" tIns="43241" rIns="86481" bIns="43241">
            <a:spAutoFit/>
          </a:bodyPr>
          <a:lstStyle/>
          <a:p>
            <a:pPr algn="l" eaLnBrk="0" hangingPunct="0">
              <a:spcBef>
                <a:spcPct val="50000"/>
              </a:spcBef>
            </a:pPr>
            <a:r>
              <a:rPr lang="en-US" sz="900" dirty="0">
                <a:latin typeface="Arial" charset="0"/>
              </a:rPr>
              <a:t>Pages 29 - 32</a:t>
            </a:r>
          </a:p>
        </p:txBody>
      </p:sp>
    </p:spTree>
    <p:extLst>
      <p:ext uri="{BB962C8B-B14F-4D97-AF65-F5344CB8AC3E}">
        <p14:creationId xmlns:p14="http://schemas.microsoft.com/office/powerpoint/2010/main" val="266338889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miter lim="800000"/>
            <a:headEnd/>
            <a:tailEnd/>
          </a:ln>
        </p:spPr>
        <p:txBody>
          <a:bodyPr/>
          <a:lstStyle/>
          <a:p>
            <a:fld id="{85D489C8-9C75-465D-A28C-90F43A7505E1}" type="slidenum">
              <a:rPr lang="en-US"/>
              <a:pPr/>
              <a:t>61</a:t>
            </a:fld>
            <a:endParaRPr lang="en-US"/>
          </a:p>
        </p:txBody>
      </p:sp>
      <p:sp>
        <p:nvSpPr>
          <p:cNvPr id="27651" name="Rectangle 2"/>
          <p:cNvSpPr>
            <a:spLocks noGrp="1" noRot="1" noChangeAspect="1" noChangeArrowheads="1" noTextEdit="1"/>
          </p:cNvSpPr>
          <p:nvPr>
            <p:ph type="sldImg"/>
          </p:nvPr>
        </p:nvSpPr>
        <p:spPr>
          <a:xfrm>
            <a:off x="1781473" y="616858"/>
            <a:ext cx="3314402" cy="2524881"/>
          </a:xfrm>
          <a:ln/>
        </p:spPr>
      </p:sp>
      <p:sp>
        <p:nvSpPr>
          <p:cNvPr id="27652" name="Rectangle 3"/>
          <p:cNvSpPr>
            <a:spLocks noGrp="1" noChangeArrowheads="1"/>
          </p:cNvSpPr>
          <p:nvPr>
            <p:ph type="body" idx="1"/>
          </p:nvPr>
        </p:nvSpPr>
        <p:spPr>
          <a:xfrm>
            <a:off x="491133" y="3754060"/>
            <a:ext cx="5774531" cy="4789714"/>
          </a:xfrm>
          <a:noFill/>
        </p:spPr>
        <p:txBody>
          <a:bodyPr/>
          <a:lstStyle/>
          <a:p>
            <a:pPr eaLnBrk="1" hangingPunct="1"/>
            <a:r>
              <a:rPr lang="en-US" smtClean="0"/>
              <a:t>Refer the participants to the chart in Figure 6 (page 29) of the National Response Plan.  Explain that this chart shows a sample JFO organization during natural disasters.  Note if you are not planning to hand out complete copies of the plan, it is recommended that you provide a copy of this page.</a:t>
            </a:r>
            <a:br>
              <a:rPr lang="en-US" smtClean="0"/>
            </a:br>
            <a:r>
              <a:rPr lang="en-US" smtClean="0"/>
              <a:t/>
            </a:r>
            <a:br>
              <a:rPr lang="en-US" smtClean="0"/>
            </a:br>
            <a:r>
              <a:rPr lang="en-US" smtClean="0"/>
              <a:t>Ask the participants to familiarize themselves with the chart.  Point out that the next visuals cover selected JFO functions.</a:t>
            </a:r>
          </a:p>
          <a:p>
            <a:pPr eaLnBrk="1" hangingPunct="1"/>
            <a:r>
              <a:rPr lang="en-US" smtClean="0"/>
              <a:t/>
            </a:r>
            <a:br>
              <a:rPr lang="en-US" smtClean="0"/>
            </a:br>
            <a:r>
              <a:rPr lang="en-US" smtClean="0"/>
              <a:t>Tell the participants that the National Response Plan includes possible JFO organizational structures for various types of threat scenarios and incidents.</a:t>
            </a:r>
          </a:p>
          <a:p>
            <a:pPr eaLnBrk="1" hangingPunct="1"/>
            <a:endParaRPr lang="en-US" smtClean="0"/>
          </a:p>
          <a:p>
            <a:pPr eaLnBrk="1" hangingPunct="1"/>
            <a:r>
              <a:rPr lang="en-US" smtClean="0"/>
              <a:t>The Infrastructure Liaison Position under the Chief of Staff coordinates with critical infrastructure elements, in both the public and private sectors.</a:t>
            </a:r>
          </a:p>
          <a:p>
            <a:pPr eaLnBrk="1" hangingPunct="1"/>
            <a:endParaRPr lang="en-US" smtClean="0"/>
          </a:p>
          <a:p>
            <a:pPr eaLnBrk="1" hangingPunct="1"/>
            <a:endParaRPr lang="en-US" smtClean="0"/>
          </a:p>
        </p:txBody>
      </p:sp>
      <p:sp>
        <p:nvSpPr>
          <p:cNvPr id="27653" name="Text Box 4"/>
          <p:cNvSpPr txBox="1">
            <a:spLocks noChangeArrowheads="1"/>
          </p:cNvSpPr>
          <p:nvPr/>
        </p:nvSpPr>
        <p:spPr bwMode="auto">
          <a:xfrm>
            <a:off x="5305723" y="3438072"/>
            <a:ext cx="1250156" cy="232833"/>
          </a:xfrm>
          <a:prstGeom prst="rect">
            <a:avLst/>
          </a:prstGeom>
          <a:noFill/>
          <a:ln w="9525">
            <a:noFill/>
            <a:miter lim="800000"/>
            <a:headEnd/>
            <a:tailEnd/>
          </a:ln>
          <a:effectLst/>
        </p:spPr>
        <p:txBody>
          <a:bodyPr lIns="86481" tIns="43241" rIns="86481" bIns="43241">
            <a:spAutoFit/>
          </a:bodyPr>
          <a:lstStyle/>
          <a:p>
            <a:pPr algn="l" eaLnBrk="0" hangingPunct="0">
              <a:spcBef>
                <a:spcPct val="50000"/>
              </a:spcBef>
            </a:pPr>
            <a:r>
              <a:rPr lang="en-US" sz="900" dirty="0">
                <a:latin typeface="Arial" charset="0"/>
              </a:rPr>
              <a:t>Pages 29 - 32</a:t>
            </a:r>
          </a:p>
        </p:txBody>
      </p:sp>
    </p:spTree>
    <p:extLst>
      <p:ext uri="{BB962C8B-B14F-4D97-AF65-F5344CB8AC3E}">
        <p14:creationId xmlns:p14="http://schemas.microsoft.com/office/powerpoint/2010/main" val="7742618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miter lim="800000"/>
            <a:headEnd/>
            <a:tailEnd/>
          </a:ln>
        </p:spPr>
        <p:txBody>
          <a:bodyPr/>
          <a:lstStyle/>
          <a:p>
            <a:fld id="{E4808A92-1D1C-4A08-BFFA-1A15A3CF642E}" type="slidenum">
              <a:rPr lang="en-US"/>
              <a:pPr/>
              <a:t>62</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2249637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18829824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38335234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During</a:t>
            </a:r>
            <a:r>
              <a:rPr lang="en-US" baseline="0" dirty="0" smtClean="0"/>
              <a:t> the initial action phase of an incident, the IC is often the OSC as well.  If the incident remains small and time duration is anticipated to be short that may be fine.  Often however, the separation of IC / OSC roles is one of the first expansions of the IMT.  The IC cannot remain tactically engaged.  If replaced by a more experienced or more highly qualified IC, the IA IC is often a good choice to become the OSC.  It is also a good point in time to consider the need to establish a Unified Command with multiple IC’s.  As the Operations Section expands the OSC will also likely need subordinate supervisors to maintain span of control or supervise specific functional actions.  Hence the Operations Section is one of the first to expand as an incident becomes larger or to reflect expected duration of the incident.  </a:t>
            </a:r>
          </a:p>
        </p:txBody>
      </p:sp>
      <p:sp>
        <p:nvSpPr>
          <p:cNvPr id="4" name="Slide Number Placeholder 3"/>
          <p:cNvSpPr>
            <a:spLocks noGrp="1"/>
          </p:cNvSpPr>
          <p:nvPr>
            <p:ph type="sldNum" sz="quarter" idx="10"/>
          </p:nvPr>
        </p:nvSpPr>
        <p:spPr/>
        <p:txBody>
          <a:bodyPr/>
          <a:lstStyle/>
          <a:p>
            <a:fld id="{9328B040-6A00-4DA8-9680-64A947CBD01D}" type="slidenum">
              <a:rPr lang="en-US" smtClean="0"/>
              <a:pPr/>
              <a:t>8</a:t>
            </a:fld>
            <a:endParaRPr lang="en-US"/>
          </a:p>
        </p:txBody>
      </p:sp>
    </p:spTree>
    <p:extLst>
      <p:ext uri="{BB962C8B-B14F-4D97-AF65-F5344CB8AC3E}">
        <p14:creationId xmlns:p14="http://schemas.microsoft.com/office/powerpoint/2010/main" val="223196937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382616678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28127434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170127519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391960245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169724720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193890929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smtClean="0">
              <a:ea typeface="ＭＳ Ｐゴシック" pitchFamily="34" charset="-128"/>
            </a:endParaRPr>
          </a:p>
          <a:p>
            <a:endParaRPr lang="en-US" smtClean="0">
              <a:ea typeface="ＭＳ Ｐゴシック" pitchFamily="34" charset="-128"/>
            </a:endParaRPr>
          </a:p>
        </p:txBody>
      </p:sp>
    </p:spTree>
    <p:extLst>
      <p:ext uri="{BB962C8B-B14F-4D97-AF65-F5344CB8AC3E}">
        <p14:creationId xmlns:p14="http://schemas.microsoft.com/office/powerpoint/2010/main" val="11418787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TextEdit="1"/>
          </p:cNvSpPr>
          <p:nvPr>
            <p:ph type="sldImg"/>
          </p:nvPr>
        </p:nvSpPr>
        <p:spPr bwMode="auto">
          <a:noFill/>
          <a:ln>
            <a:solidFill>
              <a:srgbClr val="000000"/>
            </a:solidFill>
            <a:miter lim="800000"/>
            <a:headEnd/>
            <a:tailEnd/>
          </a:ln>
        </p:spPr>
      </p:sp>
      <p:sp>
        <p:nvSpPr>
          <p:cNvPr id="48131" name="Rectangle 3"/>
          <p:cNvSpPr>
            <a:spLocks noGrp="1"/>
          </p:cNvSpPr>
          <p:nvPr>
            <p:ph type="body" idx="1"/>
          </p:nvPr>
        </p:nvSpPr>
        <p:spPr bwMode="auto">
          <a:xfrm>
            <a:off x="686112" y="4343713"/>
            <a:ext cx="5485778" cy="462376"/>
          </a:xfrm>
          <a:noFill/>
        </p:spPr>
        <p:txBody>
          <a:bodyPr wrap="square" lIns="92142" tIns="46072" rIns="92142" bIns="46072" numCol="1" anchor="t" anchorCtr="0" compatLnSpc="1">
            <a:prstTxWarp prst="textNoShape">
              <a:avLst/>
            </a:prstTxWarp>
            <a:spAutoFit/>
          </a:bodyPr>
          <a:lstStyle/>
          <a:p>
            <a:endParaRPr lang="en-US" dirty="0" smtClean="0">
              <a:ea typeface="ＭＳ Ｐゴシック" pitchFamily="34" charset="-128"/>
            </a:endParaRPr>
          </a:p>
          <a:p>
            <a:endParaRPr lang="en-US" dirty="0" smtClean="0">
              <a:ea typeface="ＭＳ Ｐゴシック" pitchFamily="34" charset="-128"/>
            </a:endParaRPr>
          </a:p>
        </p:txBody>
      </p:sp>
    </p:spTree>
    <p:extLst>
      <p:ext uri="{BB962C8B-B14F-4D97-AF65-F5344CB8AC3E}">
        <p14:creationId xmlns:p14="http://schemas.microsoft.com/office/powerpoint/2010/main" val="38332117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9328B040-6A00-4DA8-9680-64A947CBD01D}" type="slidenum">
              <a:rPr lang="en-US" smtClean="0"/>
              <a:pPr/>
              <a:t>9</a:t>
            </a:fld>
            <a:endParaRPr lang="en-US"/>
          </a:p>
        </p:txBody>
      </p:sp>
    </p:spTree>
    <p:extLst>
      <p:ext uri="{BB962C8B-B14F-4D97-AF65-F5344CB8AC3E}">
        <p14:creationId xmlns:p14="http://schemas.microsoft.com/office/powerpoint/2010/main" val="14753857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9328B040-6A00-4DA8-9680-64A947CBD01D}" type="slidenum">
              <a:rPr lang="en-US" smtClean="0"/>
              <a:pPr/>
              <a:t>10</a:t>
            </a:fld>
            <a:endParaRPr lang="en-US"/>
          </a:p>
        </p:txBody>
      </p:sp>
    </p:spTree>
    <p:extLst>
      <p:ext uri="{BB962C8B-B14F-4D97-AF65-F5344CB8AC3E}">
        <p14:creationId xmlns:p14="http://schemas.microsoft.com/office/powerpoint/2010/main" val="37809650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9328B040-6A00-4DA8-9680-64A947CBD01D}" type="slidenum">
              <a:rPr lang="en-US" smtClean="0"/>
              <a:pPr/>
              <a:t>11</a:t>
            </a:fld>
            <a:endParaRPr lang="en-US"/>
          </a:p>
        </p:txBody>
      </p:sp>
    </p:spTree>
    <p:extLst>
      <p:ext uri="{BB962C8B-B14F-4D97-AF65-F5344CB8AC3E}">
        <p14:creationId xmlns:p14="http://schemas.microsoft.com/office/powerpoint/2010/main" val="536888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9328B040-6A00-4DA8-9680-64A947CBD01D}" type="slidenum">
              <a:rPr lang="en-US" smtClean="0"/>
              <a:pPr/>
              <a:t>12</a:t>
            </a:fld>
            <a:endParaRPr lang="en-US"/>
          </a:p>
        </p:txBody>
      </p:sp>
    </p:spTree>
    <p:extLst>
      <p:ext uri="{BB962C8B-B14F-4D97-AF65-F5344CB8AC3E}">
        <p14:creationId xmlns:p14="http://schemas.microsoft.com/office/powerpoint/2010/main" val="5238749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C8033D8-945C-47CE-8878-CE1FACE75265}" type="datetimeFigureOut">
              <a:rPr lang="en-US" smtClean="0"/>
              <a:pPr/>
              <a:t>7/11/2016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4303E-CB9C-4D29-8FFA-8FA16DBDE0A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8033D8-945C-47CE-8878-CE1FACE75265}" type="datetimeFigureOut">
              <a:rPr lang="en-US" smtClean="0"/>
              <a:pPr/>
              <a:t>7/11/2016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4303E-CB9C-4D29-8FFA-8FA16DBDE0A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8033D8-945C-47CE-8878-CE1FACE75265}" type="datetimeFigureOut">
              <a:rPr lang="en-US" smtClean="0"/>
              <a:pPr/>
              <a:t>7/11/2016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4303E-CB9C-4D29-8FFA-8FA16DBDE0A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8033D8-945C-47CE-8878-CE1FACE75265}" type="datetimeFigureOut">
              <a:rPr lang="en-US" smtClean="0"/>
              <a:pPr/>
              <a:t>7/11/2016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4303E-CB9C-4D29-8FFA-8FA16DBDE0A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C8033D8-945C-47CE-8878-CE1FACE75265}" type="datetimeFigureOut">
              <a:rPr lang="en-US" smtClean="0"/>
              <a:pPr/>
              <a:t>7/11/2016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64303E-CB9C-4D29-8FFA-8FA16DBDE0A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C8033D8-945C-47CE-8878-CE1FACE75265}" type="datetimeFigureOut">
              <a:rPr lang="en-US" smtClean="0"/>
              <a:pPr/>
              <a:t>7/11/2016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64303E-CB9C-4D29-8FFA-8FA16DBDE0A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C8033D8-945C-47CE-8878-CE1FACE75265}" type="datetimeFigureOut">
              <a:rPr lang="en-US" smtClean="0"/>
              <a:pPr/>
              <a:t>7/11/2016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64303E-CB9C-4D29-8FFA-8FA16DBDE0A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C8033D8-945C-47CE-8878-CE1FACE75265}" type="datetimeFigureOut">
              <a:rPr lang="en-US" smtClean="0"/>
              <a:pPr/>
              <a:t>7/11/2016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64303E-CB9C-4D29-8FFA-8FA16DBDE0A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8033D8-945C-47CE-8878-CE1FACE75265}" type="datetimeFigureOut">
              <a:rPr lang="en-US" smtClean="0"/>
              <a:pPr/>
              <a:t>7/11/2016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64303E-CB9C-4D29-8FFA-8FA16DBDE0A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8033D8-945C-47CE-8878-CE1FACE75265}" type="datetimeFigureOut">
              <a:rPr lang="en-US" smtClean="0"/>
              <a:pPr/>
              <a:t>7/11/2016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64303E-CB9C-4D29-8FFA-8FA16DBDE0A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8033D8-945C-47CE-8878-CE1FACE75265}" type="datetimeFigureOut">
              <a:rPr lang="en-US" smtClean="0"/>
              <a:pPr/>
              <a:t>7/11/2016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64303E-CB9C-4D29-8FFA-8FA16DBDE0A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8033D8-945C-47CE-8878-CE1FACE75265}" type="datetimeFigureOut">
              <a:rPr lang="en-US" smtClean="0"/>
              <a:pPr/>
              <a:t>7/11/2016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64303E-CB9C-4D29-8FFA-8FA16DBDE0A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file:///C:\Users\bob%20admin\Documents\Forms\INCIDENT%20BRIEFING.pdf"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2.vml"/><Relationship Id="rId5" Type="http://schemas.openxmlformats.org/officeDocument/2006/relationships/image" Target="../media/image6.wmf"/><Relationship Id="rId4" Type="http://schemas.openxmlformats.org/officeDocument/2006/relationships/oleObject" Target="../embeddings/Microsoft_Word_97_-_2003_Document1.doc"/></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jpeg"/></Relationships>
</file>

<file path=ppt/slides/_rels/slide4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18.emf"/><Relationship Id="rId4" Type="http://schemas.openxmlformats.org/officeDocument/2006/relationships/image" Target="../media/image17.emf"/></Relationships>
</file>

<file path=ppt/slides/_rels/slide5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27.emf"/><Relationship Id="rId4" Type="http://schemas.openxmlformats.org/officeDocument/2006/relationships/image" Target="../media/image26.jpeg"/></Relationships>
</file>

<file path=ppt/slides/_rels/slide6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7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txBox="1">
            <a:spLocks noGrp="1"/>
          </p:cNvSpPr>
          <p:nvPr/>
        </p:nvSpPr>
        <p:spPr>
          <a:xfrm>
            <a:off x="457200" y="6245225"/>
            <a:ext cx="8229600" cy="476250"/>
          </a:xfrm>
          <a:prstGeom prst="rect">
            <a:avLst/>
          </a:prstGeom>
          <a:noFill/>
        </p:spPr>
        <p:txBody>
          <a:bodyPr anchor="ctr"/>
          <a:lstStyle/>
          <a:p>
            <a:pPr algn="ctr">
              <a:defRPr/>
            </a:pPr>
            <a:endParaRPr lang="en-US" sz="1400" dirty="0">
              <a:solidFill>
                <a:schemeClr val="tx1">
                  <a:tint val="75000"/>
                </a:schemeClr>
              </a:solidFill>
              <a:ea typeface="+mn-ea"/>
            </a:endParaRP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1</a:t>
            </a:fld>
            <a:endParaRPr lang="en-US" sz="1200" dirty="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dirty="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dirty="0">
                <a:latin typeface="Franklin Gothic Book" pitchFamily="34" charset="0"/>
              </a:rPr>
              <a:t>   </a:t>
            </a:r>
          </a:p>
        </p:txBody>
      </p:sp>
      <p:sp>
        <p:nvSpPr>
          <p:cNvPr id="9" name="Title 8"/>
          <p:cNvSpPr>
            <a:spLocks noGrp="1"/>
          </p:cNvSpPr>
          <p:nvPr>
            <p:ph type="title"/>
          </p:nvPr>
        </p:nvSpPr>
        <p:spPr/>
        <p:txBody>
          <a:bodyPr/>
          <a:lstStyle/>
          <a:p>
            <a:r>
              <a:rPr lang="en-US" dirty="0" smtClean="0"/>
              <a:t>ICS Fundamentals &amp; Process</a:t>
            </a:r>
            <a:endParaRPr lang="en-US" dirty="0"/>
          </a:p>
        </p:txBody>
      </p:sp>
      <p:pic>
        <p:nvPicPr>
          <p:cNvPr id="1026" name="Picture 2" descr="P-Final"/>
          <p:cNvPicPr>
            <a:picLocks noChangeAspect="1" noChangeArrowheads="1"/>
          </p:cNvPicPr>
          <p:nvPr/>
        </p:nvPicPr>
        <p:blipFill>
          <a:blip r:embed="rId4" cstate="print"/>
          <a:srcRect/>
          <a:stretch>
            <a:fillRect/>
          </a:stretch>
        </p:blipFill>
        <p:spPr bwMode="auto">
          <a:xfrm>
            <a:off x="990600" y="1447800"/>
            <a:ext cx="3157901" cy="4518466"/>
          </a:xfrm>
          <a:prstGeom prst="rect">
            <a:avLst/>
          </a:prstGeom>
          <a:noFill/>
          <a:ln w="9525">
            <a:noFill/>
            <a:miter lim="800000"/>
            <a:headEnd/>
            <a:tailEnd/>
          </a:ln>
        </p:spPr>
      </p:pic>
      <p:graphicFrame>
        <p:nvGraphicFramePr>
          <p:cNvPr id="1027" name="Object 3"/>
          <p:cNvGraphicFramePr>
            <a:graphicFrameLocks noChangeAspect="1"/>
          </p:cNvGraphicFramePr>
          <p:nvPr>
            <p:extLst>
              <p:ext uri="{D42A27DB-BD31-4B8C-83A1-F6EECF244321}">
                <p14:modId xmlns:p14="http://schemas.microsoft.com/office/powerpoint/2010/main" val="716440160"/>
              </p:ext>
            </p:extLst>
          </p:nvPr>
        </p:nvGraphicFramePr>
        <p:xfrm>
          <a:off x="4648200" y="1371600"/>
          <a:ext cx="3657600" cy="4738591"/>
        </p:xfrm>
        <a:graphic>
          <a:graphicData uri="http://schemas.openxmlformats.org/presentationml/2006/ole">
            <mc:AlternateContent xmlns:mc="http://schemas.openxmlformats.org/markup-compatibility/2006">
              <mc:Choice xmlns:v="urn:schemas-microsoft-com:vml" Requires="v">
                <p:oleObj spid="_x0000_s1029" name="Acrobat Document" r:id="rId5" imgW="7779960" imgH="10050480" progId="AcroExch.Document.7">
                  <p:link updateAutomatic="1"/>
                </p:oleObj>
              </mc:Choice>
              <mc:Fallback>
                <p:oleObj name="Acrobat Document" r:id="rId5" imgW="7779960" imgH="10050480" progId="AcroExch.Document.7">
                  <p:link updateAutomatic="1"/>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8200" y="1371600"/>
                        <a:ext cx="3657600" cy="4738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8" name="Picture 7" descr="NEW NY Logo.jpg"/>
          <p:cNvPicPr>
            <a:picLocks noChangeAspect="1"/>
          </p:cNvPicPr>
          <p:nvPr/>
        </p:nvPicPr>
        <p:blipFill>
          <a:blip r:embed="rId7"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143000"/>
          </a:xfrm>
        </p:spPr>
        <p:txBody>
          <a:bodyPr/>
          <a:lstStyle/>
          <a:p>
            <a:r>
              <a:rPr lang="en-US" dirty="0" smtClean="0"/>
              <a:t>Incident Commander</a:t>
            </a:r>
            <a:endParaRPr lang="en-US" dirty="0"/>
          </a:p>
        </p:txBody>
      </p:sp>
      <p:sp>
        <p:nvSpPr>
          <p:cNvPr id="5" name="Content Placeholder 4"/>
          <p:cNvSpPr>
            <a:spLocks noGrp="1"/>
          </p:cNvSpPr>
          <p:nvPr>
            <p:ph sz="half" idx="1"/>
          </p:nvPr>
        </p:nvSpPr>
        <p:spPr>
          <a:xfrm>
            <a:off x="304800" y="990600"/>
            <a:ext cx="6019800" cy="5181600"/>
          </a:xfrm>
        </p:spPr>
        <p:txBody>
          <a:bodyPr>
            <a:noAutofit/>
          </a:bodyPr>
          <a:lstStyle/>
          <a:p>
            <a:r>
              <a:rPr lang="en-US" sz="2400" dirty="0" smtClean="0"/>
              <a:t>The IC works for the AA.</a:t>
            </a:r>
          </a:p>
          <a:p>
            <a:r>
              <a:rPr lang="en-US" sz="2400" dirty="0" smtClean="0"/>
              <a:t>The IC is responsible for forming the incident objectives.  The DOA, AA or other guiding documents may provide considerable input for the objectives.</a:t>
            </a:r>
          </a:p>
          <a:p>
            <a:r>
              <a:rPr lang="en-US" sz="2400" dirty="0" smtClean="0"/>
              <a:t>Responsibility in ICS is like a deck of cards.  During IA the IC holds the entire deck.  As the incident grows, the IC “hands out the cards” to their subordinate staff who then assume responsibility for their function.  </a:t>
            </a:r>
          </a:p>
          <a:p>
            <a:r>
              <a:rPr lang="en-US" sz="2400" dirty="0" smtClean="0"/>
              <a:t>The IC can be looked upon as the “Head Coach” of the IMT</a:t>
            </a:r>
          </a:p>
          <a:p>
            <a:r>
              <a:rPr lang="en-US" sz="2400" dirty="0" smtClean="0"/>
              <a:t>The IC participates in every step of the Planning P process with the exception of the Tactics Meeting</a:t>
            </a:r>
            <a:endParaRPr lang="en-US" sz="2400" dirty="0"/>
          </a:p>
        </p:txBody>
      </p:sp>
      <p:pic>
        <p:nvPicPr>
          <p:cNvPr id="7" name="Picture 2" descr="P-Final"/>
          <p:cNvPicPr>
            <a:picLocks noGrp="1" noChangeAspect="1" noChangeArrowheads="1"/>
          </p:cNvPicPr>
          <p:nvPr>
            <p:ph sz="half" idx="2"/>
          </p:nvPr>
        </p:nvPicPr>
        <p:blipFill>
          <a:blip r:embed="rId3" cstate="print"/>
          <a:srcRect/>
          <a:stretch>
            <a:fillRect/>
          </a:stretch>
        </p:blipFill>
        <p:spPr bwMode="auto">
          <a:xfrm>
            <a:off x="6352688" y="2590800"/>
            <a:ext cx="2791312" cy="3992563"/>
          </a:xfrm>
          <a:prstGeom prst="rect">
            <a:avLst/>
          </a:prstGeom>
          <a:noFill/>
          <a:ln w="9525">
            <a:noFill/>
            <a:miter lim="800000"/>
            <a:headEnd/>
            <a:tailEnd/>
          </a:ln>
        </p:spPr>
      </p:pic>
      <p:pic>
        <p:nvPicPr>
          <p:cNvPr id="8" name="Picture 7" descr="NEW NY Logo.jpg"/>
          <p:cNvPicPr>
            <a:picLocks noChangeAspect="1"/>
          </p:cNvPicPr>
          <p:nvPr/>
        </p:nvPicPr>
        <p:blipFill>
          <a:blip r:embed="rId4"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1" end="1"/>
                                            </p:txEl>
                                          </p:spTgt>
                                        </p:tgtEl>
                                        <p:attrNameLst>
                                          <p:attrName>ppt_c</p:attrName>
                                        </p:attrNameLst>
                                      </p:cBhvr>
                                      <p:to>
                                        <a:schemeClr val="accent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2" end="2"/>
                                            </p:txEl>
                                          </p:spTgt>
                                        </p:tgtEl>
                                        <p:attrNameLst>
                                          <p:attrName>ppt_c</p:attrName>
                                        </p:attrNameLst>
                                      </p:cBhvr>
                                      <p:to>
                                        <a:schemeClr val="accent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3" end="3"/>
                                            </p:txEl>
                                          </p:spTgt>
                                        </p:tgtEl>
                                        <p:attrNameLst>
                                          <p:attrName>ppt_c</p:attrName>
                                        </p:attrNameLst>
                                      </p:cBhvr>
                                      <p:to>
                                        <a:schemeClr val="accent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143000"/>
          </a:xfrm>
        </p:spPr>
        <p:txBody>
          <a:bodyPr/>
          <a:lstStyle/>
          <a:p>
            <a:r>
              <a:rPr lang="en-US" dirty="0" smtClean="0"/>
              <a:t>Logistics Section</a:t>
            </a:r>
            <a:endParaRPr lang="en-US" dirty="0"/>
          </a:p>
        </p:txBody>
      </p:sp>
      <p:sp>
        <p:nvSpPr>
          <p:cNvPr id="5" name="Content Placeholder 4"/>
          <p:cNvSpPr>
            <a:spLocks noGrp="1"/>
          </p:cNvSpPr>
          <p:nvPr>
            <p:ph sz="half" idx="1"/>
          </p:nvPr>
        </p:nvSpPr>
        <p:spPr>
          <a:xfrm>
            <a:off x="381000" y="914400"/>
            <a:ext cx="5181600" cy="5638800"/>
          </a:xfrm>
        </p:spPr>
        <p:txBody>
          <a:bodyPr>
            <a:normAutofit/>
          </a:bodyPr>
          <a:lstStyle/>
          <a:p>
            <a:r>
              <a:rPr lang="en-US" sz="2400" dirty="0" smtClean="0"/>
              <a:t>The Logistics Section is responsible for providing all incident support and services.</a:t>
            </a:r>
          </a:p>
          <a:p>
            <a:r>
              <a:rPr lang="en-US" sz="2400" dirty="0" smtClean="0"/>
              <a:t>After Operations it is usually the next section of the ICS organization that needs to expand.</a:t>
            </a:r>
          </a:p>
          <a:p>
            <a:r>
              <a:rPr lang="en-US" sz="2400" dirty="0" smtClean="0"/>
              <a:t>Expansion is based on need and span of control.  If the IC still remains under 7 in span of control they may only need logistics Unit Leaders (e.g. Facilities UL,  Ground Support UL) to work directly for them.  If span of control is exceeded a LS Chief position should be designated. </a:t>
            </a:r>
          </a:p>
        </p:txBody>
      </p:sp>
      <p:pic>
        <p:nvPicPr>
          <p:cNvPr id="7" name="Picture 2" descr="P-Final"/>
          <p:cNvPicPr>
            <a:picLocks noGrp="1" noChangeAspect="1" noChangeArrowheads="1"/>
          </p:cNvPicPr>
          <p:nvPr>
            <p:ph sz="half" idx="2"/>
          </p:nvPr>
        </p:nvPicPr>
        <p:blipFill>
          <a:blip r:embed="rId3" cstate="print"/>
          <a:srcRect/>
          <a:stretch>
            <a:fillRect/>
          </a:stretch>
        </p:blipFill>
        <p:spPr bwMode="auto">
          <a:xfrm>
            <a:off x="5791200" y="1600200"/>
            <a:ext cx="2951132" cy="4221163"/>
          </a:xfrm>
          <a:prstGeom prst="rect">
            <a:avLst/>
          </a:prstGeom>
          <a:noFill/>
          <a:ln w="9525">
            <a:noFill/>
            <a:miter lim="800000"/>
            <a:headEnd/>
            <a:tailEnd/>
          </a:ln>
        </p:spPr>
      </p:pic>
      <p:pic>
        <p:nvPicPr>
          <p:cNvPr id="8" name="Picture 7" descr="NEW NY Logo.jpg"/>
          <p:cNvPicPr>
            <a:picLocks noChangeAspect="1"/>
          </p:cNvPicPr>
          <p:nvPr/>
        </p:nvPicPr>
        <p:blipFill>
          <a:blip r:embed="rId4"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blinds(horizontal)">
                                      <p:cBhvr>
                                        <p:cTn id="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143000"/>
          </a:xfrm>
        </p:spPr>
        <p:txBody>
          <a:bodyPr/>
          <a:lstStyle/>
          <a:p>
            <a:r>
              <a:rPr lang="en-US" dirty="0" smtClean="0"/>
              <a:t>Logistics Section</a:t>
            </a:r>
            <a:endParaRPr lang="en-US" dirty="0"/>
          </a:p>
        </p:txBody>
      </p:sp>
      <p:sp>
        <p:nvSpPr>
          <p:cNvPr id="5" name="Content Placeholder 4"/>
          <p:cNvSpPr>
            <a:spLocks noGrp="1"/>
          </p:cNvSpPr>
          <p:nvPr>
            <p:ph sz="half" idx="1"/>
          </p:nvPr>
        </p:nvSpPr>
        <p:spPr>
          <a:xfrm>
            <a:off x="381000" y="914400"/>
            <a:ext cx="5181600" cy="5638800"/>
          </a:xfrm>
        </p:spPr>
        <p:txBody>
          <a:bodyPr>
            <a:noAutofit/>
          </a:bodyPr>
          <a:lstStyle/>
          <a:p>
            <a:r>
              <a:rPr lang="en-US" sz="2400" dirty="0" smtClean="0"/>
              <a:t>Once established, the LS is responsible for ordering of all resources for an incident (e.g. people, equipment, supplies)</a:t>
            </a:r>
          </a:p>
          <a:p>
            <a:r>
              <a:rPr lang="en-US" sz="2400" dirty="0" smtClean="0"/>
              <a:t>Ordering of resources may be accomplished thru agency procedures, interagency agreements, a single point dispatching system or multi-point dispatching systems. </a:t>
            </a:r>
          </a:p>
          <a:p>
            <a:r>
              <a:rPr lang="en-US" sz="2400" dirty="0" smtClean="0"/>
              <a:t>The LS is responsible for establishing and maintaining the ICP, Incident Base and Incident Camps.</a:t>
            </a:r>
          </a:p>
          <a:p>
            <a:r>
              <a:rPr lang="en-US" sz="2400" dirty="0" smtClean="0"/>
              <a:t>Without Logistics “it’s just a dream”</a:t>
            </a:r>
          </a:p>
          <a:p>
            <a:r>
              <a:rPr lang="en-US" sz="2400" dirty="0" smtClean="0"/>
              <a:t>The LSC participates in almost every step of the Planning P process.</a:t>
            </a:r>
            <a:endParaRPr lang="en-US" sz="2400" dirty="0"/>
          </a:p>
        </p:txBody>
      </p:sp>
      <p:pic>
        <p:nvPicPr>
          <p:cNvPr id="7" name="Picture 2" descr="P-Final"/>
          <p:cNvPicPr>
            <a:picLocks noGrp="1" noChangeAspect="1" noChangeArrowheads="1"/>
          </p:cNvPicPr>
          <p:nvPr>
            <p:ph sz="half" idx="2"/>
          </p:nvPr>
        </p:nvPicPr>
        <p:blipFill>
          <a:blip r:embed="rId3" cstate="print"/>
          <a:srcRect/>
          <a:stretch>
            <a:fillRect/>
          </a:stretch>
        </p:blipFill>
        <p:spPr bwMode="auto">
          <a:xfrm>
            <a:off x="5791200" y="1600200"/>
            <a:ext cx="2951132" cy="4221163"/>
          </a:xfrm>
          <a:prstGeom prst="rect">
            <a:avLst/>
          </a:prstGeom>
          <a:noFill/>
          <a:ln w="9525">
            <a:noFill/>
            <a:miter lim="800000"/>
            <a:headEnd/>
            <a:tailEnd/>
          </a:ln>
        </p:spPr>
      </p:pic>
      <p:pic>
        <p:nvPicPr>
          <p:cNvPr id="8" name="Picture 7" descr="NEW NY Logo.jpg"/>
          <p:cNvPicPr>
            <a:picLocks noChangeAspect="1"/>
          </p:cNvPicPr>
          <p:nvPr/>
        </p:nvPicPr>
        <p:blipFill>
          <a:blip r:embed="rId4"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0" end="0"/>
                                            </p:txEl>
                                          </p:spTgt>
                                        </p:tgtEl>
                                        <p:attrNameLst>
                                          <p:attrName>ppt_c</p:attrName>
                                        </p:attrNameLst>
                                      </p:cBhvr>
                                      <p:to>
                                        <a:schemeClr val="accent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1" end="1"/>
                                            </p:txEl>
                                          </p:spTgt>
                                        </p:tgtEl>
                                        <p:attrNameLst>
                                          <p:attrName>ppt_c</p:attrName>
                                        </p:attrNameLst>
                                      </p:cBhvr>
                                      <p:to>
                                        <a:schemeClr val="accent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2" end="2"/>
                                            </p:txEl>
                                          </p:spTgt>
                                        </p:tgtEl>
                                        <p:attrNameLst>
                                          <p:attrName>ppt_c</p:attrName>
                                        </p:attrNameLst>
                                      </p:cBhvr>
                                      <p:to>
                                        <a:schemeClr val="accent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3" end="3"/>
                                            </p:txEl>
                                          </p:spTgt>
                                        </p:tgtEl>
                                        <p:attrNameLst>
                                          <p:attrName>ppt_c</p:attrName>
                                        </p:attrNameLst>
                                      </p:cBhvr>
                                      <p:to>
                                        <a:schemeClr val="accent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4" end="4"/>
                                            </p:txEl>
                                          </p:spTgt>
                                        </p:tgtEl>
                                        <p:attrNameLst>
                                          <p:attrName>ppt_c</p:attrName>
                                        </p:attrNameLst>
                                      </p:cBhvr>
                                      <p:to>
                                        <a:schemeClr val="accent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143000"/>
          </a:xfrm>
        </p:spPr>
        <p:txBody>
          <a:bodyPr/>
          <a:lstStyle/>
          <a:p>
            <a:r>
              <a:rPr lang="en-US" dirty="0" smtClean="0"/>
              <a:t>Planning Section</a:t>
            </a:r>
            <a:endParaRPr lang="en-US" dirty="0"/>
          </a:p>
        </p:txBody>
      </p:sp>
      <p:sp>
        <p:nvSpPr>
          <p:cNvPr id="5" name="Content Placeholder 4"/>
          <p:cNvSpPr>
            <a:spLocks noGrp="1"/>
          </p:cNvSpPr>
          <p:nvPr>
            <p:ph sz="half" idx="1"/>
          </p:nvPr>
        </p:nvSpPr>
        <p:spPr>
          <a:xfrm>
            <a:off x="304800" y="1219200"/>
            <a:ext cx="4876800" cy="5181600"/>
          </a:xfrm>
        </p:spPr>
        <p:txBody>
          <a:bodyPr>
            <a:noAutofit/>
          </a:bodyPr>
          <a:lstStyle/>
          <a:p>
            <a:r>
              <a:rPr lang="en-US" sz="2400" dirty="0" smtClean="0"/>
              <a:t>The Planning Section is responsible for facilitating the planning process.  The PS also is responsible for duplicating the IAP, for maintaining all incident documentation, for tracking the status of all incident resources, for production of maps and predictive information and to manage the demobilization process.</a:t>
            </a:r>
          </a:p>
          <a:p>
            <a:r>
              <a:rPr lang="en-US" sz="2400" dirty="0" smtClean="0"/>
              <a:t>As an incident grows the PS is generally the third ICS organizational element that expands to meet the needs of incident management.</a:t>
            </a:r>
          </a:p>
        </p:txBody>
      </p:sp>
      <p:pic>
        <p:nvPicPr>
          <p:cNvPr id="7" name="Picture 2" descr="P-Final"/>
          <p:cNvPicPr>
            <a:picLocks noGrp="1" noChangeAspect="1" noChangeArrowheads="1"/>
          </p:cNvPicPr>
          <p:nvPr>
            <p:ph sz="half" idx="2"/>
          </p:nvPr>
        </p:nvPicPr>
        <p:blipFill>
          <a:blip r:embed="rId3" cstate="print"/>
          <a:srcRect/>
          <a:stretch>
            <a:fillRect/>
          </a:stretch>
        </p:blipFill>
        <p:spPr bwMode="auto">
          <a:xfrm>
            <a:off x="5420867" y="1600200"/>
            <a:ext cx="2951132" cy="4221163"/>
          </a:xfrm>
          <a:prstGeom prst="rect">
            <a:avLst/>
          </a:prstGeom>
          <a:noFill/>
          <a:ln w="9525">
            <a:noFill/>
            <a:miter lim="800000"/>
            <a:headEnd/>
            <a:tailEnd/>
          </a:ln>
        </p:spPr>
      </p:pic>
      <p:pic>
        <p:nvPicPr>
          <p:cNvPr id="6" name="Picture 5" descr="NEW NY Logo.jpg"/>
          <p:cNvPicPr>
            <a:picLocks noChangeAspect="1"/>
          </p:cNvPicPr>
          <p:nvPr/>
        </p:nvPicPr>
        <p:blipFill>
          <a:blip r:embed="rId4"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990600"/>
          </a:xfrm>
        </p:spPr>
        <p:txBody>
          <a:bodyPr/>
          <a:lstStyle/>
          <a:p>
            <a:r>
              <a:rPr lang="en-US" dirty="0" smtClean="0"/>
              <a:t>Planning Section</a:t>
            </a:r>
            <a:endParaRPr lang="en-US" dirty="0"/>
          </a:p>
        </p:txBody>
      </p:sp>
      <p:sp>
        <p:nvSpPr>
          <p:cNvPr id="5" name="Content Placeholder 4"/>
          <p:cNvSpPr>
            <a:spLocks noGrp="1"/>
          </p:cNvSpPr>
          <p:nvPr>
            <p:ph sz="half" idx="1"/>
          </p:nvPr>
        </p:nvSpPr>
        <p:spPr>
          <a:xfrm>
            <a:off x="0" y="1219200"/>
            <a:ext cx="6629400" cy="5638800"/>
          </a:xfrm>
        </p:spPr>
        <p:txBody>
          <a:bodyPr>
            <a:noAutofit/>
          </a:bodyPr>
          <a:lstStyle/>
          <a:p>
            <a:r>
              <a:rPr lang="en-US" sz="2200" dirty="0" smtClean="0"/>
              <a:t>PS may not initially need a PSC but may consist of Unit Leaders (e.g. Resource UL, Situation UL) dependent upon span of control of the IC. </a:t>
            </a:r>
          </a:p>
          <a:p>
            <a:r>
              <a:rPr lang="en-US" sz="2200" dirty="0" smtClean="0"/>
              <a:t>The PS does not “write the plan” independently.  They are </a:t>
            </a:r>
            <a:r>
              <a:rPr lang="en-US" sz="2200" b="1" u="sng" dirty="0" smtClean="0"/>
              <a:t>facilitators </a:t>
            </a:r>
            <a:r>
              <a:rPr lang="en-US" sz="2200" dirty="0" smtClean="0"/>
              <a:t>of the planning process (e.g. the PS doesn’t tell OS what to do, they document and display the OS ideas &amp; provide info as to what resources are or will be available).</a:t>
            </a:r>
          </a:p>
          <a:p>
            <a:r>
              <a:rPr lang="en-US" sz="2200" dirty="0" smtClean="0"/>
              <a:t>The PSC participates in almost every step of the Planning P process and is responsible to facilitate most of them.</a:t>
            </a:r>
          </a:p>
          <a:p>
            <a:r>
              <a:rPr lang="en-US" sz="2200" dirty="0" smtClean="0"/>
              <a:t>It is critical to IMT success that the PSC establish the schedule of times of all steps of the Planning P during the “Initial Strategy and Info Sharing” meeting </a:t>
            </a:r>
          </a:p>
          <a:p>
            <a:r>
              <a:rPr lang="en-US" sz="2200" dirty="0" smtClean="0"/>
              <a:t>The PSC is one of the key leadership roles in ICS</a:t>
            </a:r>
            <a:endParaRPr lang="en-US" sz="2200" dirty="0"/>
          </a:p>
        </p:txBody>
      </p:sp>
      <p:pic>
        <p:nvPicPr>
          <p:cNvPr id="7" name="Picture 2" descr="P-Final"/>
          <p:cNvPicPr>
            <a:picLocks noGrp="1" noChangeAspect="1" noChangeArrowheads="1"/>
          </p:cNvPicPr>
          <p:nvPr>
            <p:ph sz="half" idx="2"/>
          </p:nvPr>
        </p:nvPicPr>
        <p:blipFill>
          <a:blip r:embed="rId3" cstate="print"/>
          <a:srcRect/>
          <a:stretch>
            <a:fillRect/>
          </a:stretch>
        </p:blipFill>
        <p:spPr bwMode="auto">
          <a:xfrm>
            <a:off x="6858000" y="2209800"/>
            <a:ext cx="2098756" cy="3001963"/>
          </a:xfrm>
          <a:prstGeom prst="rect">
            <a:avLst/>
          </a:prstGeom>
          <a:noFill/>
          <a:ln w="9525">
            <a:noFill/>
            <a:miter lim="800000"/>
            <a:headEnd/>
            <a:tailEnd/>
          </a:ln>
        </p:spPr>
      </p:pic>
      <p:pic>
        <p:nvPicPr>
          <p:cNvPr id="6" name="Picture 5" descr="NEW NY Logo.jpg"/>
          <p:cNvPicPr>
            <a:picLocks noChangeAspect="1"/>
          </p:cNvPicPr>
          <p:nvPr/>
        </p:nvPicPr>
        <p:blipFill>
          <a:blip r:embed="rId4"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1" end="1"/>
                                            </p:txEl>
                                          </p:spTgt>
                                        </p:tgtEl>
                                        <p:attrNameLst>
                                          <p:attrName>ppt_c</p:attrName>
                                        </p:attrNameLst>
                                      </p:cBhvr>
                                      <p:to>
                                        <a:schemeClr val="accent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2" end="2"/>
                                            </p:txEl>
                                          </p:spTgt>
                                        </p:tgtEl>
                                        <p:attrNameLst>
                                          <p:attrName>ppt_c</p:attrName>
                                        </p:attrNameLst>
                                      </p:cBhvr>
                                      <p:to>
                                        <a:schemeClr val="accent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143000"/>
          </a:xfrm>
        </p:spPr>
        <p:txBody>
          <a:bodyPr/>
          <a:lstStyle/>
          <a:p>
            <a:r>
              <a:rPr lang="en-US" dirty="0" smtClean="0"/>
              <a:t>Finance / Administrative Section</a:t>
            </a:r>
            <a:endParaRPr lang="en-US" dirty="0"/>
          </a:p>
        </p:txBody>
      </p:sp>
      <p:sp>
        <p:nvSpPr>
          <p:cNvPr id="5" name="Content Placeholder 4"/>
          <p:cNvSpPr>
            <a:spLocks noGrp="1"/>
          </p:cNvSpPr>
          <p:nvPr>
            <p:ph sz="half" idx="1"/>
          </p:nvPr>
        </p:nvSpPr>
        <p:spPr>
          <a:xfrm>
            <a:off x="228600" y="914400"/>
            <a:ext cx="5029200" cy="5486400"/>
          </a:xfrm>
        </p:spPr>
        <p:txBody>
          <a:bodyPr>
            <a:normAutofit lnSpcReduction="10000"/>
          </a:bodyPr>
          <a:lstStyle/>
          <a:p>
            <a:r>
              <a:rPr lang="en-US" sz="2400" dirty="0" smtClean="0"/>
              <a:t>The Finance/Admin Section is responsible for tracking (and predicting) costs, to perform personnel &amp; equipment timekeeping, to pay for incident expenditures (including contracting) and to process compensation &amp; claims.</a:t>
            </a:r>
          </a:p>
          <a:p>
            <a:r>
              <a:rPr lang="en-US" sz="2400" dirty="0" smtClean="0"/>
              <a:t>In this day and age of </a:t>
            </a:r>
            <a:r>
              <a:rPr lang="en-US" sz="2400" dirty="0" err="1" smtClean="0"/>
              <a:t>govt</a:t>
            </a:r>
            <a:r>
              <a:rPr lang="en-US" sz="2400" dirty="0" smtClean="0"/>
              <a:t> / private financial concern COST of incident activities is a high priority item for AA’s</a:t>
            </a:r>
          </a:p>
          <a:p>
            <a:r>
              <a:rPr lang="en-US" sz="2400" dirty="0" smtClean="0"/>
              <a:t>Better to have the right staffing soon so you don’t get behind the power curve.</a:t>
            </a:r>
          </a:p>
          <a:p>
            <a:pPr>
              <a:buNone/>
            </a:pPr>
            <a:endParaRPr lang="en-US" sz="2000" dirty="0" smtClean="0"/>
          </a:p>
          <a:p>
            <a:endParaRPr lang="en-US" sz="1800" dirty="0"/>
          </a:p>
        </p:txBody>
      </p:sp>
      <p:pic>
        <p:nvPicPr>
          <p:cNvPr id="7" name="Picture 2" descr="P-Final"/>
          <p:cNvPicPr>
            <a:picLocks noGrp="1" noChangeAspect="1" noChangeArrowheads="1"/>
          </p:cNvPicPr>
          <p:nvPr>
            <p:ph sz="half" idx="2"/>
          </p:nvPr>
        </p:nvPicPr>
        <p:blipFill>
          <a:blip r:embed="rId3" cstate="print"/>
          <a:srcRect/>
          <a:stretch>
            <a:fillRect/>
          </a:stretch>
        </p:blipFill>
        <p:spPr bwMode="auto">
          <a:xfrm>
            <a:off x="5420867" y="1600200"/>
            <a:ext cx="2951132" cy="4221163"/>
          </a:xfrm>
          <a:prstGeom prst="rect">
            <a:avLst/>
          </a:prstGeom>
          <a:noFill/>
          <a:ln w="9525">
            <a:noFill/>
            <a:miter lim="800000"/>
            <a:headEnd/>
            <a:tailEnd/>
          </a:ln>
        </p:spPr>
      </p:pic>
      <p:pic>
        <p:nvPicPr>
          <p:cNvPr id="6" name="Picture 5" descr="NEW NY Logo.jpg"/>
          <p:cNvPicPr>
            <a:picLocks noChangeAspect="1"/>
          </p:cNvPicPr>
          <p:nvPr/>
        </p:nvPicPr>
        <p:blipFill>
          <a:blip r:embed="rId4"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143000"/>
          </a:xfrm>
        </p:spPr>
        <p:txBody>
          <a:bodyPr/>
          <a:lstStyle/>
          <a:p>
            <a:r>
              <a:rPr lang="en-US" dirty="0" smtClean="0"/>
              <a:t>Finance / Administrative Section</a:t>
            </a:r>
            <a:endParaRPr lang="en-US" dirty="0"/>
          </a:p>
        </p:txBody>
      </p:sp>
      <p:sp>
        <p:nvSpPr>
          <p:cNvPr id="5" name="Content Placeholder 4"/>
          <p:cNvSpPr>
            <a:spLocks noGrp="1"/>
          </p:cNvSpPr>
          <p:nvPr>
            <p:ph sz="half" idx="1"/>
          </p:nvPr>
        </p:nvSpPr>
        <p:spPr>
          <a:xfrm>
            <a:off x="228600" y="1066800"/>
            <a:ext cx="5029200" cy="5486400"/>
          </a:xfrm>
        </p:spPr>
        <p:txBody>
          <a:bodyPr>
            <a:normAutofit/>
          </a:bodyPr>
          <a:lstStyle/>
          <a:p>
            <a:r>
              <a:rPr lang="en-US" sz="2000" dirty="0" smtClean="0"/>
              <a:t>Cost sharing agreements require accurate records to fulfill</a:t>
            </a:r>
          </a:p>
          <a:p>
            <a:r>
              <a:rPr lang="en-US" sz="2000" dirty="0" smtClean="0"/>
              <a:t>Establishing F/A Section allows for the proper experts to establish incident / local agency contracting processes.</a:t>
            </a:r>
          </a:p>
          <a:p>
            <a:r>
              <a:rPr lang="en-US" sz="2000" dirty="0" smtClean="0"/>
              <a:t>Contracts may outlive the incident itself (often do) and best to have the proper expertise on hand to ensure proper processes and future transfer of responsibilities of contract </a:t>
            </a:r>
            <a:r>
              <a:rPr lang="en-US" sz="2000" dirty="0" err="1" smtClean="0"/>
              <a:t>oversite</a:t>
            </a:r>
            <a:r>
              <a:rPr lang="en-US" sz="2000" dirty="0" smtClean="0"/>
              <a:t> and eventual close out.</a:t>
            </a:r>
          </a:p>
          <a:p>
            <a:r>
              <a:rPr lang="en-US" sz="2000" dirty="0" smtClean="0"/>
              <a:t>The FSC participates in very few of the steps in the P; primarily in the stem, the Planning Meeting and the Operational Period Briefing</a:t>
            </a:r>
          </a:p>
          <a:p>
            <a:pPr>
              <a:buNone/>
            </a:pPr>
            <a:endParaRPr lang="en-US" sz="2000" dirty="0" smtClean="0"/>
          </a:p>
          <a:p>
            <a:endParaRPr lang="en-US" sz="1800" dirty="0"/>
          </a:p>
        </p:txBody>
      </p:sp>
      <p:pic>
        <p:nvPicPr>
          <p:cNvPr id="7" name="Picture 2" descr="P-Final"/>
          <p:cNvPicPr>
            <a:picLocks noGrp="1" noChangeAspect="1" noChangeArrowheads="1"/>
          </p:cNvPicPr>
          <p:nvPr>
            <p:ph sz="half" idx="2"/>
          </p:nvPr>
        </p:nvPicPr>
        <p:blipFill>
          <a:blip r:embed="rId3" cstate="print"/>
          <a:srcRect/>
          <a:stretch>
            <a:fillRect/>
          </a:stretch>
        </p:blipFill>
        <p:spPr bwMode="auto">
          <a:xfrm>
            <a:off x="5420867" y="1600200"/>
            <a:ext cx="2951132" cy="4221163"/>
          </a:xfrm>
          <a:prstGeom prst="rect">
            <a:avLst/>
          </a:prstGeom>
          <a:noFill/>
          <a:ln w="9525">
            <a:noFill/>
            <a:miter lim="800000"/>
            <a:headEnd/>
            <a:tailEnd/>
          </a:ln>
        </p:spPr>
      </p:pic>
      <p:pic>
        <p:nvPicPr>
          <p:cNvPr id="6" name="Picture 5" descr="NEW NY Logo.jpg"/>
          <p:cNvPicPr>
            <a:picLocks noChangeAspect="1"/>
          </p:cNvPicPr>
          <p:nvPr/>
        </p:nvPicPr>
        <p:blipFill>
          <a:blip r:embed="rId4"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143000"/>
          </a:xfrm>
        </p:spPr>
        <p:txBody>
          <a:bodyPr/>
          <a:lstStyle/>
          <a:p>
            <a:r>
              <a:rPr lang="en-US" dirty="0" smtClean="0"/>
              <a:t>Command Staff</a:t>
            </a:r>
            <a:endParaRPr lang="en-US" dirty="0"/>
          </a:p>
        </p:txBody>
      </p:sp>
      <p:sp>
        <p:nvSpPr>
          <p:cNvPr id="5" name="Content Placeholder 4"/>
          <p:cNvSpPr>
            <a:spLocks noGrp="1"/>
          </p:cNvSpPr>
          <p:nvPr>
            <p:ph sz="half" idx="1"/>
          </p:nvPr>
        </p:nvSpPr>
        <p:spPr>
          <a:xfrm>
            <a:off x="228600" y="914400"/>
            <a:ext cx="5029200" cy="5486400"/>
          </a:xfrm>
        </p:spPr>
        <p:txBody>
          <a:bodyPr>
            <a:normAutofit/>
          </a:bodyPr>
          <a:lstStyle/>
          <a:p>
            <a:r>
              <a:rPr lang="en-US" dirty="0" smtClean="0"/>
              <a:t>The Command  Staff is made up of the “Officers” of the IMT… Safety, Public Information and Liaison.</a:t>
            </a:r>
          </a:p>
          <a:p>
            <a:r>
              <a:rPr lang="en-US" dirty="0" smtClean="0"/>
              <a:t>The CS are not “line officers” in ICS management;  they are more like “specialty coaches” of the IMT</a:t>
            </a:r>
          </a:p>
        </p:txBody>
      </p:sp>
      <p:pic>
        <p:nvPicPr>
          <p:cNvPr id="7" name="Picture 2" descr="P-Final"/>
          <p:cNvPicPr>
            <a:picLocks noGrp="1" noChangeAspect="1" noChangeArrowheads="1"/>
          </p:cNvPicPr>
          <p:nvPr>
            <p:ph sz="half" idx="2"/>
          </p:nvPr>
        </p:nvPicPr>
        <p:blipFill>
          <a:blip r:embed="rId3" cstate="print"/>
          <a:srcRect/>
          <a:stretch>
            <a:fillRect/>
          </a:stretch>
        </p:blipFill>
        <p:spPr bwMode="auto">
          <a:xfrm>
            <a:off x="5420867" y="1600200"/>
            <a:ext cx="2951132" cy="4221163"/>
          </a:xfrm>
          <a:prstGeom prst="rect">
            <a:avLst/>
          </a:prstGeom>
          <a:noFill/>
          <a:ln w="9525">
            <a:noFill/>
            <a:miter lim="800000"/>
            <a:headEnd/>
            <a:tailEnd/>
          </a:ln>
        </p:spPr>
      </p:pic>
      <p:pic>
        <p:nvPicPr>
          <p:cNvPr id="6" name="Picture 5" descr="NEW NY Logo.jpg"/>
          <p:cNvPicPr>
            <a:picLocks noChangeAspect="1"/>
          </p:cNvPicPr>
          <p:nvPr/>
        </p:nvPicPr>
        <p:blipFill>
          <a:blip r:embed="rId4"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143000"/>
          </a:xfrm>
        </p:spPr>
        <p:txBody>
          <a:bodyPr/>
          <a:lstStyle/>
          <a:p>
            <a:r>
              <a:rPr lang="en-US" dirty="0" smtClean="0"/>
              <a:t>Command Staff</a:t>
            </a:r>
            <a:endParaRPr lang="en-US" dirty="0"/>
          </a:p>
        </p:txBody>
      </p:sp>
      <p:sp>
        <p:nvSpPr>
          <p:cNvPr id="5" name="Content Placeholder 4"/>
          <p:cNvSpPr>
            <a:spLocks noGrp="1"/>
          </p:cNvSpPr>
          <p:nvPr>
            <p:ph sz="half" idx="1"/>
          </p:nvPr>
        </p:nvSpPr>
        <p:spPr>
          <a:xfrm>
            <a:off x="228600" y="914400"/>
            <a:ext cx="5029200" cy="5486400"/>
          </a:xfrm>
        </p:spPr>
        <p:txBody>
          <a:bodyPr>
            <a:noAutofit/>
          </a:bodyPr>
          <a:lstStyle/>
          <a:p>
            <a:r>
              <a:rPr lang="en-US" sz="2000" b="1" u="sng" dirty="0" smtClean="0"/>
              <a:t>The PIO </a:t>
            </a:r>
            <a:r>
              <a:rPr lang="en-US" sz="2000" dirty="0" smtClean="0"/>
              <a:t>is not only responsible for </a:t>
            </a:r>
            <a:r>
              <a:rPr lang="en-US" sz="2000" b="1" u="sng" dirty="0" smtClean="0"/>
              <a:t>Public</a:t>
            </a:r>
            <a:r>
              <a:rPr lang="en-US" sz="2000" dirty="0" smtClean="0"/>
              <a:t> information, but also plays key roles in providing information to those assigned to the incident as well as other agency(s) officials.</a:t>
            </a:r>
          </a:p>
          <a:p>
            <a:r>
              <a:rPr lang="en-US" sz="2000" dirty="0" smtClean="0"/>
              <a:t>In this day and age of instant media attention and social networking adding a PIO early on as the incident grows can be extremely valuable. </a:t>
            </a:r>
          </a:p>
          <a:p>
            <a:r>
              <a:rPr lang="en-US" sz="2000" dirty="0" smtClean="0"/>
              <a:t>Regarding PIO functions, it is usually not the role of an Incident to establish a Joint Information Center (JIC), but is more a responsibility of the AA external to the incident.  If a JIC is established, PIO will work closely with them and may coordinate release of all incident info through the JIC.</a:t>
            </a:r>
          </a:p>
        </p:txBody>
      </p:sp>
      <p:pic>
        <p:nvPicPr>
          <p:cNvPr id="7" name="Picture 2" descr="P-Final"/>
          <p:cNvPicPr>
            <a:picLocks noGrp="1" noChangeAspect="1" noChangeArrowheads="1"/>
          </p:cNvPicPr>
          <p:nvPr>
            <p:ph sz="half" idx="2"/>
          </p:nvPr>
        </p:nvPicPr>
        <p:blipFill>
          <a:blip r:embed="rId3" cstate="print"/>
          <a:srcRect/>
          <a:stretch>
            <a:fillRect/>
          </a:stretch>
        </p:blipFill>
        <p:spPr bwMode="auto">
          <a:xfrm>
            <a:off x="5420867" y="1600200"/>
            <a:ext cx="2951132" cy="4221163"/>
          </a:xfrm>
          <a:prstGeom prst="rect">
            <a:avLst/>
          </a:prstGeom>
          <a:noFill/>
          <a:ln w="9525">
            <a:noFill/>
            <a:miter lim="800000"/>
            <a:headEnd/>
            <a:tailEnd/>
          </a:ln>
        </p:spPr>
      </p:pic>
      <p:pic>
        <p:nvPicPr>
          <p:cNvPr id="6" name="Picture 5" descr="NEW NY Logo.jpg"/>
          <p:cNvPicPr>
            <a:picLocks noChangeAspect="1"/>
          </p:cNvPicPr>
          <p:nvPr/>
        </p:nvPicPr>
        <p:blipFill>
          <a:blip r:embed="rId4"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143000"/>
          </a:xfrm>
        </p:spPr>
        <p:txBody>
          <a:bodyPr/>
          <a:lstStyle/>
          <a:p>
            <a:r>
              <a:rPr lang="en-US" dirty="0" smtClean="0"/>
              <a:t>Command Staff</a:t>
            </a:r>
            <a:endParaRPr lang="en-US" dirty="0"/>
          </a:p>
        </p:txBody>
      </p:sp>
      <p:sp>
        <p:nvSpPr>
          <p:cNvPr id="5" name="Content Placeholder 4"/>
          <p:cNvSpPr>
            <a:spLocks noGrp="1"/>
          </p:cNvSpPr>
          <p:nvPr>
            <p:ph sz="half" idx="1"/>
          </p:nvPr>
        </p:nvSpPr>
        <p:spPr>
          <a:xfrm>
            <a:off x="228600" y="914400"/>
            <a:ext cx="5029200" cy="5486400"/>
          </a:xfrm>
        </p:spPr>
        <p:txBody>
          <a:bodyPr>
            <a:normAutofit/>
          </a:bodyPr>
          <a:lstStyle/>
          <a:p>
            <a:r>
              <a:rPr lang="en-US" sz="2400" b="1" u="sng" dirty="0" smtClean="0"/>
              <a:t>The Liaison Officer</a:t>
            </a:r>
            <a:r>
              <a:rPr lang="en-US" sz="2400" dirty="0" smtClean="0"/>
              <a:t> is not a “tactical” role.  It is their job to coordinate with cooperating agencies and NGO’s.  If there is no LOFR assigned, this coordination is a “card” still held by the IC.</a:t>
            </a:r>
          </a:p>
          <a:p>
            <a:r>
              <a:rPr lang="en-US" sz="2400" dirty="0" smtClean="0"/>
              <a:t>Participation of the Public Information Officer and Liaison Officer </a:t>
            </a:r>
            <a:r>
              <a:rPr lang="en-US" sz="2400" u="sng" dirty="0" smtClean="0"/>
              <a:t>are only required at specific steps in the Planning P.</a:t>
            </a:r>
            <a:endParaRPr lang="en-US" sz="2400" u="sng" dirty="0"/>
          </a:p>
        </p:txBody>
      </p:sp>
      <p:pic>
        <p:nvPicPr>
          <p:cNvPr id="7" name="Picture 2" descr="P-Final"/>
          <p:cNvPicPr>
            <a:picLocks noGrp="1" noChangeAspect="1" noChangeArrowheads="1"/>
          </p:cNvPicPr>
          <p:nvPr>
            <p:ph sz="half" idx="2"/>
          </p:nvPr>
        </p:nvPicPr>
        <p:blipFill>
          <a:blip r:embed="rId3" cstate="print"/>
          <a:srcRect/>
          <a:stretch>
            <a:fillRect/>
          </a:stretch>
        </p:blipFill>
        <p:spPr bwMode="auto">
          <a:xfrm>
            <a:off x="5420867" y="1600200"/>
            <a:ext cx="2951132" cy="4221163"/>
          </a:xfrm>
          <a:prstGeom prst="rect">
            <a:avLst/>
          </a:prstGeom>
          <a:noFill/>
          <a:ln w="9525">
            <a:noFill/>
            <a:miter lim="800000"/>
            <a:headEnd/>
            <a:tailEnd/>
          </a:ln>
        </p:spPr>
      </p:pic>
      <p:pic>
        <p:nvPicPr>
          <p:cNvPr id="6" name="Picture 5" descr="NEW NY Logo.jpg"/>
          <p:cNvPicPr>
            <a:picLocks noChangeAspect="1"/>
          </p:cNvPicPr>
          <p:nvPr/>
        </p:nvPicPr>
        <p:blipFill>
          <a:blip r:embed="rId4"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blinds(horizontal)">
                                      <p:cBhvr>
                                        <p:cTn id="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Instructor Introductions</a:t>
            </a:r>
            <a:br>
              <a:rPr lang="en-US" sz="2800" dirty="0" smtClean="0"/>
            </a:br>
            <a:r>
              <a:rPr lang="en-US" sz="2800" dirty="0" smtClean="0"/>
              <a:t>Work Group Breakdowns</a:t>
            </a:r>
            <a:br>
              <a:rPr lang="en-US" sz="2800" dirty="0" smtClean="0"/>
            </a:br>
            <a:r>
              <a:rPr lang="en-US" sz="2800" dirty="0" smtClean="0"/>
              <a:t>Student Introductions</a:t>
            </a:r>
            <a:endParaRPr lang="en-US" sz="2800" dirty="0"/>
          </a:p>
        </p:txBody>
      </p:sp>
      <p:sp>
        <p:nvSpPr>
          <p:cNvPr id="3" name="Content Placeholder 2"/>
          <p:cNvSpPr>
            <a:spLocks noGrp="1"/>
          </p:cNvSpPr>
          <p:nvPr>
            <p:ph idx="1"/>
          </p:nvPr>
        </p:nvSpPr>
        <p:spPr/>
        <p:txBody>
          <a:bodyPr>
            <a:normAutofit/>
          </a:bodyPr>
          <a:lstStyle/>
          <a:p>
            <a:pPr>
              <a:buNone/>
            </a:pPr>
            <a:r>
              <a:rPr lang="en-US" sz="2400" b="1" dirty="0" smtClean="0"/>
              <a:t>Student background signs:  </a:t>
            </a:r>
          </a:p>
          <a:p>
            <a:pPr marL="457200" indent="-457200">
              <a:buFont typeface="+mj-lt"/>
              <a:buAutoNum type="arabicPeriod"/>
            </a:pPr>
            <a:r>
              <a:rPr lang="en-US" sz="2200" dirty="0" smtClean="0"/>
              <a:t>I’ve had I200 training but no experience in real ICS managed incidents</a:t>
            </a:r>
          </a:p>
          <a:p>
            <a:pPr marL="457200" indent="-457200">
              <a:buFont typeface="+mj-lt"/>
              <a:buAutoNum type="arabicPeriod"/>
            </a:pPr>
            <a:r>
              <a:rPr lang="en-US" sz="2200" dirty="0" smtClean="0"/>
              <a:t>I have been on multiple incidents run under ICS as a single  resource, and took the I100 class on line.</a:t>
            </a:r>
          </a:p>
          <a:p>
            <a:pPr marL="457200" indent="-457200">
              <a:buFont typeface="+mj-lt"/>
              <a:buAutoNum type="arabicPeriod"/>
            </a:pPr>
            <a:r>
              <a:rPr lang="en-US" sz="2200" dirty="0" smtClean="0"/>
              <a:t>I have had I300 and/or other higher level training in ICS and experience on numerous ICS managed incidents</a:t>
            </a:r>
          </a:p>
          <a:p>
            <a:pPr marL="457200" indent="-457200">
              <a:buFont typeface="+mj-lt"/>
              <a:buAutoNum type="arabicPeriod"/>
            </a:pPr>
            <a:r>
              <a:rPr lang="en-US" sz="2200" dirty="0" smtClean="0"/>
              <a:t>I have been involved in emergency incidents, but have had no ICS training</a:t>
            </a:r>
            <a:endParaRPr lang="en-US" sz="22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143000"/>
          </a:xfrm>
        </p:spPr>
        <p:txBody>
          <a:bodyPr/>
          <a:lstStyle/>
          <a:p>
            <a:r>
              <a:rPr lang="en-US" dirty="0" smtClean="0"/>
              <a:t>Command Staff</a:t>
            </a:r>
            <a:endParaRPr lang="en-US" dirty="0"/>
          </a:p>
        </p:txBody>
      </p:sp>
      <p:sp>
        <p:nvSpPr>
          <p:cNvPr id="5" name="Content Placeholder 4"/>
          <p:cNvSpPr>
            <a:spLocks noGrp="1"/>
          </p:cNvSpPr>
          <p:nvPr>
            <p:ph sz="half" idx="1"/>
          </p:nvPr>
        </p:nvSpPr>
        <p:spPr>
          <a:xfrm>
            <a:off x="228600" y="914400"/>
            <a:ext cx="5029200" cy="5486400"/>
          </a:xfrm>
        </p:spPr>
        <p:txBody>
          <a:bodyPr>
            <a:normAutofit/>
          </a:bodyPr>
          <a:lstStyle/>
          <a:p>
            <a:pPr>
              <a:buNone/>
            </a:pPr>
            <a:r>
              <a:rPr lang="en-US" sz="3200" dirty="0" smtClean="0"/>
              <a:t>SAFETY OFFICER</a:t>
            </a:r>
          </a:p>
          <a:p>
            <a:r>
              <a:rPr lang="en-US" sz="2000" dirty="0" smtClean="0"/>
              <a:t>Adding a Safety Officer early in incident management process is a good idea</a:t>
            </a:r>
          </a:p>
          <a:p>
            <a:r>
              <a:rPr lang="en-US" sz="2000" dirty="0" smtClean="0"/>
              <a:t>SO is not “tactically engaged” so can be a good set of eyes and ears </a:t>
            </a:r>
          </a:p>
          <a:p>
            <a:r>
              <a:rPr lang="en-US" sz="2000" dirty="0" smtClean="0"/>
              <a:t>While SO can “stop” any ongoing activity due to safety concerns, every resource on an incident must be a SO too (nobody should do anything that is unsafe &amp; should raise concerns to immediate supervisor)</a:t>
            </a:r>
          </a:p>
          <a:p>
            <a:r>
              <a:rPr lang="en-US" sz="2000" dirty="0" smtClean="0"/>
              <a:t>SO is responsible for watch-dogging all safety related aspects of the incident (not just OS!)</a:t>
            </a:r>
          </a:p>
          <a:p>
            <a:r>
              <a:rPr lang="en-US" sz="2000" dirty="0" smtClean="0"/>
              <a:t>The Safety Officer is a key player in almost every step of the Planning P process</a:t>
            </a:r>
          </a:p>
          <a:p>
            <a:pPr>
              <a:buNone/>
            </a:pPr>
            <a:endParaRPr lang="en-US" sz="2000" dirty="0" smtClean="0"/>
          </a:p>
          <a:p>
            <a:pPr>
              <a:buNone/>
            </a:pPr>
            <a:endParaRPr lang="en-US" sz="2000" dirty="0" smtClean="0"/>
          </a:p>
          <a:p>
            <a:endParaRPr lang="en-US" sz="1800" dirty="0"/>
          </a:p>
        </p:txBody>
      </p:sp>
      <p:pic>
        <p:nvPicPr>
          <p:cNvPr id="7" name="Picture 2" descr="P-Final"/>
          <p:cNvPicPr>
            <a:picLocks noGrp="1" noChangeAspect="1" noChangeArrowheads="1"/>
          </p:cNvPicPr>
          <p:nvPr>
            <p:ph sz="half" idx="2"/>
          </p:nvPr>
        </p:nvPicPr>
        <p:blipFill>
          <a:blip r:embed="rId3" cstate="print"/>
          <a:srcRect/>
          <a:stretch>
            <a:fillRect/>
          </a:stretch>
        </p:blipFill>
        <p:spPr bwMode="auto">
          <a:xfrm>
            <a:off x="5420867" y="1600200"/>
            <a:ext cx="2951132" cy="4221163"/>
          </a:xfrm>
          <a:prstGeom prst="rect">
            <a:avLst/>
          </a:prstGeom>
          <a:noFill/>
          <a:ln w="9525">
            <a:noFill/>
            <a:miter lim="800000"/>
            <a:headEnd/>
            <a:tailEnd/>
          </a:ln>
        </p:spPr>
      </p:pic>
      <p:pic>
        <p:nvPicPr>
          <p:cNvPr id="6" name="Picture 5" descr="NEW NY Logo.jpg"/>
          <p:cNvPicPr>
            <a:picLocks noChangeAspect="1"/>
          </p:cNvPicPr>
          <p:nvPr/>
        </p:nvPicPr>
        <p:blipFill>
          <a:blip r:embed="rId4"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par>
                                <p:cTn id="7" presetID="5" presetClass="emph" presetSubtype="1" nodeType="withEffect">
                                  <p:stCondLst>
                                    <p:cond delay="0"/>
                                  </p:stCondLst>
                                  <p:childTnLst>
                                    <p:set>
                                      <p:cBhvr override="childStyle">
                                        <p:cTn id="8" dur="indefinite"/>
                                        <p:tgtEl>
                                          <p:spTgt spid="5">
                                            <p:txEl>
                                              <p:pRg st="3" end="3"/>
                                            </p:txEl>
                                          </p:spTgt>
                                        </p:tgtEl>
                                        <p:attrNameLst>
                                          <p:attrName>style.fontStyle</p:attrName>
                                        </p:attrNameLst>
                                      </p:cBhvr>
                                      <p:to>
                                        <p:strVal val="normal"/>
                                      </p:to>
                                    </p:set>
                                    <p:set>
                                      <p:cBhvr override="childStyle">
                                        <p:cTn id="9" dur="indefinite"/>
                                        <p:tgtEl>
                                          <p:spTgt spid="5">
                                            <p:txEl>
                                              <p:pRg st="3" end="3"/>
                                            </p:txEl>
                                          </p:spTgt>
                                        </p:tgtEl>
                                        <p:attrNameLst>
                                          <p:attrName>style.fontWeight</p:attrName>
                                        </p:attrNameLst>
                                      </p:cBhvr>
                                      <p:to>
                                        <p:strVal val="bold"/>
                                      </p:to>
                                    </p:set>
                                    <p:set>
                                      <p:cBhvr override="childStyle">
                                        <p:cTn id="10" dur="indefinite"/>
                                        <p:tgtEl>
                                          <p:spTgt spid="5">
                                            <p:txEl>
                                              <p:pRg st="3" end="3"/>
                                            </p:txEl>
                                          </p:spTgt>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3657600" y="1828800"/>
            <a:ext cx="4876800" cy="4267200"/>
          </a:xfrm>
          <a:ln>
            <a:miter lim="800000"/>
            <a:headEnd/>
            <a:tailEnd/>
          </a:ln>
        </p:spPr>
        <p:txBody>
          <a:bodyPr vert="horz" wrap="square" lIns="91440" tIns="45720" rIns="91440" bIns="45720" numCol="1" anchor="t" anchorCtr="0" compatLnSpc="1">
            <a:prstTxWarp prst="textNoShape">
              <a:avLst/>
            </a:prstTxWarp>
            <a:noAutofit/>
          </a:bodyPr>
          <a:lstStyle/>
          <a:p>
            <a:pPr>
              <a:lnSpc>
                <a:spcPct val="90000"/>
              </a:lnSpc>
              <a:defRPr/>
            </a:pPr>
            <a:r>
              <a:rPr lang="en-US" sz="2400" dirty="0" smtClean="0">
                <a:ea typeface="ＭＳ Ｐゴシック" pitchFamily="34" charset="-128"/>
              </a:rPr>
              <a:t>Implementing the Planning P does not interfere with ongoing Initial Actions. IA continues until the  new IMT gets its feet on the ground.  We are just starting to organize where we will go in the next operational period and beginning to build for future OP’s</a:t>
            </a:r>
          </a:p>
          <a:p>
            <a:pPr>
              <a:lnSpc>
                <a:spcPct val="90000"/>
              </a:lnSpc>
              <a:defRPr/>
            </a:pPr>
            <a:r>
              <a:rPr lang="en-US" sz="2400" dirty="0" smtClean="0">
                <a:ea typeface="ＭＳ Ｐゴシック" pitchFamily="34" charset="-128"/>
              </a:rPr>
              <a:t>It is the first step in “bringing order to chaos”</a:t>
            </a: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21</a:t>
            </a:fld>
            <a:endParaRPr lang="en-US" sz="120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sp>
        <p:nvSpPr>
          <p:cNvPr id="9" name="Title 8"/>
          <p:cNvSpPr>
            <a:spLocks noGrp="1"/>
          </p:cNvSpPr>
          <p:nvPr>
            <p:ph type="title"/>
          </p:nvPr>
        </p:nvSpPr>
        <p:spPr>
          <a:xfrm>
            <a:off x="533400" y="533400"/>
            <a:ext cx="8229600" cy="1143000"/>
          </a:xfrm>
        </p:spPr>
        <p:txBody>
          <a:bodyPr>
            <a:normAutofit fontScale="90000"/>
          </a:bodyPr>
          <a:lstStyle/>
          <a:p>
            <a:r>
              <a:rPr lang="en-US" dirty="0" smtClean="0"/>
              <a:t>The Planning P is the Core of the ICS Planning Process</a:t>
            </a:r>
            <a:endParaRPr lang="en-US" dirty="0"/>
          </a:p>
        </p:txBody>
      </p:sp>
      <p:pic>
        <p:nvPicPr>
          <p:cNvPr id="10" name="Picture 2" descr="P-Final"/>
          <p:cNvPicPr>
            <a:picLocks noChangeAspect="1" noChangeArrowheads="1"/>
          </p:cNvPicPr>
          <p:nvPr/>
        </p:nvPicPr>
        <p:blipFill>
          <a:blip r:embed="rId3" cstate="print"/>
          <a:srcRect/>
          <a:stretch>
            <a:fillRect/>
          </a:stretch>
        </p:blipFill>
        <p:spPr bwMode="auto">
          <a:xfrm>
            <a:off x="228600" y="1676400"/>
            <a:ext cx="2951132" cy="4221163"/>
          </a:xfrm>
          <a:prstGeom prst="rect">
            <a:avLst/>
          </a:prstGeom>
          <a:noFill/>
          <a:ln w="9525">
            <a:noFill/>
            <a:miter lim="800000"/>
            <a:headEnd/>
            <a:tailEnd/>
          </a:ln>
        </p:spPr>
      </p:pic>
      <p:pic>
        <p:nvPicPr>
          <p:cNvPr id="8" name="Picture 7" descr="NEW NY Logo.jpg"/>
          <p:cNvPicPr>
            <a:picLocks noChangeAspect="1"/>
          </p:cNvPicPr>
          <p:nvPr/>
        </p:nvPicPr>
        <p:blipFill>
          <a:blip r:embed="rId4"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1" end="1"/>
                                            </p:txEl>
                                          </p:spTgt>
                                        </p:tgtEl>
                                        <p:attrNameLst>
                                          <p:attrName>style.visibility</p:attrName>
                                        </p:attrNameLst>
                                      </p:cBhvr>
                                      <p:to>
                                        <p:strVal val="visible"/>
                                      </p:to>
                                    </p:set>
                                  </p:childTnLst>
                                </p:cTn>
                              </p:par>
                              <p:par>
                                <p:cTn id="7" presetID="8" presetClass="emph" presetSubtype="0" fill="hold" nodeType="withEffect">
                                  <p:stCondLst>
                                    <p:cond delay="0"/>
                                  </p:stCondLst>
                                  <p:childTnLst>
                                    <p:animRot by="21600000">
                                      <p:cBhvr>
                                        <p:cTn id="8" dur="2000" fill="hold"/>
                                        <p:tgtEl>
                                          <p:spTgt spid="18435">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2819400" y="1219200"/>
            <a:ext cx="5943600" cy="4495800"/>
          </a:xfrm>
          <a:ln>
            <a:miter lim="800000"/>
            <a:headEnd/>
            <a:tailEnd/>
          </a:ln>
        </p:spPr>
        <p:txBody>
          <a:bodyPr vert="horz" wrap="square" lIns="91440" tIns="45720" rIns="91440" bIns="45720" numCol="1" anchor="t" anchorCtr="0" compatLnSpc="1">
            <a:prstTxWarp prst="textNoShape">
              <a:avLst/>
            </a:prstTxWarp>
            <a:normAutofit lnSpcReduction="10000"/>
          </a:bodyPr>
          <a:lstStyle/>
          <a:p>
            <a:pPr>
              <a:lnSpc>
                <a:spcPct val="90000"/>
              </a:lnSpc>
              <a:defRPr/>
            </a:pPr>
            <a:r>
              <a:rPr lang="en-US" sz="2400" dirty="0" smtClean="0">
                <a:ea typeface="ＭＳ Ｐゴシック" pitchFamily="34" charset="-128"/>
              </a:rPr>
              <a:t>If we fail to start organizing and planning we are just caught in a continuing loop of initial action</a:t>
            </a:r>
            <a:endParaRPr lang="en-US" sz="1800" dirty="0" smtClean="0">
              <a:ea typeface="ＭＳ Ｐゴシック" pitchFamily="34" charset="-128"/>
            </a:endParaRPr>
          </a:p>
          <a:p>
            <a:pPr lvl="1">
              <a:lnSpc>
                <a:spcPct val="90000"/>
              </a:lnSpc>
              <a:defRPr/>
            </a:pPr>
            <a:r>
              <a:rPr lang="en-US" sz="2000" dirty="0" smtClean="0">
                <a:ea typeface="ＭＳ Ｐゴシック" pitchFamily="34" charset="-128"/>
              </a:rPr>
              <a:t>Failure to establish / address Objectives </a:t>
            </a:r>
          </a:p>
          <a:p>
            <a:pPr lvl="1">
              <a:lnSpc>
                <a:spcPct val="90000"/>
              </a:lnSpc>
              <a:defRPr/>
            </a:pPr>
            <a:r>
              <a:rPr lang="en-US" sz="2000" dirty="0" smtClean="0">
                <a:ea typeface="ＭＳ Ｐゴシック" pitchFamily="34" charset="-128"/>
              </a:rPr>
              <a:t>Failure to address work/rest needs of responders</a:t>
            </a:r>
          </a:p>
          <a:p>
            <a:pPr lvl="1">
              <a:lnSpc>
                <a:spcPct val="90000"/>
              </a:lnSpc>
              <a:defRPr/>
            </a:pPr>
            <a:r>
              <a:rPr lang="en-US" sz="2000" dirty="0" smtClean="0">
                <a:ea typeface="ＭＳ Ｐゴシック" pitchFamily="34" charset="-128"/>
              </a:rPr>
              <a:t>Failure to maintain span of control</a:t>
            </a:r>
          </a:p>
          <a:p>
            <a:pPr lvl="1">
              <a:lnSpc>
                <a:spcPct val="90000"/>
              </a:lnSpc>
              <a:defRPr/>
            </a:pPr>
            <a:r>
              <a:rPr lang="en-US" sz="2000" dirty="0" smtClean="0">
                <a:ea typeface="ＭＳ Ｐゴシック" pitchFamily="34" charset="-128"/>
              </a:rPr>
              <a:t>Failure to account for  incident resources that are assigned or ordered</a:t>
            </a:r>
          </a:p>
          <a:p>
            <a:pPr lvl="1">
              <a:lnSpc>
                <a:spcPct val="90000"/>
              </a:lnSpc>
              <a:defRPr/>
            </a:pPr>
            <a:r>
              <a:rPr lang="en-US" sz="2000" dirty="0" smtClean="0">
                <a:ea typeface="ＭＳ Ｐゴシック" pitchFamily="34" charset="-128"/>
              </a:rPr>
              <a:t>Failure to begin stepping back and looking at the big picture</a:t>
            </a:r>
          </a:p>
          <a:p>
            <a:pPr lvl="1">
              <a:lnSpc>
                <a:spcPct val="90000"/>
              </a:lnSpc>
              <a:defRPr/>
            </a:pPr>
            <a:r>
              <a:rPr lang="en-US" sz="2000" dirty="0" smtClean="0">
                <a:ea typeface="ＭＳ Ｐゴシック" pitchFamily="34" charset="-128"/>
              </a:rPr>
              <a:t>Failure to build a comprehensive geographic or functional organization</a:t>
            </a:r>
          </a:p>
          <a:p>
            <a:pPr lvl="1">
              <a:lnSpc>
                <a:spcPct val="90000"/>
              </a:lnSpc>
              <a:defRPr/>
            </a:pPr>
            <a:r>
              <a:rPr lang="en-US" sz="2000" dirty="0" smtClean="0">
                <a:ea typeface="ＭＳ Ｐゴシック" pitchFamily="34" charset="-128"/>
              </a:rPr>
              <a:t>Failure of SAFELY managing the incident</a:t>
            </a:r>
          </a:p>
          <a:p>
            <a:pPr>
              <a:lnSpc>
                <a:spcPct val="90000"/>
              </a:lnSpc>
              <a:buNone/>
              <a:defRPr/>
            </a:pPr>
            <a:endParaRPr lang="en-US" sz="2400" dirty="0" smtClean="0">
              <a:ea typeface="ＭＳ Ｐゴシック" pitchFamily="34" charset="-128"/>
            </a:endParaRP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22</a:t>
            </a:fld>
            <a:endParaRPr lang="en-US" sz="120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sp>
        <p:nvSpPr>
          <p:cNvPr id="9" name="Title 8"/>
          <p:cNvSpPr>
            <a:spLocks noGrp="1"/>
          </p:cNvSpPr>
          <p:nvPr>
            <p:ph type="title"/>
          </p:nvPr>
        </p:nvSpPr>
        <p:spPr>
          <a:xfrm>
            <a:off x="533400" y="228600"/>
            <a:ext cx="8229600" cy="1143000"/>
          </a:xfrm>
        </p:spPr>
        <p:txBody>
          <a:bodyPr>
            <a:noAutofit/>
          </a:bodyPr>
          <a:lstStyle/>
          <a:p>
            <a:r>
              <a:rPr lang="en-US" sz="2800" dirty="0" smtClean="0"/>
              <a:t>The Planning P is the Core of the ICS Planning Process</a:t>
            </a:r>
            <a:endParaRPr lang="en-US" sz="2800" dirty="0"/>
          </a:p>
        </p:txBody>
      </p:sp>
      <p:pic>
        <p:nvPicPr>
          <p:cNvPr id="10" name="Picture 2" descr="P-Final"/>
          <p:cNvPicPr>
            <a:picLocks noChangeAspect="1" noChangeArrowheads="1"/>
          </p:cNvPicPr>
          <p:nvPr/>
        </p:nvPicPr>
        <p:blipFill>
          <a:blip r:embed="rId3" cstate="print"/>
          <a:srcRect/>
          <a:stretch>
            <a:fillRect/>
          </a:stretch>
        </p:blipFill>
        <p:spPr bwMode="auto">
          <a:xfrm>
            <a:off x="228600" y="2514600"/>
            <a:ext cx="2365123" cy="3382963"/>
          </a:xfrm>
          <a:prstGeom prst="rect">
            <a:avLst/>
          </a:prstGeom>
          <a:noFill/>
          <a:ln w="9525">
            <a:noFill/>
            <a:miter lim="800000"/>
            <a:headEnd/>
            <a:tailEnd/>
          </a:ln>
        </p:spPr>
      </p:pic>
      <p:pic>
        <p:nvPicPr>
          <p:cNvPr id="8" name="Picture 7" descr="NEW NY Logo.jpg"/>
          <p:cNvPicPr>
            <a:picLocks noChangeAspect="1"/>
          </p:cNvPicPr>
          <p:nvPr/>
        </p:nvPicPr>
        <p:blipFill>
          <a:blip r:embed="rId4"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4267200" y="1066800"/>
            <a:ext cx="4560888" cy="4572000"/>
          </a:xfrm>
          <a:ln>
            <a:miter lim="800000"/>
            <a:headEnd/>
            <a:tailEnd/>
          </a:ln>
        </p:spPr>
        <p:txBody>
          <a:bodyPr vert="horz" wrap="square" lIns="91440" tIns="45720" rIns="91440" bIns="45720" numCol="1" anchor="t" anchorCtr="0" compatLnSpc="1">
            <a:prstTxWarp prst="textNoShape">
              <a:avLst/>
            </a:prstTxWarp>
            <a:normAutofit fontScale="92500" lnSpcReduction="20000"/>
          </a:bodyPr>
          <a:lstStyle/>
          <a:p>
            <a:pPr lvl="1">
              <a:lnSpc>
                <a:spcPct val="90000"/>
              </a:lnSpc>
              <a:buNone/>
              <a:defRPr/>
            </a:pPr>
            <a:r>
              <a:rPr lang="en-US" sz="2400" b="1" u="sng" dirty="0" smtClean="0">
                <a:ea typeface="ＭＳ Ｐゴシック" pitchFamily="34" charset="-128"/>
              </a:rPr>
              <a:t>The “stem” of the P focuses on two main themes –</a:t>
            </a:r>
          </a:p>
          <a:p>
            <a:pPr lvl="1">
              <a:lnSpc>
                <a:spcPct val="90000"/>
              </a:lnSpc>
              <a:defRPr/>
            </a:pPr>
            <a:r>
              <a:rPr lang="en-US" sz="2000" dirty="0" smtClean="0">
                <a:ea typeface="ＭＳ Ｐゴシック" pitchFamily="34" charset="-128"/>
              </a:rPr>
              <a:t>1. The Initial Response is on-going and will continue until relieved</a:t>
            </a:r>
          </a:p>
          <a:p>
            <a:pPr lvl="1">
              <a:lnSpc>
                <a:spcPct val="90000"/>
              </a:lnSpc>
              <a:defRPr/>
            </a:pPr>
            <a:r>
              <a:rPr lang="en-US" sz="2000" dirty="0" smtClean="0">
                <a:ea typeface="ＭＳ Ｐゴシック" pitchFamily="34" charset="-128"/>
              </a:rPr>
              <a:t>2. The IMT is concurrently doing “Information Gathering &amp; Sharing” and may or may not yet have “operational control” of the incident</a:t>
            </a:r>
          </a:p>
          <a:p>
            <a:pPr>
              <a:lnSpc>
                <a:spcPct val="90000"/>
              </a:lnSpc>
              <a:defRPr/>
            </a:pPr>
            <a:r>
              <a:rPr lang="en-US" sz="2400" dirty="0" smtClean="0">
                <a:ea typeface="ＭＳ Ｐゴシック" pitchFamily="34" charset="-128"/>
              </a:rPr>
              <a:t>Following the “stem” represents the beginning of the “Extended Action” phase of an incident</a:t>
            </a:r>
          </a:p>
          <a:p>
            <a:pPr>
              <a:lnSpc>
                <a:spcPct val="90000"/>
              </a:lnSpc>
              <a:defRPr/>
            </a:pPr>
            <a:r>
              <a:rPr lang="en-US" sz="2400" dirty="0" smtClean="0">
                <a:ea typeface="ＭＳ Ｐゴシック" pitchFamily="34" charset="-128"/>
              </a:rPr>
              <a:t>The process is the same whether it is a new IMT arriving to take over management of the incident or if the existing organization has expanded  in place and is now commencing the EA phase of the incident.</a:t>
            </a: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23</a:t>
            </a:fld>
            <a:endParaRPr lang="en-US" sz="120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2" descr="P-Final"/>
          <p:cNvPicPr>
            <a:picLocks noChangeAspect="1" noChangeArrowheads="1"/>
          </p:cNvPicPr>
          <p:nvPr/>
        </p:nvPicPr>
        <p:blipFill>
          <a:blip r:embed="rId4" cstate="print"/>
          <a:srcRect/>
          <a:stretch>
            <a:fillRect/>
          </a:stretch>
        </p:blipFill>
        <p:spPr bwMode="auto">
          <a:xfrm>
            <a:off x="381000" y="838200"/>
            <a:ext cx="3276600" cy="4686697"/>
          </a:xfrm>
          <a:prstGeom prst="rect">
            <a:avLst/>
          </a:prstGeom>
          <a:noFill/>
          <a:ln w="9525">
            <a:noFill/>
            <a:miter lim="800000"/>
            <a:headEnd/>
            <a:tailEnd/>
          </a:ln>
        </p:spPr>
      </p:pic>
      <p:pic>
        <p:nvPicPr>
          <p:cNvPr id="9" name="Picture 11" descr="C:\Files\Fema\Leadership Management\L08b.jpg"/>
          <p:cNvPicPr>
            <a:picLocks noChangeAspect="1" noChangeArrowheads="1"/>
          </p:cNvPicPr>
          <p:nvPr/>
        </p:nvPicPr>
        <p:blipFill>
          <a:blip r:embed="rId5" cstate="print"/>
          <a:srcRect/>
          <a:stretch>
            <a:fillRect/>
          </a:stretch>
        </p:blipFill>
        <p:spPr bwMode="auto">
          <a:xfrm>
            <a:off x="1676400" y="3733800"/>
            <a:ext cx="2563364" cy="1912938"/>
          </a:xfrm>
          <a:prstGeom prst="rect">
            <a:avLst/>
          </a:prstGeom>
          <a:noFill/>
          <a:ln w="9525">
            <a:solidFill>
              <a:schemeClr val="bg1"/>
            </a:solidFill>
            <a:miter lim="800000"/>
            <a:headEnd/>
            <a:tailEnd/>
          </a:ln>
          <a:effectLst>
            <a:outerShdw dist="35921" dir="2700000" algn="ctr" rotWithShape="0">
              <a:srgbClr val="B2B2B2">
                <a:alpha val="50000"/>
              </a:srgbClr>
            </a:outerShdw>
          </a:effectLst>
        </p:spPr>
      </p:pic>
      <p:cxnSp>
        <p:nvCxnSpPr>
          <p:cNvPr id="12" name="Straight Arrow Connector 11"/>
          <p:cNvCxnSpPr/>
          <p:nvPr/>
        </p:nvCxnSpPr>
        <p:spPr>
          <a:xfrm rot="5400000">
            <a:off x="1714500" y="1562100"/>
            <a:ext cx="3048000" cy="29718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3" end="3"/>
                                            </p:txEl>
                                          </p:spTgt>
                                        </p:tgtEl>
                                        <p:attrNameLst>
                                          <p:attrName>style.visibility</p:attrName>
                                        </p:attrNameLst>
                                      </p:cBhvr>
                                      <p:to>
                                        <p:strVal val="visible"/>
                                      </p:to>
                                    </p:set>
                                  </p:childTnLst>
                                  <p:subTnLst>
                                    <p:set>
                                      <p:cBhvr override="childStyle">
                                        <p:cTn dur="1" fill="hold" display="0" masterRel="nextClick" afterEffect="1"/>
                                        <p:tgtEl>
                                          <p:spTgt spid="18435">
                                            <p:txEl>
                                              <p:pRg st="3" end="3"/>
                                            </p:txEl>
                                          </p:spTgt>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4114800" y="1066800"/>
            <a:ext cx="4560888" cy="4572000"/>
          </a:xfrm>
          <a:ln>
            <a:miter lim="800000"/>
            <a:headEnd/>
            <a:tailEnd/>
          </a:ln>
        </p:spPr>
        <p:txBody>
          <a:bodyPr vert="horz" wrap="square" lIns="91440" tIns="45720" rIns="91440" bIns="45720" numCol="1" anchor="t" anchorCtr="0" compatLnSpc="1">
            <a:prstTxWarp prst="textNoShape">
              <a:avLst/>
            </a:prstTxWarp>
            <a:normAutofit fontScale="92500" lnSpcReduction="20000"/>
          </a:bodyPr>
          <a:lstStyle/>
          <a:p>
            <a:pPr lvl="1">
              <a:lnSpc>
                <a:spcPct val="90000"/>
              </a:lnSpc>
              <a:buNone/>
              <a:defRPr/>
            </a:pPr>
            <a:r>
              <a:rPr lang="en-US" sz="2400" b="1" u="sng" dirty="0" smtClean="0">
                <a:ea typeface="ＭＳ Ｐゴシック" pitchFamily="34" charset="-128"/>
              </a:rPr>
              <a:t>The “stem” of the P focuses on two main themes –</a:t>
            </a:r>
          </a:p>
          <a:p>
            <a:pPr lvl="1">
              <a:lnSpc>
                <a:spcPct val="90000"/>
              </a:lnSpc>
              <a:defRPr/>
            </a:pPr>
            <a:r>
              <a:rPr lang="en-US" sz="2000" dirty="0" smtClean="0">
                <a:ea typeface="ＭＳ Ｐゴシック" pitchFamily="34" charset="-128"/>
              </a:rPr>
              <a:t>The Initial Action IC will need to take a few minutes to prepare the ICS 201 – Incident Briefing form.</a:t>
            </a:r>
          </a:p>
          <a:p>
            <a:pPr lvl="1">
              <a:lnSpc>
                <a:spcPct val="90000"/>
              </a:lnSpc>
              <a:defRPr/>
            </a:pPr>
            <a:r>
              <a:rPr lang="en-US" sz="2000" dirty="0" smtClean="0">
                <a:ea typeface="ＭＳ Ｐゴシック" pitchFamily="34" charset="-128"/>
              </a:rPr>
              <a:t>If appropriate the Agency Administrator  (&amp; their staff) will meet with the IMT and brief them regarding the overall situation, their goals, authorities (DOA) and constraints, provide guiding documents</a:t>
            </a:r>
          </a:p>
          <a:p>
            <a:pPr lvl="1">
              <a:lnSpc>
                <a:spcPct val="90000"/>
              </a:lnSpc>
              <a:defRPr/>
            </a:pPr>
            <a:r>
              <a:rPr lang="en-US" sz="2000" dirty="0" smtClean="0">
                <a:ea typeface="ＭＳ Ｐゴシック" pitchFamily="34" charset="-128"/>
              </a:rPr>
              <a:t>The IA IC will use the 201 form as a tool to brief the IMT about the past and current situation</a:t>
            </a:r>
          </a:p>
          <a:p>
            <a:pPr lvl="1">
              <a:lnSpc>
                <a:spcPct val="90000"/>
              </a:lnSpc>
              <a:defRPr/>
            </a:pPr>
            <a:r>
              <a:rPr lang="en-US" sz="2000" dirty="0" smtClean="0">
                <a:ea typeface="ＭＳ Ｐゴシック" pitchFamily="34" charset="-128"/>
              </a:rPr>
              <a:t>After briefings the IC(s) will take a few minutes to pen some incident objectives while the rest of the C&amp;G goes out fact finding about all their particular functions</a:t>
            </a: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24</a:t>
            </a:fld>
            <a:endParaRPr lang="en-US" sz="120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2" descr="P-Final"/>
          <p:cNvPicPr>
            <a:picLocks noChangeAspect="1" noChangeArrowheads="1"/>
          </p:cNvPicPr>
          <p:nvPr/>
        </p:nvPicPr>
        <p:blipFill>
          <a:blip r:embed="rId4" cstate="print"/>
          <a:srcRect/>
          <a:stretch>
            <a:fillRect/>
          </a:stretch>
        </p:blipFill>
        <p:spPr bwMode="auto">
          <a:xfrm>
            <a:off x="381000" y="838200"/>
            <a:ext cx="3276600" cy="4686697"/>
          </a:xfrm>
          <a:prstGeom prst="rect">
            <a:avLst/>
          </a:prstGeom>
          <a:noFill/>
          <a:ln w="9525">
            <a:noFill/>
            <a:miter lim="800000"/>
            <a:headEnd/>
            <a:tailEnd/>
          </a:ln>
        </p:spPr>
      </p:pic>
      <p:pic>
        <p:nvPicPr>
          <p:cNvPr id="9" name="Picture 8" descr="IMG_1180.jpg"/>
          <p:cNvPicPr>
            <a:picLocks noChangeAspect="1"/>
          </p:cNvPicPr>
          <p:nvPr/>
        </p:nvPicPr>
        <p:blipFill>
          <a:blip r:embed="rId5" cstate="print"/>
          <a:stretch>
            <a:fillRect/>
          </a:stretch>
        </p:blipFill>
        <p:spPr>
          <a:xfrm>
            <a:off x="1905000" y="3733800"/>
            <a:ext cx="2514600" cy="1885950"/>
          </a:xfrm>
          <a:prstGeom prst="rect">
            <a:avLst/>
          </a:prstGeom>
        </p:spPr>
      </p:pic>
      <p:cxnSp>
        <p:nvCxnSpPr>
          <p:cNvPr id="12" name="Straight Arrow Connector 11"/>
          <p:cNvCxnSpPr/>
          <p:nvPr/>
        </p:nvCxnSpPr>
        <p:spPr>
          <a:xfrm rot="5400000">
            <a:off x="1676400" y="1524000"/>
            <a:ext cx="3048000" cy="30480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18435">
                                            <p:txEl>
                                              <p:pRg st="2" end="2"/>
                                            </p:txEl>
                                          </p:spTgt>
                                        </p:tgtEl>
                                        <p:attrNameLst>
                                          <p:attrName>ppt_c</p:attrName>
                                        </p:attrNameLst>
                                      </p:cBhvr>
                                      <p:to>
                                        <a:schemeClr val="accent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43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18435">
                                            <p:txEl>
                                              <p:pRg st="3" end="3"/>
                                            </p:txEl>
                                          </p:spTgt>
                                        </p:tgtEl>
                                        <p:attrNameLst>
                                          <p:attrName>ppt_c</p:attrName>
                                        </p:attrNameLst>
                                      </p:cBhvr>
                                      <p:to>
                                        <a:schemeClr val="accent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43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Steps of Transfer of Command</a:t>
            </a:r>
            <a:endParaRPr lang="en-US" dirty="0"/>
          </a:p>
        </p:txBody>
      </p:sp>
      <p:sp>
        <p:nvSpPr>
          <p:cNvPr id="3" name="Content Placeholder 2"/>
          <p:cNvSpPr>
            <a:spLocks noGrp="1"/>
          </p:cNvSpPr>
          <p:nvPr>
            <p:ph idx="1"/>
          </p:nvPr>
        </p:nvSpPr>
        <p:spPr/>
        <p:txBody>
          <a:bodyPr>
            <a:normAutofit fontScale="85000" lnSpcReduction="20000"/>
          </a:bodyPr>
          <a:lstStyle/>
          <a:p>
            <a:pPr>
              <a:spcBef>
                <a:spcPct val="25000"/>
              </a:spcBef>
              <a:buFont typeface="Wingdings" pitchFamily="2" charset="2"/>
              <a:buChar char="§"/>
            </a:pPr>
            <a:r>
              <a:rPr lang="en-US" dirty="0" smtClean="0"/>
              <a:t>Assess the situation with the current Incident Commander.</a:t>
            </a:r>
          </a:p>
          <a:p>
            <a:pPr>
              <a:spcBef>
                <a:spcPct val="25000"/>
              </a:spcBef>
              <a:buFont typeface="Wingdings" pitchFamily="2" charset="2"/>
              <a:buChar char="§"/>
            </a:pPr>
            <a:r>
              <a:rPr lang="en-US" dirty="0" smtClean="0"/>
              <a:t>Receive a briefing from the current Incident Commander and if a large incident the responsible Agency Administrator(s).</a:t>
            </a:r>
          </a:p>
          <a:p>
            <a:pPr>
              <a:spcBef>
                <a:spcPct val="25000"/>
              </a:spcBef>
              <a:buFont typeface="Wingdings" pitchFamily="2" charset="2"/>
              <a:buChar char="§"/>
            </a:pPr>
            <a:r>
              <a:rPr lang="en-US" dirty="0" smtClean="0"/>
              <a:t>Determine an appropriate time for the transfer of command and document the transfer (ICS Form 201).</a:t>
            </a:r>
          </a:p>
          <a:p>
            <a:pPr>
              <a:spcBef>
                <a:spcPct val="25000"/>
              </a:spcBef>
              <a:buFont typeface="Wingdings" pitchFamily="2" charset="2"/>
              <a:buChar char="§"/>
            </a:pPr>
            <a:r>
              <a:rPr lang="en-US" dirty="0" smtClean="0"/>
              <a:t>Notify others of the change in incident command.</a:t>
            </a:r>
          </a:p>
          <a:p>
            <a:pPr>
              <a:spcBef>
                <a:spcPct val="25000"/>
              </a:spcBef>
              <a:buFont typeface="Wingdings" pitchFamily="2" charset="2"/>
              <a:buChar char="§"/>
            </a:pPr>
            <a:r>
              <a:rPr lang="en-US" dirty="0" smtClean="0"/>
              <a:t>Assign the current Incident Commander to another position in the incident organization or release from the incident.</a:t>
            </a:r>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7200" y="381000"/>
            <a:ext cx="4114800" cy="1143000"/>
          </a:xfrm>
          <a:noFill/>
          <a:ln/>
        </p:spPr>
        <p:txBody>
          <a:bodyPr>
            <a:normAutofit fontScale="90000"/>
          </a:bodyPr>
          <a:lstStyle/>
          <a:p>
            <a:r>
              <a:rPr lang="en-US"/>
              <a:t>Incident Briefing Form</a:t>
            </a:r>
            <a:br>
              <a:rPr lang="en-US"/>
            </a:br>
            <a:r>
              <a:rPr lang="en-US"/>
              <a:t> ICS-201</a:t>
            </a:r>
          </a:p>
        </p:txBody>
      </p:sp>
      <p:sp>
        <p:nvSpPr>
          <p:cNvPr id="18435" name="Rectangle 3"/>
          <p:cNvSpPr>
            <a:spLocks noGrp="1" noChangeArrowheads="1"/>
          </p:cNvSpPr>
          <p:nvPr>
            <p:ph type="body" sz="half" idx="1"/>
          </p:nvPr>
        </p:nvSpPr>
        <p:spPr>
          <a:xfrm>
            <a:off x="762000" y="2057400"/>
            <a:ext cx="2987675" cy="4114800"/>
          </a:xfrm>
          <a:noFill/>
          <a:ln/>
        </p:spPr>
        <p:txBody>
          <a:bodyPr>
            <a:normAutofit lnSpcReduction="10000"/>
          </a:bodyPr>
          <a:lstStyle/>
          <a:p>
            <a:r>
              <a:rPr lang="en-US" b="1">
                <a:latin typeface="Comic Sans MS" pitchFamily="66" charset="0"/>
              </a:rPr>
              <a:t>Place for sketch map</a:t>
            </a:r>
          </a:p>
          <a:p>
            <a:r>
              <a:rPr lang="en-US" b="1">
                <a:latin typeface="Comic Sans MS" pitchFamily="66" charset="0"/>
              </a:rPr>
              <a:t>Summary of current actions</a:t>
            </a:r>
          </a:p>
          <a:p>
            <a:r>
              <a:rPr lang="en-US" b="1">
                <a:latin typeface="Comic Sans MS" pitchFamily="66" charset="0"/>
              </a:rPr>
              <a:t>Current Organization</a:t>
            </a:r>
          </a:p>
          <a:p>
            <a:r>
              <a:rPr lang="en-US" b="1">
                <a:latin typeface="Comic Sans MS" pitchFamily="66" charset="0"/>
              </a:rPr>
              <a:t>Resources Summary</a:t>
            </a:r>
            <a:endParaRPr lang="en-US">
              <a:latin typeface="Comic Sans MS" pitchFamily="66" charset="0"/>
            </a:endParaRPr>
          </a:p>
        </p:txBody>
      </p:sp>
      <p:sp>
        <p:nvSpPr>
          <p:cNvPr id="18436" name="Rectangle 4"/>
          <p:cNvSpPr>
            <a:spLocks noGrp="1" noChangeArrowheads="1"/>
          </p:cNvSpPr>
          <p:nvPr>
            <p:ph type="body" sz="half" idx="2"/>
          </p:nvPr>
        </p:nvSpPr>
        <p:spPr>
          <a:xfrm>
            <a:off x="4419600" y="990600"/>
            <a:ext cx="3581400" cy="2362200"/>
          </a:xfrm>
          <a:noFill/>
          <a:ln/>
        </p:spPr>
        <p:txBody>
          <a:bodyPr>
            <a:normAutofit fontScale="92500"/>
          </a:bodyPr>
          <a:lstStyle/>
          <a:p>
            <a:r>
              <a:rPr lang="en-US" dirty="0">
                <a:latin typeface="Comic Sans MS" pitchFamily="66" charset="0"/>
              </a:rPr>
              <a:t>Can be separated for easy use by IC and incoming Plans Section Chief or Resource UL</a:t>
            </a:r>
            <a:endParaRPr lang="en-US" sz="2400" dirty="0"/>
          </a:p>
        </p:txBody>
      </p:sp>
      <p:graphicFrame>
        <p:nvGraphicFramePr>
          <p:cNvPr id="18438" name="Object 6"/>
          <p:cNvGraphicFramePr>
            <a:graphicFrameLocks noChangeAspect="1"/>
          </p:cNvGraphicFramePr>
          <p:nvPr/>
        </p:nvGraphicFramePr>
        <p:xfrm>
          <a:off x="4191000" y="304800"/>
          <a:ext cx="4185745" cy="6172200"/>
        </p:xfrm>
        <a:graphic>
          <a:graphicData uri="http://schemas.openxmlformats.org/presentationml/2006/ole">
            <mc:AlternateContent xmlns:mc="http://schemas.openxmlformats.org/markup-compatibility/2006">
              <mc:Choice xmlns:v="urn:schemas-microsoft-com:vml" Requires="v">
                <p:oleObj spid="_x0000_s15364" name="Document" r:id="rId4" imgW="7020000" imgH="8497800" progId="Word.Document.8">
                  <p:embed/>
                </p:oleObj>
              </mc:Choice>
              <mc:Fallback>
                <p:oleObj name="Document" r:id="rId4" imgW="7020000" imgH="8497800" progId="Word.Document.8">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91000" y="304800"/>
                        <a:ext cx="4185745" cy="6172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nodeType="clickEffect">
                                  <p:stCondLst>
                                    <p:cond delay="0"/>
                                  </p:stCondLst>
                                  <p:childTnLst>
                                    <p:set>
                                      <p:cBhvr>
                                        <p:cTn id="22" dur="1" fill="hold">
                                          <p:stCondLst>
                                            <p:cond delay="0"/>
                                          </p:stCondLst>
                                        </p:cTn>
                                        <p:tgtEl>
                                          <p:spTgt spid="18436">
                                            <p:txEl>
                                              <p:pRg st="0" end="0"/>
                                            </p:txEl>
                                          </p:spTgt>
                                        </p:tgtEl>
                                        <p:attrNameLst>
                                          <p:attrName>style.visibility</p:attrName>
                                        </p:attrNameLst>
                                      </p:cBhvr>
                                      <p:to>
                                        <p:strVal val="visible"/>
                                      </p:to>
                                    </p:set>
                                    <p:animEffect transition="in" filter="diamond(in)">
                                      <p:cBhvr>
                                        <p:cTn id="23" dur="2000"/>
                                        <p:tgtEl>
                                          <p:spTgt spid="1843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noFill/>
          <a:ln/>
        </p:spPr>
        <p:txBody>
          <a:bodyPr>
            <a:normAutofit fontScale="90000"/>
          </a:bodyPr>
          <a:lstStyle/>
          <a:p>
            <a:r>
              <a:rPr lang="en-US" dirty="0"/>
              <a:t>Use of the Incident Briefing-ICS Form </a:t>
            </a:r>
            <a:r>
              <a:rPr lang="en-US" dirty="0" smtClean="0"/>
              <a:t>201 vs. IAP</a:t>
            </a:r>
            <a:endParaRPr lang="en-US" dirty="0"/>
          </a:p>
        </p:txBody>
      </p:sp>
      <p:sp>
        <p:nvSpPr>
          <p:cNvPr id="19459" name="Rectangle 3"/>
          <p:cNvSpPr>
            <a:spLocks noGrp="1" noChangeArrowheads="1"/>
          </p:cNvSpPr>
          <p:nvPr>
            <p:ph type="body" sz="half" idx="1"/>
          </p:nvPr>
        </p:nvSpPr>
        <p:spPr>
          <a:xfrm>
            <a:off x="304800" y="1981200"/>
            <a:ext cx="3962400" cy="533400"/>
          </a:xfrm>
          <a:noFill/>
          <a:ln/>
        </p:spPr>
        <p:txBody>
          <a:bodyPr>
            <a:normAutofit fontScale="85000" lnSpcReduction="10000"/>
          </a:bodyPr>
          <a:lstStyle/>
          <a:p>
            <a:r>
              <a:rPr lang="en-US" sz="2400" dirty="0" smtClean="0"/>
              <a:t>Initial Action Operational Period</a:t>
            </a:r>
            <a:endParaRPr lang="en-US" sz="2400" dirty="0"/>
          </a:p>
        </p:txBody>
      </p:sp>
      <p:sp>
        <p:nvSpPr>
          <p:cNvPr id="19460" name="Rectangle 4"/>
          <p:cNvSpPr>
            <a:spLocks noGrp="1" noChangeArrowheads="1"/>
          </p:cNvSpPr>
          <p:nvPr>
            <p:ph type="body" sz="half" idx="2"/>
          </p:nvPr>
        </p:nvSpPr>
        <p:spPr>
          <a:xfrm>
            <a:off x="5029200" y="1981200"/>
            <a:ext cx="4038600" cy="609600"/>
          </a:xfrm>
          <a:noFill/>
          <a:ln/>
        </p:spPr>
        <p:txBody>
          <a:bodyPr>
            <a:normAutofit fontScale="85000" lnSpcReduction="20000"/>
          </a:bodyPr>
          <a:lstStyle/>
          <a:p>
            <a:r>
              <a:rPr lang="en-US" sz="2400" dirty="0" smtClean="0"/>
              <a:t>First &amp; Subsequent Extended Action Operational Periods</a:t>
            </a:r>
            <a:endParaRPr lang="en-US" sz="2400" dirty="0"/>
          </a:p>
        </p:txBody>
      </p:sp>
      <p:sp>
        <p:nvSpPr>
          <p:cNvPr id="19461" name="Rectangle 5"/>
          <p:cNvSpPr>
            <a:spLocks noChangeArrowheads="1"/>
          </p:cNvSpPr>
          <p:nvPr/>
        </p:nvSpPr>
        <p:spPr bwMode="auto">
          <a:xfrm>
            <a:off x="228600" y="2895600"/>
            <a:ext cx="2362200" cy="923972"/>
          </a:xfrm>
          <a:prstGeom prst="rect">
            <a:avLst/>
          </a:prstGeom>
          <a:noFill/>
          <a:ln w="9525">
            <a:noFill/>
            <a:miter lim="800000"/>
            <a:headEnd/>
            <a:tailEnd/>
          </a:ln>
          <a:effectLst/>
        </p:spPr>
        <p:txBody>
          <a:bodyPr lIns="92075" tIns="46038" rIns="92075" bIns="46038">
            <a:spAutoFit/>
          </a:bodyPr>
          <a:lstStyle/>
          <a:p>
            <a:pPr algn="ctr"/>
            <a:r>
              <a:rPr lang="en-US" dirty="0" smtClean="0"/>
              <a:t>Original</a:t>
            </a:r>
            <a:endParaRPr lang="en-US" dirty="0"/>
          </a:p>
          <a:p>
            <a:pPr algn="ctr"/>
            <a:r>
              <a:rPr lang="en-US" dirty="0"/>
              <a:t>Incident Briefing</a:t>
            </a:r>
          </a:p>
          <a:p>
            <a:pPr algn="ctr"/>
            <a:r>
              <a:rPr lang="en-US" dirty="0"/>
              <a:t>ICS Form 201</a:t>
            </a:r>
          </a:p>
        </p:txBody>
      </p:sp>
      <p:sp>
        <p:nvSpPr>
          <p:cNvPr id="19462" name="Rectangle 6"/>
          <p:cNvSpPr>
            <a:spLocks noChangeArrowheads="1"/>
          </p:cNvSpPr>
          <p:nvPr/>
        </p:nvSpPr>
        <p:spPr bwMode="auto">
          <a:xfrm>
            <a:off x="2209800" y="2895600"/>
            <a:ext cx="2438400" cy="1187450"/>
          </a:xfrm>
          <a:prstGeom prst="rect">
            <a:avLst/>
          </a:prstGeom>
          <a:noFill/>
          <a:ln w="9525">
            <a:noFill/>
            <a:miter lim="800000"/>
            <a:headEnd/>
            <a:tailEnd/>
          </a:ln>
          <a:effectLst/>
        </p:spPr>
        <p:txBody>
          <a:bodyPr lIns="92075" tIns="46038" rIns="92075" bIns="46038">
            <a:spAutoFit/>
          </a:bodyPr>
          <a:lstStyle/>
          <a:p>
            <a:pPr algn="ctr"/>
            <a:r>
              <a:rPr lang="en-US" dirty="0"/>
              <a:t>Updated</a:t>
            </a:r>
          </a:p>
          <a:p>
            <a:pPr algn="ctr"/>
            <a:r>
              <a:rPr lang="en-US" dirty="0"/>
              <a:t>Incident Briefing</a:t>
            </a:r>
          </a:p>
          <a:p>
            <a:pPr algn="ctr"/>
            <a:r>
              <a:rPr lang="en-US" dirty="0"/>
              <a:t>ICS Form 201</a:t>
            </a:r>
          </a:p>
        </p:txBody>
      </p:sp>
      <p:sp>
        <p:nvSpPr>
          <p:cNvPr id="19463" name="Rectangle 7"/>
          <p:cNvSpPr>
            <a:spLocks noChangeArrowheads="1"/>
          </p:cNvSpPr>
          <p:nvPr/>
        </p:nvSpPr>
        <p:spPr bwMode="auto">
          <a:xfrm>
            <a:off x="5181600" y="2743200"/>
            <a:ext cx="3429000" cy="646973"/>
          </a:xfrm>
          <a:prstGeom prst="rect">
            <a:avLst/>
          </a:prstGeom>
          <a:noFill/>
          <a:ln w="9525">
            <a:noFill/>
            <a:miter lim="800000"/>
            <a:headEnd/>
            <a:tailEnd/>
          </a:ln>
          <a:effectLst/>
        </p:spPr>
        <p:txBody>
          <a:bodyPr lIns="92075" tIns="46038" rIns="92075" bIns="46038">
            <a:spAutoFit/>
          </a:bodyPr>
          <a:lstStyle/>
          <a:p>
            <a:r>
              <a:rPr lang="en-US" dirty="0"/>
              <a:t>Incident Action </a:t>
            </a:r>
            <a:r>
              <a:rPr lang="en-US" dirty="0" smtClean="0"/>
              <a:t>Plan for Each Operational Period</a:t>
            </a:r>
            <a:endParaRPr lang="en-US" dirty="0"/>
          </a:p>
        </p:txBody>
      </p:sp>
      <p:pic>
        <p:nvPicPr>
          <p:cNvPr id="19465" name="Picture 9"/>
          <p:cNvPicPr>
            <a:picLocks noChangeAspect="1" noChangeArrowheads="1"/>
          </p:cNvPicPr>
          <p:nvPr/>
        </p:nvPicPr>
        <p:blipFill>
          <a:blip r:embed="rId2" cstate="print"/>
          <a:srcRect/>
          <a:stretch>
            <a:fillRect/>
          </a:stretch>
        </p:blipFill>
        <p:spPr bwMode="auto">
          <a:xfrm>
            <a:off x="609600" y="4191000"/>
            <a:ext cx="3200400" cy="2400300"/>
          </a:xfrm>
          <a:prstGeom prst="rect">
            <a:avLst/>
          </a:prstGeom>
          <a:noFill/>
          <a:ln w="12700">
            <a:noFill/>
            <a:miter lim="800000"/>
            <a:headEnd type="none" w="sm" len="sm"/>
            <a:tailEnd type="none" w="sm" len="sm"/>
          </a:ln>
          <a:effectLst/>
        </p:spPr>
      </p:pic>
      <p:pic>
        <p:nvPicPr>
          <p:cNvPr id="19466" name="Picture 10"/>
          <p:cNvPicPr>
            <a:picLocks noChangeAspect="1" noChangeArrowheads="1"/>
          </p:cNvPicPr>
          <p:nvPr/>
        </p:nvPicPr>
        <p:blipFill>
          <a:blip r:embed="rId3" cstate="print"/>
          <a:srcRect/>
          <a:stretch>
            <a:fillRect/>
          </a:stretch>
        </p:blipFill>
        <p:spPr bwMode="auto">
          <a:xfrm>
            <a:off x="5029200" y="3619500"/>
            <a:ext cx="3886200" cy="2914650"/>
          </a:xfrm>
          <a:prstGeom prst="rect">
            <a:avLst/>
          </a:prstGeom>
          <a:noFill/>
          <a:ln w="12700">
            <a:noFill/>
            <a:miter lim="800000"/>
            <a:headEnd type="none" w="sm" len="sm"/>
            <a:tailEnd type="none" w="sm" len="sm"/>
          </a:ln>
          <a:effectLst/>
        </p:spPr>
      </p:pic>
      <p:sp>
        <p:nvSpPr>
          <p:cNvPr id="10" name="Rectangle 9"/>
          <p:cNvSpPr/>
          <p:nvPr/>
        </p:nvSpPr>
        <p:spPr>
          <a:xfrm>
            <a:off x="152400" y="1600200"/>
            <a:ext cx="4419600" cy="5257800"/>
          </a:xfrm>
          <a:prstGeom prst="rect">
            <a:avLst/>
          </a:prstGeom>
          <a:noFill/>
          <a:ln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4572000" y="1600200"/>
            <a:ext cx="4419600" cy="5257800"/>
          </a:xfrm>
          <a:prstGeom prst="rect">
            <a:avLst/>
          </a:prstGeom>
          <a:noFill/>
          <a:ln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611188" y="1484313"/>
            <a:ext cx="8064500" cy="3386137"/>
          </a:xfrm>
          <a:ln>
            <a:miter lim="800000"/>
            <a:headEnd/>
            <a:tailEnd/>
          </a:ln>
        </p:spPr>
        <p:txBody>
          <a:bodyPr vert="horz" wrap="square" lIns="91440" tIns="45720" rIns="91440" bIns="45720" numCol="1" anchor="t" anchorCtr="0" compatLnSpc="1">
            <a:prstTxWarp prst="textNoShape">
              <a:avLst/>
            </a:prstTxWarp>
            <a:normAutofit fontScale="92500" lnSpcReduction="20000"/>
          </a:bodyPr>
          <a:lstStyle/>
          <a:p>
            <a:pPr>
              <a:buFont typeface="Wingdings" pitchFamily="2" charset="2"/>
              <a:buNone/>
              <a:defRPr/>
            </a:pPr>
            <a:r>
              <a:rPr lang="en-US" sz="3000" dirty="0" smtClean="0">
                <a:ea typeface="ＭＳ Ｐゴシック" pitchFamily="34" charset="-128"/>
              </a:rPr>
              <a:t>Begin Exercise Simulation:</a:t>
            </a:r>
          </a:p>
          <a:p>
            <a:pPr>
              <a:buFont typeface="Wingdings" pitchFamily="2" charset="2"/>
              <a:buNone/>
              <a:defRPr/>
            </a:pPr>
            <a:r>
              <a:rPr lang="en-US" sz="3000" dirty="0" smtClean="0">
                <a:ea typeface="ＭＳ Ｐゴシック" pitchFamily="34" charset="-128"/>
              </a:rPr>
              <a:t>Initial Action, Sea Turtle Stranding</a:t>
            </a:r>
          </a:p>
          <a:p>
            <a:pPr>
              <a:buFont typeface="Wingdings" pitchFamily="2" charset="2"/>
              <a:buNone/>
              <a:defRPr/>
            </a:pPr>
            <a:r>
              <a:rPr lang="en-US" sz="3000" dirty="0" smtClean="0">
                <a:ea typeface="ＭＳ Ｐゴシック" pitchFamily="34" charset="-128"/>
              </a:rPr>
              <a:t>-Begin initial response</a:t>
            </a:r>
          </a:p>
          <a:p>
            <a:pPr>
              <a:buFont typeface="Wingdings" pitchFamily="2" charset="2"/>
              <a:buNone/>
              <a:defRPr/>
            </a:pPr>
            <a:r>
              <a:rPr lang="en-US" sz="3000" dirty="0" smtClean="0">
                <a:ea typeface="ＭＳ Ｐゴシック" pitchFamily="34" charset="-128"/>
              </a:rPr>
              <a:t>-Document on ICS 201</a:t>
            </a:r>
          </a:p>
          <a:p>
            <a:pPr>
              <a:buFont typeface="Wingdings" pitchFamily="2" charset="2"/>
              <a:buNone/>
              <a:defRPr/>
            </a:pPr>
            <a:r>
              <a:rPr lang="en-US" sz="3000" dirty="0" smtClean="0">
                <a:ea typeface="ＭＳ Ｐゴシック" pitchFamily="34" charset="-128"/>
              </a:rPr>
              <a:t>-Assignment:</a:t>
            </a:r>
          </a:p>
          <a:p>
            <a:pPr marL="914400" lvl="1" indent="-514350">
              <a:buFont typeface="+mj-lt"/>
              <a:buAutoNum type="arabicPeriod"/>
              <a:defRPr/>
            </a:pPr>
            <a:r>
              <a:rPr lang="en-US" sz="2600" dirty="0" smtClean="0">
                <a:ea typeface="ＭＳ Ｐゴシック" pitchFamily="34" charset="-128"/>
              </a:rPr>
              <a:t>Receive Agency Administrator In-briefing</a:t>
            </a:r>
          </a:p>
          <a:p>
            <a:pPr marL="914400" lvl="1" indent="-514350">
              <a:buFont typeface="+mj-lt"/>
              <a:buAutoNum type="arabicPeriod"/>
              <a:defRPr/>
            </a:pPr>
            <a:r>
              <a:rPr lang="en-US" sz="2600" dirty="0" smtClean="0">
                <a:ea typeface="ＭＳ Ｐゴシック" pitchFamily="34" charset="-128"/>
              </a:rPr>
              <a:t>Use ICS 201 to brief players in new roles</a:t>
            </a:r>
          </a:p>
          <a:p>
            <a:pPr marL="914400" lvl="1" indent="-514350">
              <a:buFont typeface="+mj-lt"/>
              <a:buAutoNum type="arabicPeriod"/>
              <a:defRPr/>
            </a:pPr>
            <a:r>
              <a:rPr lang="en-US" sz="2600" dirty="0" smtClean="0">
                <a:ea typeface="ＭＳ Ｐゴシック" pitchFamily="34" charset="-128"/>
              </a:rPr>
              <a:t>Formulate Incident Objectives (Unified Objectives)</a:t>
            </a:r>
          </a:p>
          <a:p>
            <a:pPr>
              <a:buFont typeface="Wingdings" pitchFamily="2" charset="2"/>
              <a:buNone/>
              <a:defRPr/>
            </a:pPr>
            <a:endParaRPr lang="en-US" sz="3000" dirty="0" smtClean="0">
              <a:ea typeface="ＭＳ Ｐゴシック" pitchFamily="34" charset="-128"/>
            </a:endParaRP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28</a:t>
            </a:fld>
            <a:endParaRPr lang="en-US" sz="1200">
              <a:solidFill>
                <a:srgbClr val="898989"/>
              </a:solidFill>
              <a:cs typeface="Arial" charset="0"/>
            </a:endParaRPr>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itle 8"/>
          <p:cNvSpPr>
            <a:spLocks noGrp="1"/>
          </p:cNvSpPr>
          <p:nvPr>
            <p:ph type="title"/>
          </p:nvPr>
        </p:nvSpPr>
        <p:spPr/>
        <p:txBody>
          <a:bodyPr>
            <a:normAutofit fontScale="90000"/>
          </a:bodyPr>
          <a:lstStyle/>
          <a:p>
            <a:r>
              <a:rPr lang="en-US" dirty="0" smtClean="0"/>
              <a:t>Let’s Do an Exercise Applying What We Have Discussed So Far</a:t>
            </a:r>
            <a:endParaRPr lang="en-US" dirty="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3581400" y="1066800"/>
            <a:ext cx="5094288" cy="4572000"/>
          </a:xfrm>
          <a:ln>
            <a:miter lim="800000"/>
            <a:headEnd/>
            <a:tailEnd/>
          </a:ln>
        </p:spPr>
        <p:txBody>
          <a:bodyPr vert="horz" wrap="square" lIns="91440" tIns="45720" rIns="91440" bIns="45720" numCol="1" anchor="t" anchorCtr="0" compatLnSpc="1">
            <a:prstTxWarp prst="textNoShape">
              <a:avLst/>
            </a:prstTxWarp>
            <a:normAutofit lnSpcReduction="10000"/>
          </a:bodyPr>
          <a:lstStyle/>
          <a:p>
            <a:pPr lvl="1">
              <a:lnSpc>
                <a:spcPct val="90000"/>
              </a:lnSpc>
              <a:buNone/>
              <a:defRPr/>
            </a:pPr>
            <a:r>
              <a:rPr lang="en-US" sz="2400" b="1" u="sng" dirty="0" smtClean="0">
                <a:ea typeface="ＭＳ Ｐゴシック" pitchFamily="34" charset="-128"/>
              </a:rPr>
              <a:t>The  new IC(s) will then pull the IMT together to perform the final step on the stem of the P</a:t>
            </a:r>
          </a:p>
          <a:p>
            <a:pPr lvl="1">
              <a:lnSpc>
                <a:spcPct val="90000"/>
              </a:lnSpc>
              <a:defRPr/>
            </a:pPr>
            <a:r>
              <a:rPr lang="en-US" sz="2000" dirty="0" smtClean="0">
                <a:ea typeface="ＭＳ Ｐゴシック" pitchFamily="34" charset="-128"/>
              </a:rPr>
              <a:t>The Initial Strategy &amp; Information Sharing step is often a brief meeting of the entire IMT</a:t>
            </a:r>
          </a:p>
          <a:p>
            <a:pPr lvl="2">
              <a:lnSpc>
                <a:spcPct val="90000"/>
              </a:lnSpc>
              <a:defRPr/>
            </a:pPr>
            <a:r>
              <a:rPr lang="en-US" sz="2000" dirty="0" smtClean="0">
                <a:ea typeface="ＭＳ Ｐゴシック" pitchFamily="34" charset="-128"/>
              </a:rPr>
              <a:t>The IC(s) will state the incident objectives to all the IMT members and pass on to the IMT important direction from the DOA, agency policies or guidance, or special concerns of the AA.</a:t>
            </a:r>
          </a:p>
          <a:p>
            <a:pPr lvl="2">
              <a:lnSpc>
                <a:spcPct val="90000"/>
              </a:lnSpc>
              <a:defRPr/>
            </a:pPr>
            <a:r>
              <a:rPr lang="en-US" sz="2000" dirty="0" smtClean="0">
                <a:ea typeface="ＭＳ Ｐゴシック" pitchFamily="34" charset="-128"/>
              </a:rPr>
              <a:t>OSC will brief the team on the current status  of the incident, the current and anticipated operations organization structure, the anticipated duration of the incident</a:t>
            </a: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29</a:t>
            </a:fld>
            <a:endParaRPr lang="en-US" sz="120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2" descr="P-Final"/>
          <p:cNvPicPr>
            <a:picLocks noChangeAspect="1" noChangeArrowheads="1"/>
          </p:cNvPicPr>
          <p:nvPr/>
        </p:nvPicPr>
        <p:blipFill>
          <a:blip r:embed="rId4" cstate="print"/>
          <a:srcRect/>
          <a:stretch>
            <a:fillRect/>
          </a:stretch>
        </p:blipFill>
        <p:spPr bwMode="auto">
          <a:xfrm>
            <a:off x="381000" y="838200"/>
            <a:ext cx="3276600" cy="4686697"/>
          </a:xfrm>
          <a:prstGeom prst="rect">
            <a:avLst/>
          </a:prstGeom>
          <a:noFill/>
          <a:ln w="9525">
            <a:noFill/>
            <a:miter lim="800000"/>
            <a:headEnd/>
            <a:tailEnd/>
          </a:ln>
        </p:spPr>
      </p:pic>
      <p:cxnSp>
        <p:nvCxnSpPr>
          <p:cNvPr id="12" name="Straight Arrow Connector 11"/>
          <p:cNvCxnSpPr/>
          <p:nvPr/>
        </p:nvCxnSpPr>
        <p:spPr>
          <a:xfrm rot="10800000" flipV="1">
            <a:off x="1143000" y="1752600"/>
            <a:ext cx="3048000" cy="19050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9" name="Picture 8" descr="briefing_6-30-06"/>
          <p:cNvPicPr>
            <a:picLocks noChangeAspect="1" noChangeArrowheads="1"/>
          </p:cNvPicPr>
          <p:nvPr/>
        </p:nvPicPr>
        <p:blipFill>
          <a:blip r:embed="rId5" cstate="print"/>
          <a:srcRect/>
          <a:stretch>
            <a:fillRect/>
          </a:stretch>
        </p:blipFill>
        <p:spPr>
          <a:xfrm>
            <a:off x="1752600" y="3657600"/>
            <a:ext cx="2667000" cy="2023401"/>
          </a:xfrm>
          <a:prstGeom prst="rect">
            <a:avLst/>
          </a:prstGeom>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18435">
                                            <p:txEl>
                                              <p:pRg st="2" end="2"/>
                                            </p:txEl>
                                          </p:spTgt>
                                        </p:tgtEl>
                                        <p:attrNameLst>
                                          <p:attrName>ppt_c</p:attrName>
                                        </p:attrNameLst>
                                      </p:cBhvr>
                                      <p:to>
                                        <a:schemeClr val="accent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Module 1 Objectives</a:t>
            </a:r>
            <a:endParaRPr lang="en-US" dirty="0"/>
          </a:p>
        </p:txBody>
      </p:sp>
      <p:sp>
        <p:nvSpPr>
          <p:cNvPr id="12" name="Text Placeholder 11"/>
          <p:cNvSpPr>
            <a:spLocks noGrp="1"/>
          </p:cNvSpPr>
          <p:nvPr>
            <p:ph type="body" idx="1"/>
          </p:nvPr>
        </p:nvSpPr>
        <p:spPr>
          <a:xfrm>
            <a:off x="1447800" y="1066800"/>
            <a:ext cx="6324600" cy="639762"/>
          </a:xfrm>
        </p:spPr>
        <p:txBody>
          <a:bodyPr>
            <a:normAutofit fontScale="25000" lnSpcReduction="20000"/>
          </a:bodyPr>
          <a:lstStyle/>
          <a:p>
            <a:endParaRPr lang="en-US" dirty="0" smtClean="0"/>
          </a:p>
          <a:p>
            <a:r>
              <a:rPr lang="en-US" sz="8000" dirty="0" smtClean="0"/>
              <a:t>At the conclusion of this module, students will be able to:</a:t>
            </a:r>
            <a:endParaRPr lang="en-US" sz="8000" dirty="0"/>
          </a:p>
        </p:txBody>
      </p:sp>
      <p:sp>
        <p:nvSpPr>
          <p:cNvPr id="18435" name="Content Placeholder 5"/>
          <p:cNvSpPr>
            <a:spLocks noGrp="1"/>
          </p:cNvSpPr>
          <p:nvPr>
            <p:ph sz="half" idx="2"/>
          </p:nvPr>
        </p:nvSpPr>
        <p:spPr bwMode="auto">
          <a:xfrm>
            <a:off x="457200" y="1600200"/>
            <a:ext cx="4040188" cy="3951288"/>
          </a:xfrm>
          <a:ln>
            <a:miter lim="800000"/>
            <a:headEnd/>
            <a:tailEnd/>
          </a:ln>
        </p:spPr>
        <p:txBody>
          <a:bodyPr vert="horz" wrap="square" lIns="91440" tIns="45720" rIns="91440" bIns="45720" numCol="1" anchor="t" anchorCtr="0" compatLnSpc="1">
            <a:prstTxWarp prst="textNoShape">
              <a:avLst/>
            </a:prstTxWarp>
            <a:normAutofit fontScale="25000" lnSpcReduction="20000"/>
          </a:bodyPr>
          <a:lstStyle/>
          <a:p>
            <a:pPr eaLnBrk="1" hangingPunct="1">
              <a:lnSpc>
                <a:spcPct val="90000"/>
              </a:lnSpc>
              <a:buFont typeface="Wingdings" pitchFamily="2" charset="2"/>
              <a:buNone/>
              <a:defRPr/>
            </a:pPr>
            <a:r>
              <a:rPr lang="en-US" sz="2400" dirty="0" smtClean="0">
                <a:solidFill>
                  <a:schemeClr val="bg1">
                    <a:lumMod val="75000"/>
                    <a:lumOff val="25000"/>
                  </a:schemeClr>
                </a:solidFill>
                <a:ea typeface="ＭＳ Ｐゴシック" pitchFamily="34" charset="-128"/>
              </a:rPr>
              <a:t>Saturday March 26, 2011</a:t>
            </a:r>
          </a:p>
          <a:p>
            <a:pPr lvl="1" eaLnBrk="1" hangingPunct="1">
              <a:defRPr/>
            </a:pPr>
            <a:r>
              <a:rPr lang="en-US" sz="1900" dirty="0" smtClean="0">
                <a:solidFill>
                  <a:schemeClr val="bg1">
                    <a:lumMod val="75000"/>
                    <a:lumOff val="25000"/>
                  </a:schemeClr>
                </a:solidFill>
                <a:ea typeface="ＭＳ Ｐゴシック" pitchFamily="34" charset="-128"/>
              </a:rPr>
              <a:t>0730 	</a:t>
            </a:r>
            <a:r>
              <a:rPr lang="en-US" sz="1800" dirty="0" smtClean="0">
                <a:solidFill>
                  <a:schemeClr val="bg1">
                    <a:lumMod val="75000"/>
                    <a:lumOff val="25000"/>
                  </a:schemeClr>
                </a:solidFill>
                <a:ea typeface="ＭＳ Ｐゴシック" pitchFamily="34" charset="-128"/>
              </a:rPr>
              <a:t>Check-In</a:t>
            </a:r>
          </a:p>
          <a:p>
            <a:r>
              <a:rPr lang="en-US" sz="8000" dirty="0" smtClean="0"/>
              <a:t>Describe how the “Planning P” is the foundation of the ICS management process.</a:t>
            </a:r>
          </a:p>
          <a:p>
            <a:r>
              <a:rPr lang="en-US" sz="8000" dirty="0" smtClean="0"/>
              <a:t>Describe the ICS positions that comprise the Command &amp; General Staff (C&amp;G)</a:t>
            </a:r>
          </a:p>
          <a:p>
            <a:r>
              <a:rPr lang="en-US" sz="8000" dirty="0" smtClean="0"/>
              <a:t>Describe the overall roles, responsibilities and authorities of the Incident Commander  and C&amp;G positions</a:t>
            </a:r>
          </a:p>
          <a:p>
            <a:r>
              <a:rPr lang="en-US" sz="8000" dirty="0" smtClean="0"/>
              <a:t>Describe how Incident Commanders obtain a Delegation of Authority to perform their duties</a:t>
            </a:r>
          </a:p>
          <a:p>
            <a:r>
              <a:rPr lang="en-US" sz="8000" dirty="0" smtClean="0"/>
              <a:t>Describe the role of C&amp;G members in each step of the Planning P process</a:t>
            </a:r>
          </a:p>
          <a:p>
            <a:endParaRPr lang="en-US" sz="8000" dirty="0" smtClean="0"/>
          </a:p>
          <a:p>
            <a:endParaRPr lang="en-US" sz="6400" b="1" i="1" dirty="0" smtClean="0"/>
          </a:p>
          <a:p>
            <a:endParaRPr lang="en-US" sz="1800" b="1" dirty="0" smtClean="0">
              <a:solidFill>
                <a:schemeClr val="bg1">
                  <a:lumMod val="75000"/>
                  <a:lumOff val="25000"/>
                </a:schemeClr>
              </a:solidFill>
              <a:ea typeface="ＭＳ Ｐゴシック" pitchFamily="34" charset="-128"/>
            </a:endParaRPr>
          </a:p>
        </p:txBody>
      </p:sp>
      <p:sp>
        <p:nvSpPr>
          <p:cNvPr id="4" name="Footer Placeholder 3"/>
          <p:cNvSpPr txBox="1">
            <a:spLocks noGrp="1"/>
          </p:cNvSpPr>
          <p:nvPr/>
        </p:nvSpPr>
        <p:spPr>
          <a:xfrm>
            <a:off x="457200" y="6245225"/>
            <a:ext cx="8229600" cy="476250"/>
          </a:xfrm>
          <a:prstGeom prst="rect">
            <a:avLst/>
          </a:prstGeom>
          <a:noFill/>
        </p:spPr>
        <p:txBody>
          <a:bodyPr anchor="ctr"/>
          <a:lstStyle/>
          <a:p>
            <a:pPr algn="ctr">
              <a:defRPr/>
            </a:pPr>
            <a:endParaRPr lang="en-US" sz="1400" dirty="0">
              <a:solidFill>
                <a:schemeClr val="tx1">
                  <a:tint val="75000"/>
                </a:schemeClr>
              </a:solidFill>
              <a:ea typeface="+mn-ea"/>
            </a:endParaRP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3</a:t>
            </a:fld>
            <a:endParaRPr lang="en-US" sz="1200" dirty="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dirty="0"/>
          </a:p>
        </p:txBody>
      </p:sp>
      <p:pic>
        <p:nvPicPr>
          <p:cNvPr id="15" name="Picture 2" descr="P-Final"/>
          <p:cNvPicPr>
            <a:picLocks noGrp="1" noChangeAspect="1" noChangeArrowheads="1"/>
          </p:cNvPicPr>
          <p:nvPr>
            <p:ph sz="quarter" idx="4"/>
          </p:nvPr>
        </p:nvPicPr>
        <p:blipFill>
          <a:blip r:embed="rId3" cstate="print"/>
          <a:srcRect/>
          <a:stretch>
            <a:fillRect/>
          </a:stretch>
        </p:blipFill>
        <p:spPr bwMode="auto">
          <a:xfrm>
            <a:off x="5070881" y="1828800"/>
            <a:ext cx="3196413" cy="4572000"/>
          </a:xfrm>
          <a:prstGeom prst="rect">
            <a:avLst/>
          </a:prstGeom>
          <a:noFill/>
          <a:ln w="9525">
            <a:noFill/>
            <a:miter lim="800000"/>
            <a:headEnd/>
            <a:tailEnd/>
          </a:ln>
        </p:spPr>
      </p:pic>
      <p:pic>
        <p:nvPicPr>
          <p:cNvPr id="8" name="Picture 7" descr="NEW NY Logo.jpg"/>
          <p:cNvPicPr>
            <a:picLocks noChangeAspect="1"/>
          </p:cNvPicPr>
          <p:nvPr/>
        </p:nvPicPr>
        <p:blipFill>
          <a:blip r:embed="rId4"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18435">
                                            <p:txEl>
                                              <p:pRg st="2" end="2"/>
                                            </p:txEl>
                                          </p:spTgt>
                                        </p:tgtEl>
                                        <p:attrNameLst>
                                          <p:attrName>ppt_c</p:attrName>
                                        </p:attrNameLst>
                                      </p:cBhvr>
                                      <p:to>
                                        <a:schemeClr val="accent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18435">
                                            <p:txEl>
                                              <p:pRg st="3" end="3"/>
                                            </p:txEl>
                                          </p:spTgt>
                                        </p:tgtEl>
                                        <p:attrNameLst>
                                          <p:attrName>ppt_c</p:attrName>
                                        </p:attrNameLst>
                                      </p:cBhvr>
                                      <p:to>
                                        <a:schemeClr val="accent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435">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18435">
                                            <p:txEl>
                                              <p:pRg st="4" end="4"/>
                                            </p:txEl>
                                          </p:spTgt>
                                        </p:tgtEl>
                                        <p:attrNameLst>
                                          <p:attrName>ppt_c</p:attrName>
                                        </p:attrNameLst>
                                      </p:cBhvr>
                                      <p:to>
                                        <a:schemeClr val="accent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435">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18435">
                                            <p:txEl>
                                              <p:pRg st="5" end="5"/>
                                            </p:txEl>
                                          </p:spTgt>
                                        </p:tgtEl>
                                        <p:attrNameLst>
                                          <p:attrName>ppt_c</p:attrName>
                                        </p:attrNameLst>
                                      </p:cBhvr>
                                      <p:to>
                                        <a:schemeClr val="accent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435">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18435">
                                            <p:txEl>
                                              <p:pRg st="6" end="6"/>
                                            </p:txEl>
                                          </p:spTgt>
                                        </p:tgtEl>
                                        <p:attrNameLst>
                                          <p:attrName>ppt_c</p:attrName>
                                        </p:attrNameLst>
                                      </p:cBhvr>
                                      <p:to>
                                        <a:schemeClr val="accent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3581400" y="1066800"/>
            <a:ext cx="5094288" cy="4572000"/>
          </a:xfrm>
          <a:ln>
            <a:miter lim="800000"/>
            <a:headEnd/>
            <a:tailEnd/>
          </a:ln>
        </p:spPr>
        <p:txBody>
          <a:bodyPr vert="horz" wrap="square" lIns="91440" tIns="45720" rIns="91440" bIns="45720" numCol="1" anchor="t" anchorCtr="0" compatLnSpc="1">
            <a:prstTxWarp prst="textNoShape">
              <a:avLst/>
            </a:prstTxWarp>
            <a:normAutofit fontScale="92500" lnSpcReduction="10000"/>
          </a:bodyPr>
          <a:lstStyle/>
          <a:p>
            <a:pPr lvl="1">
              <a:lnSpc>
                <a:spcPct val="90000"/>
              </a:lnSpc>
              <a:buNone/>
              <a:defRPr/>
            </a:pPr>
            <a:r>
              <a:rPr lang="en-US" sz="2400" b="1" u="sng" dirty="0" smtClean="0">
                <a:ea typeface="ＭＳ Ｐゴシック" pitchFamily="34" charset="-128"/>
              </a:rPr>
              <a:t>The  new IC(s) will then pull the IMT together to perform the final step on the stem of the P</a:t>
            </a:r>
          </a:p>
          <a:p>
            <a:pPr lvl="1">
              <a:lnSpc>
                <a:spcPct val="90000"/>
              </a:lnSpc>
              <a:defRPr/>
            </a:pPr>
            <a:r>
              <a:rPr lang="en-US" sz="2000" dirty="0" smtClean="0">
                <a:ea typeface="ＭＳ Ｐゴシック" pitchFamily="34" charset="-128"/>
              </a:rPr>
              <a:t>The Initial Strategy &amp; Information Sharing step is often a brief meeting of the entire IMT</a:t>
            </a:r>
          </a:p>
          <a:p>
            <a:pPr lvl="2">
              <a:lnSpc>
                <a:spcPct val="90000"/>
              </a:lnSpc>
              <a:defRPr/>
            </a:pPr>
            <a:r>
              <a:rPr lang="en-US" sz="2000" dirty="0" smtClean="0">
                <a:ea typeface="ＭＳ Ｐゴシック" pitchFamily="34" charset="-128"/>
              </a:rPr>
              <a:t>Other C&amp;G members will share information about  the current or anticipated issues or needs of their functions (e.g. LSC may share information gathered about communications, housing arrangements, location or re-location of the ICP / Incident Base, etc.)</a:t>
            </a:r>
          </a:p>
          <a:p>
            <a:pPr lvl="2">
              <a:lnSpc>
                <a:spcPct val="90000"/>
              </a:lnSpc>
              <a:defRPr/>
            </a:pPr>
            <a:r>
              <a:rPr lang="en-US" sz="2000" dirty="0" smtClean="0">
                <a:ea typeface="ＭＳ Ｐゴシック" pitchFamily="34" charset="-128"/>
              </a:rPr>
              <a:t>The PSC will propose the schedule for all the steps of the P for at least the next operational period </a:t>
            </a: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30</a:t>
            </a:fld>
            <a:endParaRPr lang="en-US" sz="120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2" descr="P-Final"/>
          <p:cNvPicPr>
            <a:picLocks noChangeAspect="1" noChangeArrowheads="1"/>
          </p:cNvPicPr>
          <p:nvPr/>
        </p:nvPicPr>
        <p:blipFill>
          <a:blip r:embed="rId4" cstate="print"/>
          <a:srcRect/>
          <a:stretch>
            <a:fillRect/>
          </a:stretch>
        </p:blipFill>
        <p:spPr bwMode="auto">
          <a:xfrm>
            <a:off x="381000" y="838200"/>
            <a:ext cx="3276600" cy="4686697"/>
          </a:xfrm>
          <a:prstGeom prst="rect">
            <a:avLst/>
          </a:prstGeom>
          <a:noFill/>
          <a:ln w="9525">
            <a:noFill/>
            <a:miter lim="800000"/>
            <a:headEnd/>
            <a:tailEnd/>
          </a:ln>
        </p:spPr>
      </p:pic>
      <p:cxnSp>
        <p:nvCxnSpPr>
          <p:cNvPr id="12" name="Straight Arrow Connector 11"/>
          <p:cNvCxnSpPr/>
          <p:nvPr/>
        </p:nvCxnSpPr>
        <p:spPr>
          <a:xfrm rot="10800000" flipV="1">
            <a:off x="1143000" y="1752600"/>
            <a:ext cx="3048000" cy="19050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9" name="Picture 8" descr="briefing_6-30-06"/>
          <p:cNvPicPr>
            <a:picLocks noChangeAspect="1" noChangeArrowheads="1"/>
          </p:cNvPicPr>
          <p:nvPr/>
        </p:nvPicPr>
        <p:blipFill>
          <a:blip r:embed="rId5" cstate="print"/>
          <a:srcRect/>
          <a:stretch>
            <a:fillRect/>
          </a:stretch>
        </p:blipFill>
        <p:spPr>
          <a:xfrm>
            <a:off x="1905000" y="3810000"/>
            <a:ext cx="2438400" cy="1849967"/>
          </a:xfrm>
          <a:prstGeom prst="rect">
            <a:avLst/>
          </a:prstGeom>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 Planning Cycle for Incident Running a “Day Shift” only</a:t>
            </a:r>
            <a:endParaRPr lang="en-US" dirty="0"/>
          </a:p>
        </p:txBody>
      </p:sp>
      <p:sp>
        <p:nvSpPr>
          <p:cNvPr id="3" name="Content Placeholder 2"/>
          <p:cNvSpPr>
            <a:spLocks noGrp="1"/>
          </p:cNvSpPr>
          <p:nvPr>
            <p:ph idx="1"/>
          </p:nvPr>
        </p:nvSpPr>
        <p:spPr/>
        <p:txBody>
          <a:bodyPr>
            <a:normAutofit lnSpcReduction="10000"/>
          </a:bodyPr>
          <a:lstStyle/>
          <a:p>
            <a:r>
              <a:rPr lang="en-US" b="1" u="sng" dirty="0" smtClean="0"/>
              <a:t>Operational Period:    0700 –&gt; 1900</a:t>
            </a:r>
          </a:p>
          <a:p>
            <a:r>
              <a:rPr lang="en-US" dirty="0" smtClean="0"/>
              <a:t>Tactics Meeting – 1500</a:t>
            </a:r>
          </a:p>
          <a:p>
            <a:r>
              <a:rPr lang="en-US" dirty="0" smtClean="0"/>
              <a:t>Planning Meeting – 1700</a:t>
            </a:r>
          </a:p>
          <a:p>
            <a:r>
              <a:rPr lang="en-US" dirty="0" smtClean="0"/>
              <a:t>All IAP products submitted to PSC – 1900</a:t>
            </a:r>
          </a:p>
          <a:p>
            <a:r>
              <a:rPr lang="en-US" dirty="0" smtClean="0"/>
              <a:t>IAP reviewed and approved by IC – 1930</a:t>
            </a:r>
          </a:p>
          <a:p>
            <a:r>
              <a:rPr lang="en-US" dirty="0" smtClean="0"/>
              <a:t>IAP duplicated – 1930 – 2130</a:t>
            </a:r>
          </a:p>
          <a:p>
            <a:r>
              <a:rPr lang="en-US" dirty="0" smtClean="0"/>
              <a:t>Operational Period Briefing – 0630</a:t>
            </a:r>
          </a:p>
          <a:p>
            <a:r>
              <a:rPr lang="en-US" dirty="0" smtClean="0"/>
              <a:t>C&amp;G informal meeting - 1200</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40"/>
          <p:cNvGrpSpPr/>
          <p:nvPr/>
        </p:nvGrpSpPr>
        <p:grpSpPr>
          <a:xfrm>
            <a:off x="990600" y="457200"/>
            <a:ext cx="7391400" cy="5943600"/>
            <a:chOff x="1752600" y="1447800"/>
            <a:chExt cx="5382352" cy="4360002"/>
          </a:xfrm>
        </p:grpSpPr>
        <p:pic>
          <p:nvPicPr>
            <p:cNvPr id="4" name="Picture 2" descr="P-Final"/>
            <p:cNvPicPr>
              <a:picLocks noChangeAspect="1" noChangeArrowheads="1"/>
            </p:cNvPicPr>
            <p:nvPr/>
          </p:nvPicPr>
          <p:blipFill>
            <a:blip r:embed="rId2" cstate="print"/>
            <a:srcRect/>
            <a:stretch>
              <a:fillRect/>
            </a:stretch>
          </p:blipFill>
          <p:spPr bwMode="auto">
            <a:xfrm>
              <a:off x="3124200" y="2209800"/>
              <a:ext cx="2514600" cy="3598002"/>
            </a:xfrm>
            <a:prstGeom prst="rect">
              <a:avLst/>
            </a:prstGeom>
            <a:noFill/>
            <a:ln w="9525">
              <a:noFill/>
              <a:miter lim="800000"/>
              <a:headEnd/>
              <a:tailEnd/>
            </a:ln>
          </p:spPr>
        </p:pic>
        <p:sp>
          <p:nvSpPr>
            <p:cNvPr id="5" name="Rectangle 4"/>
            <p:cNvSpPr/>
            <p:nvPr/>
          </p:nvSpPr>
          <p:spPr>
            <a:xfrm>
              <a:off x="1752600" y="3048000"/>
              <a:ext cx="652743" cy="369332"/>
            </a:xfrm>
            <a:prstGeom prst="rect">
              <a:avLst/>
            </a:prstGeom>
          </p:spPr>
          <p:txBody>
            <a:bodyPr wrap="none">
              <a:spAutoFit/>
            </a:bodyPr>
            <a:lstStyle/>
            <a:p>
              <a:r>
                <a:rPr lang="en-US" dirty="0" smtClean="0"/>
                <a:t>1500</a:t>
              </a:r>
              <a:endParaRPr lang="en-US" dirty="0"/>
            </a:p>
          </p:txBody>
        </p:sp>
        <p:sp>
          <p:nvSpPr>
            <p:cNvPr id="6" name="Rectangle 5"/>
            <p:cNvSpPr/>
            <p:nvPr/>
          </p:nvSpPr>
          <p:spPr>
            <a:xfrm>
              <a:off x="4114800" y="1447800"/>
              <a:ext cx="652743" cy="369332"/>
            </a:xfrm>
            <a:prstGeom prst="rect">
              <a:avLst/>
            </a:prstGeom>
          </p:spPr>
          <p:txBody>
            <a:bodyPr wrap="none">
              <a:spAutoFit/>
            </a:bodyPr>
            <a:lstStyle/>
            <a:p>
              <a:r>
                <a:rPr lang="en-US" dirty="0" smtClean="0"/>
                <a:t>1700</a:t>
              </a:r>
              <a:endParaRPr lang="en-US" dirty="0"/>
            </a:p>
          </p:txBody>
        </p:sp>
        <p:sp>
          <p:nvSpPr>
            <p:cNvPr id="8" name="Rectangle 7"/>
            <p:cNvSpPr/>
            <p:nvPr/>
          </p:nvSpPr>
          <p:spPr>
            <a:xfrm>
              <a:off x="5943600" y="1981200"/>
              <a:ext cx="1191352" cy="369332"/>
            </a:xfrm>
            <a:prstGeom prst="rect">
              <a:avLst/>
            </a:prstGeom>
          </p:spPr>
          <p:txBody>
            <a:bodyPr wrap="none">
              <a:spAutoFit/>
            </a:bodyPr>
            <a:lstStyle/>
            <a:p>
              <a:r>
                <a:rPr lang="en-US" dirty="0" smtClean="0"/>
                <a:t>1730-2130</a:t>
              </a:r>
              <a:endParaRPr lang="en-US" dirty="0"/>
            </a:p>
          </p:txBody>
        </p:sp>
        <p:sp>
          <p:nvSpPr>
            <p:cNvPr id="9" name="Rectangle 8"/>
            <p:cNvSpPr/>
            <p:nvPr/>
          </p:nvSpPr>
          <p:spPr>
            <a:xfrm>
              <a:off x="1981200" y="1752600"/>
              <a:ext cx="1191352" cy="369332"/>
            </a:xfrm>
            <a:prstGeom prst="rect">
              <a:avLst/>
            </a:prstGeom>
          </p:spPr>
          <p:txBody>
            <a:bodyPr wrap="none">
              <a:spAutoFit/>
            </a:bodyPr>
            <a:lstStyle/>
            <a:p>
              <a:r>
                <a:rPr lang="en-US" dirty="0" smtClean="0"/>
                <a:t>1530-1645</a:t>
              </a:r>
              <a:endParaRPr lang="en-US" dirty="0"/>
            </a:p>
          </p:txBody>
        </p:sp>
        <p:sp>
          <p:nvSpPr>
            <p:cNvPr id="10" name="Rectangle 9"/>
            <p:cNvSpPr/>
            <p:nvPr/>
          </p:nvSpPr>
          <p:spPr>
            <a:xfrm>
              <a:off x="6324600" y="2895600"/>
              <a:ext cx="652743" cy="369332"/>
            </a:xfrm>
            <a:prstGeom prst="rect">
              <a:avLst/>
            </a:prstGeom>
          </p:spPr>
          <p:txBody>
            <a:bodyPr wrap="none">
              <a:spAutoFit/>
            </a:bodyPr>
            <a:lstStyle/>
            <a:p>
              <a:r>
                <a:rPr lang="en-US" dirty="0" smtClean="0"/>
                <a:t>0630</a:t>
              </a:r>
              <a:endParaRPr lang="en-US" dirty="0"/>
            </a:p>
          </p:txBody>
        </p:sp>
        <p:cxnSp>
          <p:nvCxnSpPr>
            <p:cNvPr id="12" name="Straight Arrow Connector 11"/>
            <p:cNvCxnSpPr/>
            <p:nvPr/>
          </p:nvCxnSpPr>
          <p:spPr>
            <a:xfrm rot="5400000">
              <a:off x="4191794" y="2056606"/>
              <a:ext cx="457200" cy="1588"/>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9" idx="2"/>
            </p:cNvCxnSpPr>
            <p:nvPr/>
          </p:nvCxnSpPr>
          <p:spPr>
            <a:xfrm rot="16200000" flipH="1">
              <a:off x="2692304" y="2006504"/>
              <a:ext cx="468868" cy="699724"/>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2514600" y="3276600"/>
              <a:ext cx="762000" cy="1588"/>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10800000" flipV="1">
              <a:off x="5486400" y="2286000"/>
              <a:ext cx="533400" cy="304800"/>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0" idx="1"/>
            </p:cNvCxnSpPr>
            <p:nvPr/>
          </p:nvCxnSpPr>
          <p:spPr>
            <a:xfrm rot="10800000" flipV="1">
              <a:off x="5562600" y="3080266"/>
              <a:ext cx="762000" cy="43934"/>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rot="10800000" flipV="1">
              <a:off x="5486400" y="3352800"/>
              <a:ext cx="685800" cy="43934"/>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6248400" y="3200400"/>
              <a:ext cx="652743" cy="369332"/>
            </a:xfrm>
            <a:prstGeom prst="rect">
              <a:avLst/>
            </a:prstGeom>
          </p:spPr>
          <p:txBody>
            <a:bodyPr wrap="none">
              <a:spAutoFit/>
            </a:bodyPr>
            <a:lstStyle/>
            <a:p>
              <a:r>
                <a:rPr lang="en-US" dirty="0" smtClean="0"/>
                <a:t>0700</a:t>
              </a:r>
              <a:endParaRPr lang="en-US" dirty="0"/>
            </a:p>
          </p:txBody>
        </p:sp>
        <p:sp>
          <p:nvSpPr>
            <p:cNvPr id="36" name="Rectangle 35"/>
            <p:cNvSpPr/>
            <p:nvPr/>
          </p:nvSpPr>
          <p:spPr>
            <a:xfrm>
              <a:off x="4495800" y="4724400"/>
              <a:ext cx="1297150" cy="369332"/>
            </a:xfrm>
            <a:prstGeom prst="rect">
              <a:avLst/>
            </a:prstGeom>
          </p:spPr>
          <p:txBody>
            <a:bodyPr wrap="none">
              <a:spAutoFit/>
            </a:bodyPr>
            <a:lstStyle/>
            <a:p>
              <a:r>
                <a:rPr lang="en-US" dirty="0" smtClean="0"/>
                <a:t>1230 - 1330</a:t>
              </a:r>
              <a:endParaRPr lang="en-US" dirty="0"/>
            </a:p>
          </p:txBody>
        </p:sp>
        <p:cxnSp>
          <p:nvCxnSpPr>
            <p:cNvPr id="37" name="Straight Arrow Connector 36"/>
            <p:cNvCxnSpPr/>
            <p:nvPr/>
          </p:nvCxnSpPr>
          <p:spPr>
            <a:xfrm rot="16200000" flipV="1">
              <a:off x="4439087" y="4095312"/>
              <a:ext cx="609600" cy="800975"/>
            </a:xfrm>
            <a:prstGeom prst="straightConnector1">
              <a:avLst/>
            </a:prstGeom>
            <a:ln w="635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 Planning Cycle for Incident Running both Day &amp; Night Shifts</a:t>
            </a:r>
            <a:endParaRPr lang="en-US" dirty="0"/>
          </a:p>
        </p:txBody>
      </p:sp>
      <p:sp>
        <p:nvSpPr>
          <p:cNvPr id="3" name="Content Placeholder 2"/>
          <p:cNvSpPr>
            <a:spLocks noGrp="1"/>
          </p:cNvSpPr>
          <p:nvPr>
            <p:ph idx="1"/>
          </p:nvPr>
        </p:nvSpPr>
        <p:spPr>
          <a:xfrm>
            <a:off x="228600" y="1524000"/>
            <a:ext cx="8686800" cy="4602163"/>
          </a:xfrm>
        </p:spPr>
        <p:txBody>
          <a:bodyPr>
            <a:normAutofit fontScale="55000" lnSpcReduction="20000"/>
          </a:bodyPr>
          <a:lstStyle/>
          <a:p>
            <a:pPr>
              <a:buNone/>
            </a:pPr>
            <a:r>
              <a:rPr lang="en-US" sz="3600" b="1" u="sng" dirty="0" smtClean="0"/>
              <a:t>Day Operational Period:    0700 –&gt; 1900   </a:t>
            </a:r>
            <a:r>
              <a:rPr lang="en-US" sz="3600" b="1" u="sng" dirty="0" smtClean="0">
                <a:solidFill>
                  <a:srgbClr val="FF0000"/>
                </a:solidFill>
              </a:rPr>
              <a:t>Night Operational Period: 1900 -&gt; 0700</a:t>
            </a:r>
          </a:p>
          <a:p>
            <a:r>
              <a:rPr lang="en-US" sz="3600" dirty="0" smtClean="0"/>
              <a:t>Day Operational Period Briefing - 0700</a:t>
            </a:r>
          </a:p>
          <a:p>
            <a:r>
              <a:rPr lang="en-US" sz="3600" dirty="0" smtClean="0">
                <a:solidFill>
                  <a:srgbClr val="FF0000"/>
                </a:solidFill>
              </a:rPr>
              <a:t>Night Tactics Meeting – 1000 </a:t>
            </a:r>
          </a:p>
          <a:p>
            <a:r>
              <a:rPr lang="en-US" sz="3600" dirty="0" smtClean="0">
                <a:solidFill>
                  <a:srgbClr val="FF0000"/>
                </a:solidFill>
              </a:rPr>
              <a:t>Night Planning Meeting - 1130</a:t>
            </a:r>
          </a:p>
          <a:p>
            <a:r>
              <a:rPr lang="en-US" sz="3600" dirty="0" smtClean="0"/>
              <a:t>C&amp;G informal meeting – 1200</a:t>
            </a:r>
          </a:p>
          <a:p>
            <a:r>
              <a:rPr lang="en-US" sz="3600" dirty="0" smtClean="0">
                <a:solidFill>
                  <a:srgbClr val="FF0000"/>
                </a:solidFill>
              </a:rPr>
              <a:t>All Night IAP products submitted to PSC - 1300</a:t>
            </a:r>
          </a:p>
          <a:p>
            <a:r>
              <a:rPr lang="en-US" sz="3600" dirty="0" smtClean="0">
                <a:solidFill>
                  <a:srgbClr val="FF0000"/>
                </a:solidFill>
              </a:rPr>
              <a:t>Night IAP reviewed and approved by IC – 1330</a:t>
            </a:r>
          </a:p>
          <a:p>
            <a:r>
              <a:rPr lang="en-US" sz="3600" dirty="0" smtClean="0">
                <a:solidFill>
                  <a:srgbClr val="FF0000"/>
                </a:solidFill>
              </a:rPr>
              <a:t>Night IAP duplicated – 1330 - 1430</a:t>
            </a:r>
          </a:p>
          <a:p>
            <a:r>
              <a:rPr lang="en-US" sz="3600" dirty="0" smtClean="0"/>
              <a:t>Day Tactics Meeting – 1500</a:t>
            </a:r>
          </a:p>
          <a:p>
            <a:r>
              <a:rPr lang="en-US" sz="3600" dirty="0" smtClean="0"/>
              <a:t>Day Planning Meeting – 1700</a:t>
            </a:r>
          </a:p>
          <a:p>
            <a:r>
              <a:rPr lang="en-US" sz="3600" dirty="0" smtClean="0">
                <a:solidFill>
                  <a:srgbClr val="FF0000"/>
                </a:solidFill>
              </a:rPr>
              <a:t>Night Operational Period Briefing - 1830</a:t>
            </a:r>
          </a:p>
          <a:p>
            <a:r>
              <a:rPr lang="en-US" sz="3600" dirty="0" smtClean="0"/>
              <a:t>All Day IAP products submitted to PSC – 1900</a:t>
            </a:r>
          </a:p>
          <a:p>
            <a:r>
              <a:rPr lang="en-US" sz="3600" dirty="0" smtClean="0"/>
              <a:t>Day IAP reviewed and approved by IC – 1930</a:t>
            </a:r>
          </a:p>
          <a:p>
            <a:r>
              <a:rPr lang="en-US" sz="3600" dirty="0" smtClean="0"/>
              <a:t>Day IAP duplicated – 1930 – 2130</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609600" y="1981200"/>
            <a:ext cx="8064500" cy="3386137"/>
          </a:xfrm>
          <a:ln>
            <a:miter lim="800000"/>
            <a:headEnd/>
            <a:tailEnd/>
          </a:ln>
        </p:spPr>
        <p:txBody>
          <a:bodyPr vert="horz" wrap="square" lIns="91440" tIns="45720" rIns="91440" bIns="45720" numCol="1" anchor="t" anchorCtr="0" compatLnSpc="1">
            <a:prstTxWarp prst="textNoShape">
              <a:avLst/>
            </a:prstTxWarp>
            <a:normAutofit/>
          </a:bodyPr>
          <a:lstStyle/>
          <a:p>
            <a:pPr eaLnBrk="1" hangingPunct="1">
              <a:lnSpc>
                <a:spcPct val="90000"/>
              </a:lnSpc>
              <a:buFont typeface="Wingdings" pitchFamily="2" charset="2"/>
              <a:buNone/>
              <a:defRPr/>
            </a:pPr>
            <a:endParaRPr lang="en-US" sz="1800" dirty="0" smtClean="0">
              <a:solidFill>
                <a:schemeClr val="bg1">
                  <a:lumMod val="75000"/>
                  <a:lumOff val="25000"/>
                </a:schemeClr>
              </a:solidFill>
              <a:ea typeface="ＭＳ Ｐゴシック" pitchFamily="34" charset="-128"/>
            </a:endParaRP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34</a:t>
            </a:fld>
            <a:endParaRPr lang="en-US" sz="1200" dirty="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dirty="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dirty="0">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itle 8"/>
          <p:cNvSpPr>
            <a:spLocks noGrp="1"/>
          </p:cNvSpPr>
          <p:nvPr>
            <p:ph type="title"/>
          </p:nvPr>
        </p:nvSpPr>
        <p:spPr>
          <a:xfrm>
            <a:off x="457200" y="609600"/>
            <a:ext cx="8229600" cy="1143000"/>
          </a:xfrm>
        </p:spPr>
        <p:txBody>
          <a:bodyPr>
            <a:normAutofit fontScale="90000"/>
          </a:bodyPr>
          <a:lstStyle/>
          <a:p>
            <a:r>
              <a:rPr lang="en-US" dirty="0" smtClean="0"/>
              <a:t>What is our next step in the Planning P Process ?</a:t>
            </a:r>
            <a:endParaRPr lang="en-US" dirty="0"/>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611188" y="1484313"/>
            <a:ext cx="8064500" cy="3386137"/>
          </a:xfrm>
          <a:ln>
            <a:miter lim="800000"/>
            <a:headEnd/>
            <a:tailEnd/>
          </a:ln>
        </p:spPr>
        <p:txBody>
          <a:bodyPr vert="horz" wrap="square" lIns="91440" tIns="45720" rIns="91440" bIns="45720" numCol="1" anchor="t" anchorCtr="0" compatLnSpc="1">
            <a:prstTxWarp prst="textNoShape">
              <a:avLst/>
            </a:prstTxWarp>
            <a:normAutofit lnSpcReduction="10000"/>
          </a:bodyPr>
          <a:lstStyle/>
          <a:p>
            <a:pPr eaLnBrk="1" hangingPunct="1">
              <a:lnSpc>
                <a:spcPct val="90000"/>
              </a:lnSpc>
              <a:buFont typeface="Wingdings" pitchFamily="2" charset="2"/>
              <a:buNone/>
              <a:defRPr/>
            </a:pPr>
            <a:r>
              <a:rPr lang="en-US" sz="2400" dirty="0" smtClean="0">
                <a:ea typeface="ＭＳ Ｐゴシック" pitchFamily="34" charset="-128"/>
              </a:rPr>
              <a:t>Operations has some heavy lifting to do before we can move ahead together as a team to the Tactics Meeting</a:t>
            </a:r>
          </a:p>
          <a:p>
            <a:pPr eaLnBrk="1" hangingPunct="1">
              <a:lnSpc>
                <a:spcPct val="90000"/>
              </a:lnSpc>
              <a:buFont typeface="Wingdings" pitchFamily="2" charset="2"/>
              <a:buNone/>
              <a:defRPr/>
            </a:pPr>
            <a:r>
              <a:rPr lang="en-US" sz="2400" dirty="0" smtClean="0">
                <a:ea typeface="ＭＳ Ｐゴシック" pitchFamily="34" charset="-128"/>
              </a:rPr>
              <a:t>Operations SC will develop strategies to meet the objectives (IC may play a big role in this with OSC during first OP) </a:t>
            </a:r>
          </a:p>
          <a:p>
            <a:pPr eaLnBrk="1" hangingPunct="1">
              <a:lnSpc>
                <a:spcPct val="90000"/>
              </a:lnSpc>
              <a:buFont typeface="Wingdings" pitchFamily="2" charset="2"/>
              <a:buNone/>
              <a:defRPr/>
            </a:pPr>
            <a:r>
              <a:rPr lang="en-US" sz="2400" dirty="0" smtClean="0">
                <a:ea typeface="ＭＳ Ｐゴシック" pitchFamily="34" charset="-128"/>
              </a:rPr>
              <a:t>At this phase of the incident the Operations SC will need to create a clear picture as to how the incident is going to be organized:</a:t>
            </a:r>
          </a:p>
          <a:p>
            <a:pPr lvl="2">
              <a:lnSpc>
                <a:spcPct val="90000"/>
              </a:lnSpc>
              <a:buFont typeface="Wingdings" pitchFamily="2" charset="2"/>
              <a:buChar char="q"/>
              <a:defRPr/>
            </a:pPr>
            <a:r>
              <a:rPr lang="en-US" sz="2000" dirty="0" smtClean="0">
                <a:ea typeface="ＭＳ Ｐゴシック" pitchFamily="34" charset="-128"/>
              </a:rPr>
              <a:t>Geographically (?)</a:t>
            </a:r>
          </a:p>
          <a:p>
            <a:pPr lvl="2">
              <a:lnSpc>
                <a:spcPct val="90000"/>
              </a:lnSpc>
              <a:buFont typeface="Wingdings" pitchFamily="2" charset="2"/>
              <a:buChar char="q"/>
              <a:defRPr/>
            </a:pPr>
            <a:r>
              <a:rPr lang="en-US" sz="2000" dirty="0" smtClean="0">
                <a:ea typeface="ＭＳ Ｐゴシック" pitchFamily="34" charset="-128"/>
              </a:rPr>
              <a:t>Functionally (?)</a:t>
            </a:r>
          </a:p>
          <a:p>
            <a:pPr lvl="2">
              <a:lnSpc>
                <a:spcPct val="90000"/>
              </a:lnSpc>
              <a:buFont typeface="Wingdings" pitchFamily="2" charset="2"/>
              <a:buChar char="q"/>
              <a:defRPr/>
            </a:pPr>
            <a:r>
              <a:rPr lang="en-US" sz="2000" dirty="0" smtClean="0">
                <a:ea typeface="ＭＳ Ｐゴシック" pitchFamily="34" charset="-128"/>
              </a:rPr>
              <a:t>Combination (?)</a:t>
            </a: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35</a:t>
            </a:fld>
            <a:endParaRPr lang="en-US" sz="1200" dirty="0">
              <a:solidFill>
                <a:srgbClr val="898989"/>
              </a:solidFill>
              <a:cs typeface="Arial" charset="0"/>
            </a:endParaRPr>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dirty="0">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itle 8"/>
          <p:cNvSpPr>
            <a:spLocks noGrp="1"/>
          </p:cNvSpPr>
          <p:nvPr>
            <p:ph type="title"/>
          </p:nvPr>
        </p:nvSpPr>
        <p:spPr/>
        <p:txBody>
          <a:bodyPr/>
          <a:lstStyle/>
          <a:p>
            <a:r>
              <a:rPr lang="en-US" dirty="0" smtClean="0"/>
              <a:t>Operations Is the Driver</a:t>
            </a:r>
            <a:endParaRPr lang="en-US" dirty="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9"/>
          <p:cNvGraphicFramePr>
            <a:graphicFrameLocks noGrp="1"/>
          </p:cNvGraphicFramePr>
          <p:nvPr>
            <p:ph sz="half" idx="2"/>
          </p:nvPr>
        </p:nvGraphicFramePr>
        <p:xfrm>
          <a:off x="457200" y="1752600"/>
          <a:ext cx="4648200" cy="4754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lstStyle/>
          <a:p>
            <a:r>
              <a:rPr lang="en-US" dirty="0" smtClean="0"/>
              <a:t>Operations Section Organization</a:t>
            </a:r>
            <a:endParaRPr lang="en-US" dirty="0"/>
          </a:p>
        </p:txBody>
      </p:sp>
      <p:sp>
        <p:nvSpPr>
          <p:cNvPr id="5" name="Text Placeholder 4"/>
          <p:cNvSpPr>
            <a:spLocks noGrp="1"/>
          </p:cNvSpPr>
          <p:nvPr>
            <p:ph type="body" idx="1"/>
          </p:nvPr>
        </p:nvSpPr>
        <p:spPr>
          <a:xfrm>
            <a:off x="762000" y="1143000"/>
            <a:ext cx="4040188" cy="639762"/>
          </a:xfrm>
        </p:spPr>
        <p:txBody>
          <a:bodyPr>
            <a:normAutofit fontScale="92500"/>
          </a:bodyPr>
          <a:lstStyle/>
          <a:p>
            <a:r>
              <a:rPr lang="en-US" dirty="0" smtClean="0"/>
              <a:t>Geographic &amp; Function Combo</a:t>
            </a:r>
            <a:endParaRPr lang="en-US" dirty="0"/>
          </a:p>
        </p:txBody>
      </p:sp>
      <p:sp>
        <p:nvSpPr>
          <p:cNvPr id="6" name="Text Placeholder 5"/>
          <p:cNvSpPr>
            <a:spLocks noGrp="1"/>
          </p:cNvSpPr>
          <p:nvPr>
            <p:ph type="body" sz="quarter" idx="3"/>
          </p:nvPr>
        </p:nvSpPr>
        <p:spPr/>
        <p:txBody>
          <a:bodyPr>
            <a:normAutofit fontScale="92500"/>
          </a:bodyPr>
          <a:lstStyle/>
          <a:p>
            <a:r>
              <a:rPr lang="en-US" dirty="0" smtClean="0"/>
              <a:t>Basic ICS OPS Org. Terminology</a:t>
            </a:r>
            <a:endParaRPr lang="en-US" dirty="0"/>
          </a:p>
        </p:txBody>
      </p:sp>
      <p:sp>
        <p:nvSpPr>
          <p:cNvPr id="7" name="Content Placeholder 6"/>
          <p:cNvSpPr>
            <a:spLocks noGrp="1"/>
          </p:cNvSpPr>
          <p:nvPr>
            <p:ph sz="quarter" idx="4"/>
          </p:nvPr>
        </p:nvSpPr>
        <p:spPr/>
        <p:txBody>
          <a:bodyPr>
            <a:normAutofit fontScale="92500" lnSpcReduction="10000"/>
          </a:bodyPr>
          <a:lstStyle/>
          <a:p>
            <a:r>
              <a:rPr lang="en-US" dirty="0" smtClean="0"/>
              <a:t>Most incidents are basically geographic in nature and ICS uses Divisions for geographic distinctions</a:t>
            </a:r>
          </a:p>
          <a:p>
            <a:r>
              <a:rPr lang="en-US" dirty="0" smtClean="0"/>
              <a:t>Often it is useful to establish functional Groups to perform special work anywhere on the incident </a:t>
            </a:r>
          </a:p>
          <a:p>
            <a:r>
              <a:rPr lang="en-US" dirty="0" smtClean="0"/>
              <a:t>Staging areas are established by OSC to hold available resources until they are needed </a:t>
            </a:r>
            <a:endParaRPr lang="en-US" dirty="0"/>
          </a:p>
        </p:txBody>
      </p:sp>
      <p:cxnSp>
        <p:nvCxnSpPr>
          <p:cNvPr id="9" name="Straight Arrow Connector 8"/>
          <p:cNvCxnSpPr/>
          <p:nvPr/>
        </p:nvCxnSpPr>
        <p:spPr>
          <a:xfrm rot="10800000" flipV="1">
            <a:off x="1981200" y="2895600"/>
            <a:ext cx="3048000" cy="8382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4" name="Straight Arrow Connector 13"/>
          <p:cNvCxnSpPr/>
          <p:nvPr/>
        </p:nvCxnSpPr>
        <p:spPr>
          <a:xfrm rot="10800000" flipV="1">
            <a:off x="1905000" y="4267200"/>
            <a:ext cx="3048000" cy="8382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5" name="Straight Arrow Connector 14"/>
          <p:cNvCxnSpPr/>
          <p:nvPr/>
        </p:nvCxnSpPr>
        <p:spPr>
          <a:xfrm rot="10800000" flipV="1">
            <a:off x="1905000" y="5410200"/>
            <a:ext cx="3048000" cy="8382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Other ICS Functions will also expand to meet the needs of the size of the incident, usually driven by the size of the Operations Section (more OPS = greater support &amp; service needs)</a:t>
            </a:r>
            <a:endParaRPr lang="en-US" sz="2800" dirty="0"/>
          </a:p>
        </p:txBody>
      </p:sp>
      <p:sp>
        <p:nvSpPr>
          <p:cNvPr id="3" name="Text Placeholder 2"/>
          <p:cNvSpPr>
            <a:spLocks noGrp="1"/>
          </p:cNvSpPr>
          <p:nvPr>
            <p:ph type="body" idx="1"/>
          </p:nvPr>
        </p:nvSpPr>
        <p:spPr/>
        <p:txBody>
          <a:bodyPr/>
          <a:lstStyle/>
          <a:p>
            <a:r>
              <a:rPr lang="en-US" dirty="0" smtClean="0"/>
              <a:t>Planning Section</a:t>
            </a:r>
            <a:endParaRPr lang="en-US" dirty="0"/>
          </a:p>
        </p:txBody>
      </p:sp>
      <p:sp>
        <p:nvSpPr>
          <p:cNvPr id="4" name="Content Placeholder 3"/>
          <p:cNvSpPr>
            <a:spLocks noGrp="1"/>
          </p:cNvSpPr>
          <p:nvPr>
            <p:ph sz="half" idx="2"/>
          </p:nvPr>
        </p:nvSpPr>
        <p:spPr/>
        <p:txBody>
          <a:bodyPr/>
          <a:lstStyle/>
          <a:p>
            <a:r>
              <a:rPr lang="en-US" dirty="0" smtClean="0"/>
              <a:t>Resource Unit Leader</a:t>
            </a:r>
          </a:p>
          <a:p>
            <a:pPr lvl="1"/>
            <a:r>
              <a:rPr lang="en-US" dirty="0" smtClean="0"/>
              <a:t>Status / Check In Recorder</a:t>
            </a:r>
          </a:p>
          <a:p>
            <a:r>
              <a:rPr lang="en-US" dirty="0" smtClean="0"/>
              <a:t>Situation Unit Leader</a:t>
            </a:r>
          </a:p>
          <a:p>
            <a:pPr lvl="1"/>
            <a:r>
              <a:rPr lang="en-US" dirty="0" smtClean="0"/>
              <a:t>Display Processor / GISS / GIST</a:t>
            </a:r>
          </a:p>
          <a:p>
            <a:pPr lvl="1"/>
            <a:r>
              <a:rPr lang="en-US" dirty="0" smtClean="0"/>
              <a:t>Field Observers</a:t>
            </a:r>
          </a:p>
          <a:p>
            <a:pPr lvl="1"/>
            <a:r>
              <a:rPr lang="en-US" dirty="0" smtClean="0"/>
              <a:t>IMET</a:t>
            </a:r>
          </a:p>
        </p:txBody>
      </p:sp>
      <p:sp>
        <p:nvSpPr>
          <p:cNvPr id="5" name="Text Placeholder 4"/>
          <p:cNvSpPr>
            <a:spLocks noGrp="1"/>
          </p:cNvSpPr>
          <p:nvPr>
            <p:ph type="body" sz="quarter" idx="3"/>
          </p:nvPr>
        </p:nvSpPr>
        <p:spPr/>
        <p:txBody>
          <a:bodyPr/>
          <a:lstStyle/>
          <a:p>
            <a:r>
              <a:rPr lang="en-US" dirty="0" smtClean="0"/>
              <a:t>Logistics Section</a:t>
            </a:r>
            <a:endParaRPr lang="en-US" dirty="0"/>
          </a:p>
        </p:txBody>
      </p:sp>
      <p:sp>
        <p:nvSpPr>
          <p:cNvPr id="6" name="Content Placeholder 5"/>
          <p:cNvSpPr>
            <a:spLocks noGrp="1"/>
          </p:cNvSpPr>
          <p:nvPr>
            <p:ph sz="quarter" idx="4"/>
          </p:nvPr>
        </p:nvSpPr>
        <p:spPr/>
        <p:txBody>
          <a:bodyPr/>
          <a:lstStyle/>
          <a:p>
            <a:r>
              <a:rPr lang="en-US" dirty="0" smtClean="0"/>
              <a:t>Facilities Unit</a:t>
            </a:r>
          </a:p>
          <a:p>
            <a:r>
              <a:rPr lang="en-US" dirty="0" smtClean="0"/>
              <a:t>Ground Support Unit</a:t>
            </a:r>
          </a:p>
          <a:p>
            <a:r>
              <a:rPr lang="en-US" dirty="0" smtClean="0"/>
              <a:t>Supply Unit</a:t>
            </a:r>
            <a:endParaRPr lang="en-US" dirty="0"/>
          </a:p>
        </p:txBody>
      </p:sp>
      <p:sp>
        <p:nvSpPr>
          <p:cNvPr id="7" name="Rectangle 6"/>
          <p:cNvSpPr/>
          <p:nvPr/>
        </p:nvSpPr>
        <p:spPr>
          <a:xfrm>
            <a:off x="304800" y="1752600"/>
            <a:ext cx="4191000" cy="4572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495800" y="1752600"/>
            <a:ext cx="4191000" cy="4572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nvPr>
        </p:nvGraphicFramePr>
        <p:xfrm>
          <a:off x="-838200" y="838200"/>
          <a:ext cx="102870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38</a:t>
            </a:fld>
            <a:endParaRPr lang="en-US" sz="120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pic>
        <p:nvPicPr>
          <p:cNvPr id="8" name="Picture 7" descr="NEW NY Logo.jpg"/>
          <p:cNvPicPr>
            <a:picLocks noChangeAspect="1"/>
          </p:cNvPicPr>
          <p:nvPr/>
        </p:nvPicPr>
        <p:blipFill>
          <a:blip r:embed="rId8"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381000" y="762000"/>
            <a:ext cx="8532812" cy="5145087"/>
          </a:xfrm>
          <a:ln w="28575">
            <a:solidFill>
              <a:schemeClr val="tx1"/>
            </a:solidFill>
            <a:miter lim="800000"/>
            <a:headEnd/>
            <a:tailEnd/>
          </a:ln>
        </p:spPr>
        <p:txBody>
          <a:bodyPr vert="horz" wrap="square" lIns="91440" tIns="45720" rIns="91440" bIns="45720" numCol="1" anchor="t" anchorCtr="0" compatLnSpc="1">
            <a:prstTxWarp prst="textNoShape">
              <a:avLst/>
            </a:prstTxWarp>
            <a:normAutofit fontScale="77500" lnSpcReduction="20000"/>
          </a:bodyPr>
          <a:lstStyle/>
          <a:p>
            <a:pPr eaLnBrk="1" hangingPunct="1">
              <a:lnSpc>
                <a:spcPct val="90000"/>
              </a:lnSpc>
              <a:buFont typeface="Wingdings" pitchFamily="2" charset="2"/>
              <a:buNone/>
              <a:defRPr/>
            </a:pPr>
            <a:r>
              <a:rPr lang="en-US" b="1" u="sng" dirty="0" smtClean="0">
                <a:ea typeface="ＭＳ Ｐゴシック" pitchFamily="34" charset="-128"/>
              </a:rPr>
              <a:t>The Tactics Meeting is where:</a:t>
            </a:r>
          </a:p>
          <a:p>
            <a:pPr>
              <a:lnSpc>
                <a:spcPct val="90000"/>
              </a:lnSpc>
              <a:defRPr/>
            </a:pPr>
            <a:r>
              <a:rPr lang="en-US" dirty="0" smtClean="0">
                <a:ea typeface="ＭＳ Ｐゴシック" pitchFamily="34" charset="-128"/>
              </a:rPr>
              <a:t>Operations SC describes the Operations organization (divisions, groups, branches, staging areas)</a:t>
            </a:r>
          </a:p>
          <a:p>
            <a:pPr>
              <a:lnSpc>
                <a:spcPct val="90000"/>
              </a:lnSpc>
              <a:defRPr/>
            </a:pPr>
            <a:r>
              <a:rPr lang="en-US" dirty="0" smtClean="0">
                <a:ea typeface="ＭＳ Ｐゴシック" pitchFamily="34" charset="-128"/>
              </a:rPr>
              <a:t>The Operations SC describes the work assignments that will be performed in each component of the organization during the next operational period</a:t>
            </a:r>
          </a:p>
          <a:p>
            <a:pPr>
              <a:lnSpc>
                <a:spcPct val="90000"/>
              </a:lnSpc>
              <a:defRPr/>
            </a:pPr>
            <a:r>
              <a:rPr lang="en-US" dirty="0" smtClean="0">
                <a:ea typeface="ＭＳ Ｐゴシック" pitchFamily="34" charset="-128"/>
              </a:rPr>
              <a:t>The Operations SC describes the kinds and types of resources needed to perform the work in each component of the organization during the next operational period</a:t>
            </a:r>
          </a:p>
          <a:p>
            <a:pPr>
              <a:lnSpc>
                <a:spcPct val="90000"/>
              </a:lnSpc>
              <a:defRPr/>
            </a:pPr>
            <a:r>
              <a:rPr lang="en-US" dirty="0" smtClean="0">
                <a:ea typeface="ＭＳ Ｐゴシック" pitchFamily="34" charset="-128"/>
              </a:rPr>
              <a:t>This is a very informal meeting</a:t>
            </a:r>
          </a:p>
          <a:p>
            <a:pPr eaLnBrk="1" hangingPunct="1">
              <a:lnSpc>
                <a:spcPct val="90000"/>
              </a:lnSpc>
              <a:buFont typeface="Wingdings" pitchFamily="2" charset="2"/>
              <a:buNone/>
              <a:defRPr/>
            </a:pPr>
            <a:endParaRPr lang="en-US" b="1" u="sng" dirty="0" smtClean="0">
              <a:ea typeface="ＭＳ Ｐゴシック" pitchFamily="34" charset="-128"/>
            </a:endParaRPr>
          </a:p>
          <a:p>
            <a:pPr eaLnBrk="1" hangingPunct="1">
              <a:lnSpc>
                <a:spcPct val="90000"/>
              </a:lnSpc>
              <a:buFont typeface="Wingdings" pitchFamily="2" charset="2"/>
              <a:buNone/>
              <a:defRPr/>
            </a:pPr>
            <a:r>
              <a:rPr lang="en-US" b="1" u="sng" dirty="0" smtClean="0">
                <a:ea typeface="ＭＳ Ｐゴシック" pitchFamily="34" charset="-128"/>
              </a:rPr>
              <a:t>Saying all that, OPS needs to come into this meeting prepared; often the first organizational approach may last for many operational periods with additions and modifications</a:t>
            </a:r>
          </a:p>
          <a:p>
            <a:pPr eaLnBrk="1" hangingPunct="1">
              <a:lnSpc>
                <a:spcPct val="90000"/>
              </a:lnSpc>
              <a:buFont typeface="Wingdings" pitchFamily="2" charset="2"/>
              <a:buNone/>
              <a:defRPr/>
            </a:pPr>
            <a:endParaRPr lang="en-US" sz="2600" b="1" u="sng" dirty="0" smtClean="0">
              <a:ea typeface="ＭＳ Ｐゴシック" pitchFamily="34" charset="-128"/>
            </a:endParaRPr>
          </a:p>
          <a:p>
            <a:pPr eaLnBrk="1" hangingPunct="1">
              <a:lnSpc>
                <a:spcPct val="90000"/>
              </a:lnSpc>
              <a:buFont typeface="Wingdings" pitchFamily="2" charset="2"/>
              <a:buNone/>
              <a:defRPr/>
            </a:pPr>
            <a:endParaRPr lang="en-US" sz="2600" b="1" u="sng" dirty="0" smtClean="0">
              <a:ea typeface="ＭＳ Ｐゴシック" pitchFamily="34" charset="-128"/>
            </a:endParaRPr>
          </a:p>
          <a:p>
            <a:pPr eaLnBrk="1" hangingPunct="1">
              <a:lnSpc>
                <a:spcPct val="90000"/>
              </a:lnSpc>
              <a:buFont typeface="Wingdings" pitchFamily="2" charset="2"/>
              <a:buNone/>
              <a:defRPr/>
            </a:pPr>
            <a:r>
              <a:rPr lang="en-US" sz="1800" dirty="0" smtClean="0">
                <a:ea typeface="ＭＳ Ｐゴシック" pitchFamily="34" charset="-128"/>
              </a:rPr>
              <a:t>	</a:t>
            </a: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39</a:t>
            </a:fld>
            <a:endParaRPr lang="en-US" sz="1200">
              <a:solidFill>
                <a:srgbClr val="898989"/>
              </a:solidFill>
              <a:cs typeface="Arial" charset="0"/>
            </a:endParaRPr>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itle 8"/>
          <p:cNvSpPr>
            <a:spLocks noGrp="1"/>
          </p:cNvSpPr>
          <p:nvPr>
            <p:ph type="title"/>
          </p:nvPr>
        </p:nvSpPr>
        <p:spPr>
          <a:xfrm>
            <a:off x="457200" y="0"/>
            <a:ext cx="8229600" cy="914400"/>
          </a:xfrm>
        </p:spPr>
        <p:txBody>
          <a:bodyPr>
            <a:normAutofit/>
          </a:bodyPr>
          <a:lstStyle/>
          <a:p>
            <a:r>
              <a:rPr lang="en-US" sz="3200" dirty="0" smtClean="0"/>
              <a:t>Tactics Meeting Basics</a:t>
            </a:r>
            <a:endParaRPr lang="en-US" sz="32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18435">
                                            <p:txEl>
                                              <p:pRg st="1" end="1"/>
                                            </p:txEl>
                                          </p:spTgt>
                                        </p:tgtEl>
                                        <p:attrNameLst>
                                          <p:attrName>ppt_c</p:attrName>
                                        </p:attrNameLst>
                                      </p:cBhvr>
                                      <p:to>
                                        <a:schemeClr val="accent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18435">
                                            <p:txEl>
                                              <p:pRg st="2" end="2"/>
                                            </p:txEl>
                                          </p:spTgt>
                                        </p:tgtEl>
                                        <p:attrNameLst>
                                          <p:attrName>ppt_c</p:attrName>
                                        </p:attrNameLst>
                                      </p:cBhvr>
                                      <p:to>
                                        <a:schemeClr val="accent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43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18435">
                                            <p:txEl>
                                              <p:pRg st="3" end="3"/>
                                            </p:txEl>
                                          </p:spTgt>
                                        </p:tgtEl>
                                        <p:attrNameLst>
                                          <p:attrName>ppt_c</p:attrName>
                                        </p:attrNameLst>
                                      </p:cBhvr>
                                      <p:to>
                                        <a:schemeClr val="accent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435">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18435">
                                            <p:txEl>
                                              <p:pRg st="4" end="4"/>
                                            </p:txEl>
                                          </p:spTgt>
                                        </p:tgtEl>
                                        <p:attrNameLst>
                                          <p:attrName>ppt_c</p:attrName>
                                        </p:attrNameLst>
                                      </p:cBhvr>
                                      <p:to>
                                        <a:schemeClr val="accent2"/>
                                      </p:to>
                                    </p:animClr>
                                  </p:sub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8435">
                                            <p:txEl>
                                              <p:pRg st="6" end="6"/>
                                            </p:txEl>
                                          </p:spTgt>
                                        </p:tgtEl>
                                        <p:attrNameLst>
                                          <p:attrName>style.visibility</p:attrName>
                                        </p:attrNameLst>
                                      </p:cBhvr>
                                      <p:to>
                                        <p:strVal val="visible"/>
                                      </p:to>
                                    </p:set>
                                    <p:anim calcmode="lin" valueType="num">
                                      <p:cBhvr additive="base">
                                        <p:cTn id="23" dur="500" fill="hold"/>
                                        <p:tgtEl>
                                          <p:spTgt spid="18435">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843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US" dirty="0" smtClean="0"/>
              <a:t>Module 1 Objectives Cont.</a:t>
            </a:r>
            <a:endParaRPr lang="en-US" dirty="0"/>
          </a:p>
        </p:txBody>
      </p:sp>
      <p:sp>
        <p:nvSpPr>
          <p:cNvPr id="4" name="Content Placeholder 3"/>
          <p:cNvSpPr>
            <a:spLocks noGrp="1"/>
          </p:cNvSpPr>
          <p:nvPr>
            <p:ph sz="half" idx="2"/>
          </p:nvPr>
        </p:nvSpPr>
        <p:spPr>
          <a:xfrm>
            <a:off x="304800" y="1219200"/>
            <a:ext cx="5257800" cy="3951288"/>
          </a:xfrm>
        </p:spPr>
        <p:txBody>
          <a:bodyPr>
            <a:noAutofit/>
          </a:bodyPr>
          <a:lstStyle/>
          <a:p>
            <a:pPr>
              <a:lnSpc>
                <a:spcPct val="80000"/>
              </a:lnSpc>
            </a:pPr>
            <a:r>
              <a:rPr lang="en-US" sz="2000" dirty="0" smtClean="0"/>
              <a:t>Be able to discuss the importance of ICS common principles (</a:t>
            </a:r>
            <a:r>
              <a:rPr lang="en-US" sz="2000" i="1" dirty="0" smtClean="0"/>
              <a:t>span of control, chain of command, unity of command, delegation of authority, unified command, use of incident specific facilities)</a:t>
            </a:r>
          </a:p>
          <a:p>
            <a:pPr>
              <a:lnSpc>
                <a:spcPct val="80000"/>
              </a:lnSpc>
            </a:pPr>
            <a:r>
              <a:rPr lang="en-US" sz="2000" dirty="0" smtClean="0"/>
              <a:t>Be able to apply fundamental principles of incident operational organization (geographic, functional, combination) in order to build an incident organization for a practical exercise.</a:t>
            </a:r>
          </a:p>
          <a:p>
            <a:pPr>
              <a:lnSpc>
                <a:spcPct val="80000"/>
              </a:lnSpc>
            </a:pPr>
            <a:r>
              <a:rPr lang="en-US" sz="2000" dirty="0" smtClean="0"/>
              <a:t>Describe why the ICS 201 Incident Briefing form is used.</a:t>
            </a:r>
          </a:p>
          <a:p>
            <a:pPr>
              <a:lnSpc>
                <a:spcPct val="80000"/>
              </a:lnSpc>
            </a:pPr>
            <a:r>
              <a:rPr lang="en-US" sz="2000" dirty="0" smtClean="0"/>
              <a:t>Demonstrate use of the ICS 201 Incident Briefing form during a practical exercise.</a:t>
            </a:r>
          </a:p>
          <a:p>
            <a:pPr>
              <a:lnSpc>
                <a:spcPct val="80000"/>
              </a:lnSpc>
            </a:pPr>
            <a:r>
              <a:rPr lang="en-US" sz="2000" dirty="0" smtClean="0"/>
              <a:t>Describe multiple methods for ordering additional resources to be used on an incident</a:t>
            </a:r>
          </a:p>
          <a:p>
            <a:pPr>
              <a:lnSpc>
                <a:spcPct val="80000"/>
              </a:lnSpc>
            </a:pPr>
            <a:r>
              <a:rPr lang="en-US" sz="2000" dirty="0" smtClean="0"/>
              <a:t>Describe the common steps performed in transferring command of an incident</a:t>
            </a:r>
          </a:p>
        </p:txBody>
      </p:sp>
      <p:pic>
        <p:nvPicPr>
          <p:cNvPr id="5" name="Picture 4" descr="NEW NY Logo.jpg"/>
          <p:cNvPicPr>
            <a:picLocks noChangeAspect="1"/>
          </p:cNvPicPr>
          <p:nvPr/>
        </p:nvPicPr>
        <p:blipFill>
          <a:blip r:embed="rId2"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Picture 2" descr="P-Final"/>
          <p:cNvPicPr>
            <a:picLocks noGrp="1" noChangeAspect="1" noChangeArrowheads="1"/>
          </p:cNvPicPr>
          <p:nvPr>
            <p:ph sz="quarter" idx="4"/>
          </p:nvPr>
        </p:nvPicPr>
        <p:blipFill>
          <a:blip r:embed="rId3" cstate="print"/>
          <a:srcRect/>
          <a:stretch>
            <a:fillRect/>
          </a:stretch>
        </p:blipFill>
        <p:spPr bwMode="auto">
          <a:xfrm>
            <a:off x="5943600" y="2188646"/>
            <a:ext cx="2743200" cy="392374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0" end="0"/>
                                            </p:txEl>
                                          </p:spTgt>
                                        </p:tgtEl>
                                        <p:attrNameLst>
                                          <p:attrName>ppt_c</p:attrName>
                                        </p:attrNameLst>
                                      </p:cBhvr>
                                      <p:to>
                                        <a:schemeClr val="accent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1" end="1"/>
                                            </p:txEl>
                                          </p:spTgt>
                                        </p:tgtEl>
                                        <p:attrNameLst>
                                          <p:attrName>ppt_c</p:attrName>
                                        </p:attrNameLst>
                                      </p:cBhvr>
                                      <p:to>
                                        <a:schemeClr val="accent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2" end="2"/>
                                            </p:txEl>
                                          </p:spTgt>
                                        </p:tgtEl>
                                        <p:attrNameLst>
                                          <p:attrName>ppt_c</p:attrName>
                                        </p:attrNameLst>
                                      </p:cBhvr>
                                      <p:to>
                                        <a:schemeClr val="accent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3" end="3"/>
                                            </p:txEl>
                                          </p:spTgt>
                                        </p:tgtEl>
                                        <p:attrNameLst>
                                          <p:attrName>ppt_c</p:attrName>
                                        </p:attrNameLst>
                                      </p:cBhvr>
                                      <p:to>
                                        <a:schemeClr val="accent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4" end="4"/>
                                            </p:txEl>
                                          </p:spTgt>
                                        </p:tgtEl>
                                        <p:attrNameLst>
                                          <p:attrName>ppt_c</p:attrName>
                                        </p:attrNameLst>
                                      </p:cBhvr>
                                      <p:to>
                                        <a:schemeClr val="accent2"/>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Review – Tactics are the Work Actions</a:t>
            </a:r>
            <a:endParaRPr lang="en-US" dirty="0"/>
          </a:p>
        </p:txBody>
      </p:sp>
      <p:sp>
        <p:nvSpPr>
          <p:cNvPr id="3" name="Content Placeholder 2"/>
          <p:cNvSpPr>
            <a:spLocks noGrp="1"/>
          </p:cNvSpPr>
          <p:nvPr>
            <p:ph idx="1"/>
          </p:nvPr>
        </p:nvSpPr>
        <p:spPr/>
        <p:txBody>
          <a:bodyPr>
            <a:normAutofit lnSpcReduction="10000"/>
          </a:bodyPr>
          <a:lstStyle/>
          <a:p>
            <a:pPr>
              <a:lnSpc>
                <a:spcPct val="90000"/>
              </a:lnSpc>
              <a:buFont typeface="Wingdings" pitchFamily="2" charset="2"/>
              <a:buChar char="v"/>
              <a:defRPr/>
            </a:pPr>
            <a:r>
              <a:rPr lang="en-US" sz="2300" b="1" dirty="0" smtClean="0">
                <a:ea typeface="ＭＳ Ｐゴシック" pitchFamily="34" charset="-128"/>
              </a:rPr>
              <a:t>Strategies describe various alternatives that can be taken to achieve the objectives</a:t>
            </a:r>
          </a:p>
          <a:p>
            <a:pPr lvl="1">
              <a:lnSpc>
                <a:spcPct val="90000"/>
              </a:lnSpc>
              <a:buFont typeface="Wingdings" pitchFamily="2" charset="2"/>
              <a:buChar char="v"/>
              <a:defRPr/>
            </a:pPr>
            <a:r>
              <a:rPr lang="en-US" sz="2300" dirty="0" smtClean="0">
                <a:ea typeface="ＭＳ Ｐゴシック" pitchFamily="34" charset="-128"/>
              </a:rPr>
              <a:t>Strategy A – Prevent additional water from entering the </a:t>
            </a:r>
            <a:r>
              <a:rPr lang="en-US" sz="2300" dirty="0" err="1" smtClean="0">
                <a:ea typeface="ＭＳ Ｐゴシック" pitchFamily="34" charset="-128"/>
              </a:rPr>
              <a:t>reservior</a:t>
            </a:r>
            <a:r>
              <a:rPr lang="en-US" sz="2300" dirty="0" smtClean="0">
                <a:ea typeface="ＭＳ Ｐゴシック" pitchFamily="34" charset="-128"/>
              </a:rPr>
              <a:t> by diverting water delivery from the upstream watershed.</a:t>
            </a:r>
          </a:p>
          <a:p>
            <a:pPr lvl="1">
              <a:lnSpc>
                <a:spcPct val="90000"/>
              </a:lnSpc>
              <a:buFont typeface="Wingdings" pitchFamily="2" charset="2"/>
              <a:buChar char="v"/>
              <a:defRPr/>
            </a:pPr>
            <a:r>
              <a:rPr lang="en-US" sz="2300" dirty="0" smtClean="0">
                <a:ea typeface="ＭＳ Ｐゴシック" pitchFamily="34" charset="-128"/>
              </a:rPr>
              <a:t>Strategy B – Reduce the volume of water in the </a:t>
            </a:r>
            <a:r>
              <a:rPr lang="en-US" sz="2300" dirty="0" err="1" smtClean="0">
                <a:ea typeface="ＭＳ Ｐゴシック" pitchFamily="34" charset="-128"/>
              </a:rPr>
              <a:t>reservior</a:t>
            </a:r>
            <a:r>
              <a:rPr lang="en-US" sz="2300" dirty="0" smtClean="0">
                <a:ea typeface="ＭＳ Ｐゴシック" pitchFamily="34" charset="-128"/>
              </a:rPr>
              <a:t> by removing water from it.</a:t>
            </a:r>
          </a:p>
          <a:p>
            <a:pPr>
              <a:lnSpc>
                <a:spcPct val="90000"/>
              </a:lnSpc>
              <a:buFont typeface="Wingdings" pitchFamily="2" charset="2"/>
              <a:buChar char="v"/>
              <a:defRPr/>
            </a:pPr>
            <a:r>
              <a:rPr lang="en-US" sz="2300" b="1" dirty="0" smtClean="0">
                <a:ea typeface="ＭＳ Ｐゴシック" pitchFamily="34" charset="-128"/>
              </a:rPr>
              <a:t>Tactics are the specific work actions that need to be taken to meet the selected strategic alternative(s)</a:t>
            </a:r>
          </a:p>
          <a:p>
            <a:pPr lvl="1">
              <a:lnSpc>
                <a:spcPct val="90000"/>
              </a:lnSpc>
              <a:buFont typeface="Wingdings" pitchFamily="2" charset="2"/>
              <a:buChar char="v"/>
              <a:defRPr/>
            </a:pPr>
            <a:r>
              <a:rPr lang="en-US" sz="2300" dirty="0" smtClean="0">
                <a:ea typeface="ＭＳ Ｐゴシック" pitchFamily="34" charset="-128"/>
              </a:rPr>
              <a:t>Tactics for Strategy B:   </a:t>
            </a:r>
          </a:p>
          <a:p>
            <a:pPr lvl="2">
              <a:lnSpc>
                <a:spcPct val="90000"/>
              </a:lnSpc>
              <a:buFont typeface="Wingdings" pitchFamily="2" charset="2"/>
              <a:buChar char="v"/>
              <a:defRPr/>
            </a:pPr>
            <a:r>
              <a:rPr lang="en-US" sz="2300" dirty="0" smtClean="0">
                <a:ea typeface="ＭＳ Ｐゴシック" pitchFamily="34" charset="-128"/>
              </a:rPr>
              <a:t>Pump water out of the </a:t>
            </a:r>
            <a:r>
              <a:rPr lang="en-US" sz="2300" dirty="0" err="1" smtClean="0">
                <a:ea typeface="ＭＳ Ｐゴシック" pitchFamily="34" charset="-128"/>
              </a:rPr>
              <a:t>reservior</a:t>
            </a:r>
            <a:r>
              <a:rPr lang="en-US" sz="2300" dirty="0" smtClean="0">
                <a:ea typeface="ＭＳ Ｐゴシック" pitchFamily="34" charset="-128"/>
              </a:rPr>
              <a:t> into the existing spillway.  4 4000 </a:t>
            </a:r>
            <a:r>
              <a:rPr lang="en-US" sz="2300" dirty="0" err="1" smtClean="0">
                <a:ea typeface="ＭＳ Ｐゴシック" pitchFamily="34" charset="-128"/>
              </a:rPr>
              <a:t>gpm</a:t>
            </a:r>
            <a:r>
              <a:rPr lang="en-US" sz="2300" dirty="0" smtClean="0">
                <a:ea typeface="ＭＳ Ｐゴシック" pitchFamily="34" charset="-128"/>
              </a:rPr>
              <a:t> pumps will be needed to run for 12 hours</a:t>
            </a:r>
          </a:p>
          <a:p>
            <a:pPr lvl="2">
              <a:lnSpc>
                <a:spcPct val="90000"/>
              </a:lnSpc>
              <a:buFont typeface="Wingdings" pitchFamily="2" charset="2"/>
              <a:buChar char="v"/>
              <a:defRPr/>
            </a:pPr>
            <a:r>
              <a:rPr lang="en-US" sz="2300" dirty="0" smtClean="0">
                <a:ea typeface="ＭＳ Ｐゴシック" pitchFamily="34" charset="-128"/>
              </a:rPr>
              <a:t>Create an emergency drainage ditch to remove water from the </a:t>
            </a:r>
            <a:r>
              <a:rPr lang="en-US" sz="2300" dirty="0" err="1" smtClean="0">
                <a:ea typeface="ＭＳ Ｐゴシック" pitchFamily="34" charset="-128"/>
              </a:rPr>
              <a:t>reservior</a:t>
            </a:r>
            <a:endParaRPr lang="en-US" sz="2300" b="1" u="sng" dirty="0" smtClean="0">
              <a:ea typeface="ＭＳ Ｐゴシック" pitchFamily="34" charset="-128"/>
            </a:endParaRPr>
          </a:p>
          <a:p>
            <a:pPr>
              <a:lnSpc>
                <a:spcPct val="90000"/>
              </a:lnSpc>
              <a:buNone/>
              <a:defRPr/>
            </a:pPr>
            <a:endParaRPr lang="en-US" sz="1800" dirty="0" smtClean="0">
              <a:ea typeface="ＭＳ Ｐゴシック" pitchFamily="34" charset="-128"/>
            </a:endParaRPr>
          </a:p>
          <a:p>
            <a:endParaRPr lang="en-US"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Tactics Meeting Basics</a:t>
            </a:r>
            <a:endParaRPr lang="en-US" dirty="0"/>
          </a:p>
        </p:txBody>
      </p:sp>
      <p:sp>
        <p:nvSpPr>
          <p:cNvPr id="3" name="Content Placeholder 2"/>
          <p:cNvSpPr>
            <a:spLocks noGrp="1"/>
          </p:cNvSpPr>
          <p:nvPr>
            <p:ph idx="1"/>
          </p:nvPr>
        </p:nvSpPr>
        <p:spPr/>
        <p:txBody>
          <a:bodyPr/>
          <a:lstStyle/>
          <a:p>
            <a:pPr>
              <a:lnSpc>
                <a:spcPct val="90000"/>
              </a:lnSpc>
              <a:buNone/>
              <a:defRPr/>
            </a:pPr>
            <a:r>
              <a:rPr lang="en-US" b="1" u="sng" dirty="0" smtClean="0">
                <a:ea typeface="ＭＳ Ｐゴシック" pitchFamily="34" charset="-128"/>
              </a:rPr>
              <a:t>Who Else is at the Tactics Meeting?</a:t>
            </a:r>
          </a:p>
          <a:p>
            <a:pPr>
              <a:lnSpc>
                <a:spcPct val="90000"/>
              </a:lnSpc>
              <a:buNone/>
              <a:defRPr/>
            </a:pPr>
            <a:r>
              <a:rPr lang="en-US" dirty="0" smtClean="0">
                <a:ea typeface="ＭＳ Ｐゴシック" pitchFamily="34" charset="-128"/>
              </a:rPr>
              <a:t>	Plans Section Chief and/or Resource Unit Leader</a:t>
            </a:r>
          </a:p>
          <a:p>
            <a:pPr>
              <a:lnSpc>
                <a:spcPct val="90000"/>
              </a:lnSpc>
              <a:buNone/>
              <a:defRPr/>
            </a:pPr>
            <a:r>
              <a:rPr lang="en-US" dirty="0" smtClean="0">
                <a:ea typeface="ＭＳ Ｐゴシック" pitchFamily="34" charset="-128"/>
              </a:rPr>
              <a:t>	Logistics Section Chief</a:t>
            </a:r>
          </a:p>
          <a:p>
            <a:pPr>
              <a:lnSpc>
                <a:spcPct val="90000"/>
              </a:lnSpc>
              <a:buNone/>
              <a:defRPr/>
            </a:pPr>
            <a:r>
              <a:rPr lang="en-US" dirty="0" smtClean="0">
                <a:ea typeface="ＭＳ Ｐゴシック" pitchFamily="34" charset="-128"/>
              </a:rPr>
              <a:t>	Safety Officer</a:t>
            </a:r>
          </a:p>
          <a:p>
            <a:pPr>
              <a:lnSpc>
                <a:spcPct val="90000"/>
              </a:lnSpc>
              <a:buNone/>
              <a:defRPr/>
            </a:pPr>
            <a:endParaRPr lang="en-US" dirty="0" smtClean="0">
              <a:ea typeface="ＭＳ Ｐゴシック" pitchFamily="34" charset="-128"/>
            </a:endParaRPr>
          </a:p>
          <a:p>
            <a:pPr>
              <a:lnSpc>
                <a:spcPct val="90000"/>
              </a:lnSpc>
              <a:buNone/>
              <a:defRPr/>
            </a:pPr>
            <a:r>
              <a:rPr lang="en-US" b="1" u="sng" dirty="0" smtClean="0">
                <a:ea typeface="ＭＳ Ｐゴシック" pitchFamily="34" charset="-128"/>
              </a:rPr>
              <a:t>What are their roles?</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611188" y="1484313"/>
            <a:ext cx="8064500" cy="4535487"/>
          </a:xfrm>
          <a:ln>
            <a:miter lim="800000"/>
            <a:headEnd/>
            <a:tailEnd/>
          </a:ln>
        </p:spPr>
        <p:txBody>
          <a:bodyPr vert="horz" wrap="square" lIns="91440" tIns="45720" rIns="91440" bIns="45720" numCol="1" anchor="t" anchorCtr="0" compatLnSpc="1">
            <a:prstTxWarp prst="textNoShape">
              <a:avLst/>
            </a:prstTxWarp>
            <a:normAutofit/>
          </a:bodyPr>
          <a:lstStyle/>
          <a:p>
            <a:pPr eaLnBrk="1" hangingPunct="1">
              <a:lnSpc>
                <a:spcPct val="90000"/>
              </a:lnSpc>
              <a:buFont typeface="Wingdings" pitchFamily="2" charset="2"/>
              <a:buNone/>
              <a:defRPr/>
            </a:pPr>
            <a:r>
              <a:rPr lang="en-US" sz="1800" b="1" u="sng" dirty="0" smtClean="0">
                <a:ea typeface="ＭＳ Ｐゴシック" pitchFamily="34" charset="-128"/>
              </a:rPr>
              <a:t>Planning Section</a:t>
            </a:r>
          </a:p>
          <a:p>
            <a:pPr eaLnBrk="1" hangingPunct="1">
              <a:lnSpc>
                <a:spcPct val="90000"/>
              </a:lnSpc>
              <a:buFont typeface="Wingdings" pitchFamily="2" charset="2"/>
              <a:buNone/>
              <a:defRPr/>
            </a:pPr>
            <a:r>
              <a:rPr lang="en-US" sz="1800" dirty="0" smtClean="0">
                <a:ea typeface="ＭＳ Ｐゴシック" pitchFamily="34" charset="-128"/>
              </a:rPr>
              <a:t>The RESL or PSC will record the OSC’s information on the wall chart ICS 215</a:t>
            </a:r>
          </a:p>
          <a:p>
            <a:pPr eaLnBrk="1" hangingPunct="1">
              <a:lnSpc>
                <a:spcPct val="90000"/>
              </a:lnSpc>
              <a:buFont typeface="Wingdings" pitchFamily="2" charset="2"/>
              <a:buNone/>
              <a:defRPr/>
            </a:pPr>
            <a:r>
              <a:rPr lang="en-US" sz="1800" dirty="0" smtClean="0">
                <a:ea typeface="ＭＳ Ｐゴシック" pitchFamily="34" charset="-128"/>
              </a:rPr>
              <a:t>The RESL or PSC need to bring comprehensive resource status info to the meeting</a:t>
            </a:r>
          </a:p>
          <a:p>
            <a:pPr eaLnBrk="1" hangingPunct="1">
              <a:lnSpc>
                <a:spcPct val="90000"/>
              </a:lnSpc>
              <a:buFont typeface="Wingdings" pitchFamily="2" charset="2"/>
              <a:buNone/>
              <a:defRPr/>
            </a:pPr>
            <a:endParaRPr lang="en-US" sz="1800" dirty="0" smtClean="0">
              <a:ea typeface="ＭＳ Ｐゴシック" pitchFamily="34" charset="-128"/>
            </a:endParaRPr>
          </a:p>
          <a:p>
            <a:pPr eaLnBrk="1" hangingPunct="1">
              <a:lnSpc>
                <a:spcPct val="90000"/>
              </a:lnSpc>
              <a:buFont typeface="Wingdings" pitchFamily="2" charset="2"/>
              <a:buNone/>
              <a:defRPr/>
            </a:pPr>
            <a:r>
              <a:rPr lang="en-US" sz="1800" b="1" u="sng" dirty="0" smtClean="0">
                <a:ea typeface="ＭＳ Ｐゴシック" pitchFamily="34" charset="-128"/>
              </a:rPr>
              <a:t>Logistics Section</a:t>
            </a:r>
          </a:p>
          <a:p>
            <a:pPr eaLnBrk="1" hangingPunct="1">
              <a:lnSpc>
                <a:spcPct val="90000"/>
              </a:lnSpc>
              <a:buFont typeface="Wingdings" pitchFamily="2" charset="2"/>
              <a:buNone/>
              <a:defRPr/>
            </a:pPr>
            <a:r>
              <a:rPr lang="en-US" sz="1800" dirty="0" smtClean="0">
                <a:ea typeface="ＭＳ Ｐゴシック" pitchFamily="34" charset="-128"/>
              </a:rPr>
              <a:t>There to get information about what kind / type resources may need to be ordered for the next OP so OSC has them for the work to be performed</a:t>
            </a:r>
          </a:p>
          <a:p>
            <a:pPr eaLnBrk="1" hangingPunct="1">
              <a:lnSpc>
                <a:spcPct val="90000"/>
              </a:lnSpc>
              <a:buFont typeface="Wingdings" pitchFamily="2" charset="2"/>
              <a:buNone/>
              <a:defRPr/>
            </a:pPr>
            <a:r>
              <a:rPr lang="en-US" sz="1800" dirty="0" smtClean="0">
                <a:ea typeface="ＭＳ Ｐゴシック" pitchFamily="34" charset="-128"/>
              </a:rPr>
              <a:t>There to provide “reality check” about possible resource orders &amp; about services / support present or needed</a:t>
            </a:r>
          </a:p>
          <a:p>
            <a:pPr eaLnBrk="1" hangingPunct="1">
              <a:lnSpc>
                <a:spcPct val="90000"/>
              </a:lnSpc>
              <a:buFont typeface="Wingdings" pitchFamily="2" charset="2"/>
              <a:buNone/>
              <a:defRPr/>
            </a:pPr>
            <a:endParaRPr lang="en-US" sz="1800" dirty="0" smtClean="0">
              <a:ea typeface="ＭＳ Ｐゴシック" pitchFamily="34" charset="-128"/>
            </a:endParaRPr>
          </a:p>
          <a:p>
            <a:pPr eaLnBrk="1" hangingPunct="1">
              <a:lnSpc>
                <a:spcPct val="90000"/>
              </a:lnSpc>
              <a:buFont typeface="Wingdings" pitchFamily="2" charset="2"/>
              <a:buNone/>
              <a:defRPr/>
            </a:pPr>
            <a:r>
              <a:rPr lang="en-US" sz="1800" b="1" u="sng" dirty="0" smtClean="0">
                <a:ea typeface="ＭＳ Ｐゴシック" pitchFamily="34" charset="-128"/>
              </a:rPr>
              <a:t>Safety Officer</a:t>
            </a:r>
          </a:p>
          <a:p>
            <a:pPr eaLnBrk="1" hangingPunct="1">
              <a:lnSpc>
                <a:spcPct val="90000"/>
              </a:lnSpc>
              <a:buFont typeface="Wingdings" pitchFamily="2" charset="2"/>
              <a:buNone/>
              <a:defRPr/>
            </a:pPr>
            <a:r>
              <a:rPr lang="en-US" sz="1800" dirty="0" smtClean="0">
                <a:ea typeface="ＭＳ Ｐゴシック" pitchFamily="34" charset="-128"/>
              </a:rPr>
              <a:t>There to review work assignments proposed by OSC and work with OSC on mitigating safety issues perceived</a:t>
            </a:r>
          </a:p>
          <a:p>
            <a:pPr eaLnBrk="1" hangingPunct="1">
              <a:lnSpc>
                <a:spcPct val="90000"/>
              </a:lnSpc>
              <a:buFont typeface="Wingdings" pitchFamily="2" charset="2"/>
              <a:buNone/>
              <a:defRPr/>
            </a:pPr>
            <a:r>
              <a:rPr lang="en-US" sz="1800" dirty="0" smtClean="0">
                <a:ea typeface="ＭＳ Ｐゴシック" pitchFamily="34" charset="-128"/>
              </a:rPr>
              <a:t>There to document safety issues, risks and mitigations using the ICS 215A wall form</a:t>
            </a:r>
          </a:p>
          <a:p>
            <a:pPr eaLnBrk="1" hangingPunct="1">
              <a:lnSpc>
                <a:spcPct val="90000"/>
              </a:lnSpc>
              <a:buFont typeface="Wingdings" pitchFamily="2" charset="2"/>
              <a:buNone/>
              <a:defRPr/>
            </a:pPr>
            <a:endParaRPr lang="en-US" sz="1800" dirty="0" smtClean="0">
              <a:ea typeface="ＭＳ Ｐゴシック" pitchFamily="34" charset="-128"/>
            </a:endParaRPr>
          </a:p>
          <a:p>
            <a:pPr eaLnBrk="1" hangingPunct="1">
              <a:lnSpc>
                <a:spcPct val="90000"/>
              </a:lnSpc>
              <a:buFont typeface="Wingdings" pitchFamily="2" charset="2"/>
              <a:buNone/>
              <a:defRPr/>
            </a:pPr>
            <a:endParaRPr lang="en-US" sz="1800" dirty="0" smtClean="0">
              <a:ea typeface="ＭＳ Ｐゴシック" pitchFamily="34" charset="-128"/>
            </a:endParaRPr>
          </a:p>
          <a:p>
            <a:pPr eaLnBrk="1" hangingPunct="1">
              <a:lnSpc>
                <a:spcPct val="90000"/>
              </a:lnSpc>
              <a:buFont typeface="Wingdings" pitchFamily="2" charset="2"/>
              <a:buNone/>
              <a:defRPr/>
            </a:pPr>
            <a:endParaRPr lang="en-US" sz="1800" dirty="0" smtClean="0">
              <a:ea typeface="ＭＳ Ｐゴシック" pitchFamily="34" charset="-128"/>
            </a:endParaRP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42</a:t>
            </a:fld>
            <a:endParaRPr lang="en-US" sz="120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itle 8"/>
          <p:cNvSpPr>
            <a:spLocks noGrp="1"/>
          </p:cNvSpPr>
          <p:nvPr>
            <p:ph type="title"/>
          </p:nvPr>
        </p:nvSpPr>
        <p:spPr/>
        <p:txBody>
          <a:bodyPr/>
          <a:lstStyle/>
          <a:p>
            <a:r>
              <a:rPr lang="en-US" dirty="0" smtClean="0"/>
              <a:t>Tactics Meeting Basics</a:t>
            </a:r>
            <a:endParaRPr lang="en-US" dirty="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43</a:t>
            </a:fld>
            <a:endParaRPr lang="en-US" sz="120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itle 8"/>
          <p:cNvSpPr>
            <a:spLocks noGrp="1"/>
          </p:cNvSpPr>
          <p:nvPr>
            <p:ph type="title"/>
          </p:nvPr>
        </p:nvSpPr>
        <p:spPr>
          <a:xfrm>
            <a:off x="457200" y="762000"/>
            <a:ext cx="8229600" cy="1143000"/>
          </a:xfrm>
        </p:spPr>
        <p:txBody>
          <a:bodyPr>
            <a:normAutofit fontScale="90000"/>
          </a:bodyPr>
          <a:lstStyle/>
          <a:p>
            <a:r>
              <a:rPr lang="en-US" dirty="0" smtClean="0"/>
              <a:t>Use of the ICS 215 = “Hey it’s just a spreadsheet!”</a:t>
            </a:r>
            <a:endParaRPr lang="en-US" dirty="0"/>
          </a:p>
        </p:txBody>
      </p:sp>
      <p:pic>
        <p:nvPicPr>
          <p:cNvPr id="55298" name="Picture 2"/>
          <p:cNvPicPr>
            <a:picLocks noGrp="1" noChangeAspect="1" noChangeArrowheads="1"/>
          </p:cNvPicPr>
          <p:nvPr>
            <p:ph idx="1"/>
          </p:nvPr>
        </p:nvPicPr>
        <p:blipFill>
          <a:blip r:embed="rId4" cstate="print"/>
          <a:srcRect/>
          <a:stretch>
            <a:fillRect/>
          </a:stretch>
        </p:blipFill>
        <p:spPr bwMode="auto">
          <a:xfrm>
            <a:off x="4495800" y="1905000"/>
            <a:ext cx="4648200" cy="3371850"/>
          </a:xfrm>
          <a:prstGeom prst="rect">
            <a:avLst/>
          </a:prstGeom>
          <a:noFill/>
          <a:ln w="9525">
            <a:noFill/>
            <a:miter lim="800000"/>
            <a:headEnd/>
            <a:tailEnd/>
          </a:ln>
        </p:spPr>
      </p:pic>
      <p:pic>
        <p:nvPicPr>
          <p:cNvPr id="55299" name="Picture 3"/>
          <p:cNvPicPr>
            <a:picLocks noChangeAspect="1" noChangeArrowheads="1"/>
          </p:cNvPicPr>
          <p:nvPr/>
        </p:nvPicPr>
        <p:blipFill>
          <a:blip r:embed="rId5" cstate="print"/>
          <a:srcRect/>
          <a:stretch>
            <a:fillRect/>
          </a:stretch>
        </p:blipFill>
        <p:spPr bwMode="auto">
          <a:xfrm>
            <a:off x="0" y="1905000"/>
            <a:ext cx="4495800" cy="33718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4616" name="Picture 1064" descr="OPWS_topleft"/>
          <p:cNvPicPr>
            <a:picLocks noChangeAspect="1" noChangeArrowheads="1"/>
          </p:cNvPicPr>
          <p:nvPr/>
        </p:nvPicPr>
        <p:blipFill>
          <a:blip r:embed="rId3" cstate="print"/>
          <a:srcRect/>
          <a:stretch>
            <a:fillRect/>
          </a:stretch>
        </p:blipFill>
        <p:spPr bwMode="gray">
          <a:xfrm>
            <a:off x="80963" y="76200"/>
            <a:ext cx="8982075" cy="6724650"/>
          </a:xfrm>
          <a:prstGeom prst="rect">
            <a:avLst/>
          </a:prstGeom>
          <a:noFill/>
        </p:spPr>
      </p:pic>
      <p:sp>
        <p:nvSpPr>
          <p:cNvPr id="664580" name="Text Box 1028"/>
          <p:cNvSpPr txBox="1">
            <a:spLocks noChangeArrowheads="1"/>
          </p:cNvSpPr>
          <p:nvPr/>
        </p:nvSpPr>
        <p:spPr bwMode="gray">
          <a:xfrm>
            <a:off x="5105400" y="403225"/>
            <a:ext cx="3048000" cy="595313"/>
          </a:xfrm>
          <a:prstGeom prst="rect">
            <a:avLst/>
          </a:prstGeom>
          <a:noFill/>
          <a:ln w="9525">
            <a:noFill/>
            <a:miter lim="800000"/>
            <a:headEnd/>
            <a:tailEnd/>
          </a:ln>
          <a:effectLst/>
        </p:spPr>
        <p:txBody>
          <a:bodyPr>
            <a:spAutoFit/>
          </a:bodyPr>
          <a:lstStyle/>
          <a:p>
            <a:pPr marL="114300" indent="-114300">
              <a:lnSpc>
                <a:spcPct val="115000"/>
              </a:lnSpc>
              <a:spcBef>
                <a:spcPct val="55000"/>
              </a:spcBef>
            </a:pPr>
            <a:r>
              <a:rPr lang="en-US" sz="900" b="0">
                <a:solidFill>
                  <a:schemeClr val="tx1"/>
                </a:solidFill>
                <a:latin typeface="AvantGarde" pitchFamily="34" charset="0"/>
              </a:rPr>
              <a:t>1. INCIDENT NAME</a:t>
            </a:r>
            <a:r>
              <a:rPr lang="en-US" sz="1000" b="0">
                <a:solidFill>
                  <a:schemeClr val="tx1"/>
                </a:solidFill>
                <a:latin typeface="AvantGarde" pitchFamily="34" charset="0"/>
              </a:rPr>
              <a:t> </a:t>
            </a:r>
          </a:p>
          <a:p>
            <a:pPr marL="114300" indent="-114300">
              <a:lnSpc>
                <a:spcPct val="75000"/>
              </a:lnSpc>
              <a:spcBef>
                <a:spcPct val="20000"/>
              </a:spcBef>
            </a:pPr>
            <a:r>
              <a:rPr lang="en-US" sz="1000" b="0">
                <a:solidFill>
                  <a:schemeClr val="tx1"/>
                </a:solidFill>
                <a:latin typeface="AvantGarde" pitchFamily="34" charset="0"/>
              </a:rPr>
              <a:t>                                                                                                                                                              </a:t>
            </a:r>
            <a:r>
              <a:rPr lang="en-US" sz="1600" b="0">
                <a:solidFill>
                  <a:schemeClr val="tx1"/>
                </a:solidFill>
                <a:latin typeface="Times New Roman" pitchFamily="18" charset="0"/>
              </a:rPr>
              <a:t>Winter Storm </a:t>
            </a:r>
            <a:endParaRPr lang="en-US" sz="2600" b="0">
              <a:solidFill>
                <a:schemeClr val="tx1"/>
              </a:solidFill>
              <a:latin typeface="Tahoma" pitchFamily="34" charset="0"/>
            </a:endParaRPr>
          </a:p>
        </p:txBody>
      </p:sp>
      <p:sp>
        <p:nvSpPr>
          <p:cNvPr id="664581" name="Text Box 1029"/>
          <p:cNvSpPr txBox="1">
            <a:spLocks noChangeArrowheads="1"/>
          </p:cNvSpPr>
          <p:nvPr/>
        </p:nvSpPr>
        <p:spPr bwMode="gray">
          <a:xfrm>
            <a:off x="428625" y="704850"/>
            <a:ext cx="4724400" cy="304800"/>
          </a:xfrm>
          <a:prstGeom prst="rect">
            <a:avLst/>
          </a:prstGeom>
          <a:noFill/>
          <a:ln w="9525">
            <a:noFill/>
            <a:miter lim="800000"/>
            <a:headEnd/>
            <a:tailEnd/>
          </a:ln>
          <a:effectLst/>
        </p:spPr>
        <p:txBody>
          <a:bodyPr>
            <a:spAutoFit/>
          </a:bodyPr>
          <a:lstStyle/>
          <a:p>
            <a:pPr algn="ctr">
              <a:spcBef>
                <a:spcPct val="50000"/>
              </a:spcBef>
            </a:pPr>
            <a:r>
              <a:rPr lang="en-US" sz="1400">
                <a:solidFill>
                  <a:schemeClr val="tx1"/>
                </a:solidFill>
                <a:latin typeface="AvantGarde" pitchFamily="34" charset="0"/>
              </a:rPr>
              <a:t>OPERATIONAL PLANNING WORKSHEET</a:t>
            </a:r>
            <a:endParaRPr lang="en-US" sz="2600" b="0">
              <a:solidFill>
                <a:schemeClr val="tx1"/>
              </a:solidFill>
              <a:latin typeface="Tahoma" pitchFamily="34" charset="0"/>
            </a:endParaRPr>
          </a:p>
        </p:txBody>
      </p:sp>
      <p:sp>
        <p:nvSpPr>
          <p:cNvPr id="664582" name="Text Box 1030"/>
          <p:cNvSpPr txBox="1">
            <a:spLocks noChangeArrowheads="1"/>
          </p:cNvSpPr>
          <p:nvPr/>
        </p:nvSpPr>
        <p:spPr bwMode="gray">
          <a:xfrm>
            <a:off x="5429250" y="1317625"/>
            <a:ext cx="1828800" cy="406400"/>
          </a:xfrm>
          <a:prstGeom prst="rect">
            <a:avLst/>
          </a:prstGeom>
          <a:noFill/>
          <a:ln w="9525">
            <a:noFill/>
            <a:miter lim="800000"/>
            <a:headEnd/>
            <a:tailEnd/>
          </a:ln>
          <a:effectLst/>
        </p:spPr>
        <p:txBody>
          <a:bodyPr>
            <a:spAutoFit/>
          </a:bodyPr>
          <a:lstStyle/>
          <a:p>
            <a:pPr algn="ctr">
              <a:lnSpc>
                <a:spcPct val="115000"/>
              </a:lnSpc>
              <a:spcBef>
                <a:spcPct val="55000"/>
              </a:spcBef>
            </a:pPr>
            <a:r>
              <a:rPr lang="en-US" sz="900" b="0">
                <a:solidFill>
                  <a:schemeClr val="tx1"/>
                </a:solidFill>
                <a:latin typeface="AvantGarde" pitchFamily="34" charset="0"/>
              </a:rPr>
              <a:t>RESOURCE BY TYPE         (SHOW STRIKE TEAM AS ST)</a:t>
            </a:r>
            <a:endParaRPr lang="en-US" sz="2600" b="0">
              <a:solidFill>
                <a:schemeClr val="tx1"/>
              </a:solidFill>
              <a:latin typeface="Tahoma" pitchFamily="34" charset="0"/>
            </a:endParaRPr>
          </a:p>
        </p:txBody>
      </p:sp>
      <p:sp>
        <p:nvSpPr>
          <p:cNvPr id="664583" name="Text Box 1031"/>
          <p:cNvSpPr txBox="1">
            <a:spLocks noChangeArrowheads="1"/>
          </p:cNvSpPr>
          <p:nvPr/>
        </p:nvSpPr>
        <p:spPr bwMode="gray">
          <a:xfrm>
            <a:off x="333375" y="1238250"/>
            <a:ext cx="914400" cy="563563"/>
          </a:xfrm>
          <a:prstGeom prst="rect">
            <a:avLst/>
          </a:prstGeom>
          <a:noFill/>
          <a:ln w="9525">
            <a:noFill/>
            <a:miter lim="800000"/>
            <a:headEnd/>
            <a:tailEnd/>
          </a:ln>
          <a:effectLst/>
        </p:spPr>
        <p:txBody>
          <a:bodyPr>
            <a:spAutoFit/>
          </a:bodyPr>
          <a:lstStyle/>
          <a:p>
            <a:pPr algn="ctr">
              <a:lnSpc>
                <a:spcPct val="115000"/>
              </a:lnSpc>
              <a:spcBef>
                <a:spcPct val="55000"/>
              </a:spcBef>
            </a:pPr>
            <a:r>
              <a:rPr lang="en-US" sz="900" b="0">
                <a:solidFill>
                  <a:schemeClr val="tx1"/>
                </a:solidFill>
                <a:latin typeface="AvantGarde" pitchFamily="34" charset="0"/>
              </a:rPr>
              <a:t>4. DIVISION/ GROUP     OR OTHER</a:t>
            </a:r>
            <a:endParaRPr lang="en-US" sz="2600" b="0">
              <a:solidFill>
                <a:schemeClr val="tx1"/>
              </a:solidFill>
              <a:latin typeface="Tahoma" pitchFamily="34" charset="0"/>
            </a:endParaRPr>
          </a:p>
        </p:txBody>
      </p:sp>
      <p:sp>
        <p:nvSpPr>
          <p:cNvPr id="664584" name="Text Box 1032"/>
          <p:cNvSpPr txBox="1">
            <a:spLocks noChangeArrowheads="1"/>
          </p:cNvSpPr>
          <p:nvPr/>
        </p:nvSpPr>
        <p:spPr bwMode="gray">
          <a:xfrm>
            <a:off x="1076325" y="1238250"/>
            <a:ext cx="447675" cy="249238"/>
          </a:xfrm>
          <a:prstGeom prst="rect">
            <a:avLst/>
          </a:prstGeom>
          <a:noFill/>
          <a:ln w="9525">
            <a:noFill/>
            <a:miter lim="800000"/>
            <a:headEnd/>
            <a:tailEnd/>
          </a:ln>
          <a:effectLst/>
        </p:spPr>
        <p:txBody>
          <a:bodyPr>
            <a:spAutoFit/>
          </a:bodyPr>
          <a:lstStyle/>
          <a:p>
            <a:pPr algn="ctr">
              <a:lnSpc>
                <a:spcPct val="115000"/>
              </a:lnSpc>
              <a:spcBef>
                <a:spcPct val="55000"/>
              </a:spcBef>
            </a:pPr>
            <a:r>
              <a:rPr lang="en-US" sz="900" b="0">
                <a:solidFill>
                  <a:schemeClr val="tx1"/>
                </a:solidFill>
                <a:latin typeface="AvantGarde" pitchFamily="34" charset="0"/>
              </a:rPr>
              <a:t>5. </a:t>
            </a:r>
            <a:endParaRPr lang="en-US" sz="2600" b="0">
              <a:solidFill>
                <a:schemeClr val="tx1"/>
              </a:solidFill>
              <a:latin typeface="Tahoma" pitchFamily="34" charset="0"/>
            </a:endParaRPr>
          </a:p>
        </p:txBody>
      </p:sp>
      <p:sp>
        <p:nvSpPr>
          <p:cNvPr id="664585" name="Text Box 1033"/>
          <p:cNvSpPr txBox="1">
            <a:spLocks noChangeArrowheads="1"/>
          </p:cNvSpPr>
          <p:nvPr/>
        </p:nvSpPr>
        <p:spPr bwMode="gray">
          <a:xfrm>
            <a:off x="1352550" y="1846263"/>
            <a:ext cx="1524000" cy="249237"/>
          </a:xfrm>
          <a:prstGeom prst="rect">
            <a:avLst/>
          </a:prstGeom>
          <a:noFill/>
          <a:ln w="9525">
            <a:noFill/>
            <a:miter lim="800000"/>
            <a:headEnd/>
            <a:tailEnd/>
          </a:ln>
          <a:effectLst/>
        </p:spPr>
        <p:txBody>
          <a:bodyPr>
            <a:spAutoFit/>
          </a:bodyPr>
          <a:lstStyle/>
          <a:p>
            <a:pPr algn="ctr">
              <a:lnSpc>
                <a:spcPct val="115000"/>
              </a:lnSpc>
              <a:spcBef>
                <a:spcPct val="55000"/>
              </a:spcBef>
            </a:pPr>
            <a:r>
              <a:rPr lang="en-US" sz="900" b="0">
                <a:solidFill>
                  <a:schemeClr val="tx1"/>
                </a:solidFill>
                <a:latin typeface="AvantGarde" pitchFamily="34" charset="0"/>
              </a:rPr>
              <a:t>WORK ASSIGNMENTS</a:t>
            </a:r>
            <a:endParaRPr lang="en-US" sz="2600" b="0">
              <a:solidFill>
                <a:schemeClr val="tx1"/>
              </a:solidFill>
              <a:latin typeface="Tahoma" pitchFamily="34" charset="0"/>
            </a:endParaRPr>
          </a:p>
        </p:txBody>
      </p:sp>
      <p:sp>
        <p:nvSpPr>
          <p:cNvPr id="664586" name="Text Box 1034"/>
          <p:cNvSpPr txBox="1">
            <a:spLocks noChangeArrowheads="1"/>
          </p:cNvSpPr>
          <p:nvPr/>
        </p:nvSpPr>
        <p:spPr bwMode="gray">
          <a:xfrm>
            <a:off x="2962275" y="1846263"/>
            <a:ext cx="1524000" cy="249237"/>
          </a:xfrm>
          <a:prstGeom prst="rect">
            <a:avLst/>
          </a:prstGeom>
          <a:noFill/>
          <a:ln w="9525">
            <a:noFill/>
            <a:miter lim="800000"/>
            <a:headEnd/>
            <a:tailEnd/>
          </a:ln>
          <a:effectLst/>
        </p:spPr>
        <p:txBody>
          <a:bodyPr>
            <a:spAutoFit/>
          </a:bodyPr>
          <a:lstStyle/>
          <a:p>
            <a:pPr algn="ctr">
              <a:lnSpc>
                <a:spcPct val="115000"/>
              </a:lnSpc>
              <a:spcBef>
                <a:spcPct val="55000"/>
              </a:spcBef>
            </a:pPr>
            <a:r>
              <a:rPr lang="en-US" sz="900" b="0">
                <a:solidFill>
                  <a:schemeClr val="tx1"/>
                </a:solidFill>
                <a:latin typeface="AvantGarde" pitchFamily="34" charset="0"/>
              </a:rPr>
              <a:t>ENGINES</a:t>
            </a:r>
            <a:endParaRPr lang="en-US" sz="2600" b="0">
              <a:solidFill>
                <a:schemeClr val="tx1"/>
              </a:solidFill>
              <a:latin typeface="Tahoma" pitchFamily="34" charset="0"/>
            </a:endParaRPr>
          </a:p>
        </p:txBody>
      </p:sp>
      <p:sp>
        <p:nvSpPr>
          <p:cNvPr id="664587" name="Text Box 1035"/>
          <p:cNvSpPr txBox="1">
            <a:spLocks noChangeArrowheads="1"/>
          </p:cNvSpPr>
          <p:nvPr/>
        </p:nvSpPr>
        <p:spPr bwMode="gray">
          <a:xfrm>
            <a:off x="4267200" y="1765300"/>
            <a:ext cx="762000" cy="406400"/>
          </a:xfrm>
          <a:prstGeom prst="rect">
            <a:avLst/>
          </a:prstGeom>
          <a:noFill/>
          <a:ln w="9525">
            <a:noFill/>
            <a:miter lim="800000"/>
            <a:headEnd/>
            <a:tailEnd/>
          </a:ln>
          <a:effectLst/>
        </p:spPr>
        <p:txBody>
          <a:bodyPr>
            <a:spAutoFit/>
          </a:bodyPr>
          <a:lstStyle/>
          <a:p>
            <a:pPr algn="ctr">
              <a:lnSpc>
                <a:spcPct val="115000"/>
              </a:lnSpc>
              <a:spcBef>
                <a:spcPct val="55000"/>
              </a:spcBef>
            </a:pPr>
            <a:r>
              <a:rPr lang="en-US" sz="900" b="0">
                <a:solidFill>
                  <a:schemeClr val="tx1"/>
                </a:solidFill>
                <a:latin typeface="AvantGarde" pitchFamily="34" charset="0"/>
              </a:rPr>
              <a:t>POLICE OFFICERS</a:t>
            </a:r>
            <a:endParaRPr lang="en-US" sz="2600" b="0">
              <a:solidFill>
                <a:schemeClr val="tx1"/>
              </a:solidFill>
              <a:latin typeface="Tahoma" pitchFamily="34" charset="0"/>
            </a:endParaRPr>
          </a:p>
        </p:txBody>
      </p:sp>
      <p:sp>
        <p:nvSpPr>
          <p:cNvPr id="664588" name="Text Box 1036"/>
          <p:cNvSpPr txBox="1">
            <a:spLocks noChangeArrowheads="1"/>
          </p:cNvSpPr>
          <p:nvPr/>
        </p:nvSpPr>
        <p:spPr bwMode="gray">
          <a:xfrm>
            <a:off x="4876800" y="1762125"/>
            <a:ext cx="762000" cy="406400"/>
          </a:xfrm>
          <a:prstGeom prst="rect">
            <a:avLst/>
          </a:prstGeom>
          <a:noFill/>
          <a:ln w="9525">
            <a:noFill/>
            <a:miter lim="800000"/>
            <a:headEnd/>
            <a:tailEnd/>
          </a:ln>
          <a:effectLst/>
        </p:spPr>
        <p:txBody>
          <a:bodyPr>
            <a:spAutoFit/>
          </a:bodyPr>
          <a:lstStyle/>
          <a:p>
            <a:pPr algn="ctr">
              <a:lnSpc>
                <a:spcPct val="115000"/>
              </a:lnSpc>
              <a:spcBef>
                <a:spcPct val="55000"/>
              </a:spcBef>
            </a:pPr>
            <a:r>
              <a:rPr lang="en-US" sz="900" b="0">
                <a:solidFill>
                  <a:schemeClr val="tx1"/>
                </a:solidFill>
                <a:latin typeface="AvantGarde" pitchFamily="34" charset="0"/>
              </a:rPr>
              <a:t>SNOW PLOWS</a:t>
            </a:r>
            <a:endParaRPr lang="en-US" sz="2600" b="0">
              <a:solidFill>
                <a:schemeClr val="tx1"/>
              </a:solidFill>
              <a:latin typeface="Tahoma" pitchFamily="34" charset="0"/>
            </a:endParaRPr>
          </a:p>
        </p:txBody>
      </p:sp>
      <p:sp>
        <p:nvSpPr>
          <p:cNvPr id="664589" name="Text Box 1037"/>
          <p:cNvSpPr txBox="1">
            <a:spLocks noChangeArrowheads="1"/>
          </p:cNvSpPr>
          <p:nvPr/>
        </p:nvSpPr>
        <p:spPr bwMode="gray">
          <a:xfrm>
            <a:off x="5657850" y="1765300"/>
            <a:ext cx="762000" cy="406400"/>
          </a:xfrm>
          <a:prstGeom prst="rect">
            <a:avLst/>
          </a:prstGeom>
          <a:noFill/>
          <a:ln w="9525">
            <a:noFill/>
            <a:miter lim="800000"/>
            <a:headEnd/>
            <a:tailEnd/>
          </a:ln>
          <a:effectLst/>
        </p:spPr>
        <p:txBody>
          <a:bodyPr>
            <a:spAutoFit/>
          </a:bodyPr>
          <a:lstStyle/>
          <a:p>
            <a:pPr algn="ctr">
              <a:lnSpc>
                <a:spcPct val="115000"/>
              </a:lnSpc>
              <a:spcBef>
                <a:spcPct val="55000"/>
              </a:spcBef>
            </a:pPr>
            <a:r>
              <a:rPr lang="en-US" sz="900" b="0">
                <a:solidFill>
                  <a:schemeClr val="tx1"/>
                </a:solidFill>
                <a:latin typeface="AvantGarde" pitchFamily="34" charset="0"/>
              </a:rPr>
              <a:t>SANDING TRUCKS</a:t>
            </a:r>
            <a:endParaRPr lang="en-US" sz="2600" b="0">
              <a:solidFill>
                <a:schemeClr val="tx1"/>
              </a:solidFill>
              <a:latin typeface="Tahoma" pitchFamily="34" charset="0"/>
            </a:endParaRPr>
          </a:p>
        </p:txBody>
      </p:sp>
      <p:sp>
        <p:nvSpPr>
          <p:cNvPr id="664590" name="Text Box 1038"/>
          <p:cNvSpPr txBox="1">
            <a:spLocks noChangeArrowheads="1"/>
          </p:cNvSpPr>
          <p:nvPr/>
        </p:nvSpPr>
        <p:spPr bwMode="gray">
          <a:xfrm>
            <a:off x="3124200" y="2095500"/>
            <a:ext cx="3962400" cy="249238"/>
          </a:xfrm>
          <a:prstGeom prst="rect">
            <a:avLst/>
          </a:prstGeom>
          <a:noFill/>
          <a:ln w="9525">
            <a:noFill/>
            <a:miter lim="800000"/>
            <a:headEnd/>
            <a:tailEnd/>
          </a:ln>
          <a:effectLst/>
        </p:spPr>
        <p:txBody>
          <a:bodyPr>
            <a:spAutoFit/>
          </a:bodyPr>
          <a:lstStyle/>
          <a:p>
            <a:pPr>
              <a:lnSpc>
                <a:spcPct val="115000"/>
              </a:lnSpc>
              <a:spcBef>
                <a:spcPct val="55000"/>
              </a:spcBef>
            </a:pPr>
            <a:r>
              <a:rPr lang="en-US" sz="900" b="0">
                <a:solidFill>
                  <a:schemeClr val="tx1"/>
                </a:solidFill>
                <a:latin typeface="AvantGarde" pitchFamily="34" charset="0"/>
              </a:rPr>
              <a:t>1         2       3        4        1       2       1        2        1        2       3        1</a:t>
            </a:r>
            <a:endParaRPr lang="en-US" sz="2600" b="0">
              <a:solidFill>
                <a:schemeClr val="tx1"/>
              </a:solidFill>
              <a:latin typeface="Tahoma" pitchFamily="34" charset="0"/>
            </a:endParaRPr>
          </a:p>
        </p:txBody>
      </p:sp>
      <p:sp>
        <p:nvSpPr>
          <p:cNvPr id="664591" name="Text Box 1039"/>
          <p:cNvSpPr txBox="1">
            <a:spLocks noChangeArrowheads="1"/>
          </p:cNvSpPr>
          <p:nvPr/>
        </p:nvSpPr>
        <p:spPr bwMode="gray">
          <a:xfrm>
            <a:off x="19050" y="1847850"/>
            <a:ext cx="1524000" cy="249238"/>
          </a:xfrm>
          <a:prstGeom prst="rect">
            <a:avLst/>
          </a:prstGeom>
          <a:noFill/>
          <a:ln w="9525">
            <a:noFill/>
            <a:miter lim="800000"/>
            <a:headEnd/>
            <a:tailEnd/>
          </a:ln>
          <a:effectLst/>
        </p:spPr>
        <p:txBody>
          <a:bodyPr>
            <a:spAutoFit/>
          </a:bodyPr>
          <a:lstStyle/>
          <a:p>
            <a:pPr algn="ctr">
              <a:lnSpc>
                <a:spcPct val="115000"/>
              </a:lnSpc>
              <a:spcBef>
                <a:spcPct val="55000"/>
              </a:spcBef>
            </a:pPr>
            <a:r>
              <a:rPr lang="en-US" sz="900" b="0">
                <a:solidFill>
                  <a:schemeClr val="tx1"/>
                </a:solidFill>
                <a:latin typeface="AvantGarde" pitchFamily="34" charset="0"/>
              </a:rPr>
              <a:t>LOCATION</a:t>
            </a:r>
            <a:endParaRPr lang="en-US" sz="2600" b="0">
              <a:solidFill>
                <a:schemeClr val="tx1"/>
              </a:solidFill>
              <a:latin typeface="Tahoma" pitchFamily="34" charset="0"/>
            </a:endParaRPr>
          </a:p>
        </p:txBody>
      </p:sp>
      <p:sp>
        <p:nvSpPr>
          <p:cNvPr id="664592" name="Text Box 1040"/>
          <p:cNvSpPr txBox="1">
            <a:spLocks noChangeArrowheads="1"/>
          </p:cNvSpPr>
          <p:nvPr/>
        </p:nvSpPr>
        <p:spPr bwMode="gray">
          <a:xfrm>
            <a:off x="361950" y="2276475"/>
            <a:ext cx="885825" cy="396875"/>
          </a:xfrm>
          <a:prstGeom prst="rect">
            <a:avLst/>
          </a:prstGeom>
          <a:noFill/>
          <a:ln w="9525">
            <a:noFill/>
            <a:miter lim="800000"/>
            <a:headEnd/>
            <a:tailEnd/>
          </a:ln>
          <a:effectLst/>
        </p:spPr>
        <p:txBody>
          <a:bodyPr>
            <a:spAutoFit/>
          </a:bodyPr>
          <a:lstStyle/>
          <a:p>
            <a:pPr>
              <a:spcBef>
                <a:spcPct val="55000"/>
              </a:spcBef>
            </a:pPr>
            <a:r>
              <a:rPr lang="en-US" sz="1000">
                <a:solidFill>
                  <a:schemeClr val="tx1"/>
                </a:solidFill>
                <a:latin typeface="Times New Roman" pitchFamily="18" charset="0"/>
              </a:rPr>
              <a:t>Parking</a:t>
            </a:r>
            <a:br>
              <a:rPr lang="en-US" sz="1000">
                <a:solidFill>
                  <a:schemeClr val="tx1"/>
                </a:solidFill>
                <a:latin typeface="Times New Roman" pitchFamily="18" charset="0"/>
              </a:rPr>
            </a:br>
            <a:r>
              <a:rPr lang="en-US" sz="1000">
                <a:solidFill>
                  <a:schemeClr val="tx1"/>
                </a:solidFill>
                <a:latin typeface="Times New Roman" pitchFamily="18" charset="0"/>
              </a:rPr>
              <a:t>Lot Group</a:t>
            </a:r>
            <a:endParaRPr lang="en-US" sz="1000">
              <a:solidFill>
                <a:schemeClr val="tx1"/>
              </a:solidFill>
              <a:latin typeface="Tahoma" pitchFamily="34" charset="0"/>
            </a:endParaRPr>
          </a:p>
        </p:txBody>
      </p:sp>
      <p:sp>
        <p:nvSpPr>
          <p:cNvPr id="664593" name="Text Box 1041"/>
          <p:cNvSpPr txBox="1">
            <a:spLocks noChangeArrowheads="1"/>
          </p:cNvSpPr>
          <p:nvPr/>
        </p:nvSpPr>
        <p:spPr bwMode="gray">
          <a:xfrm>
            <a:off x="1095375" y="2276475"/>
            <a:ext cx="1905000" cy="854075"/>
          </a:xfrm>
          <a:prstGeom prst="rect">
            <a:avLst/>
          </a:prstGeom>
          <a:noFill/>
          <a:ln w="9525">
            <a:noFill/>
            <a:miter lim="800000"/>
            <a:headEnd/>
            <a:tailEnd/>
          </a:ln>
          <a:effectLst/>
        </p:spPr>
        <p:txBody>
          <a:bodyPr>
            <a:spAutoFit/>
          </a:bodyPr>
          <a:lstStyle/>
          <a:p>
            <a:pPr>
              <a:spcBef>
                <a:spcPct val="55000"/>
              </a:spcBef>
            </a:pPr>
            <a:r>
              <a:rPr lang="en-US" sz="1000">
                <a:solidFill>
                  <a:schemeClr val="tx1"/>
                </a:solidFill>
                <a:latin typeface="Times New Roman" pitchFamily="18" charset="0"/>
              </a:rPr>
              <a:t>Remove snow from EOC, </a:t>
            </a:r>
            <a:br>
              <a:rPr lang="en-US" sz="1000">
                <a:solidFill>
                  <a:schemeClr val="tx1"/>
                </a:solidFill>
                <a:latin typeface="Times New Roman" pitchFamily="18" charset="0"/>
              </a:rPr>
            </a:br>
            <a:r>
              <a:rPr lang="en-US" sz="1000">
                <a:solidFill>
                  <a:schemeClr val="tx1"/>
                </a:solidFill>
                <a:latin typeface="Times New Roman" pitchFamily="18" charset="0"/>
              </a:rPr>
              <a:t>Fire Stations, Police Dpt., </a:t>
            </a:r>
            <a:br>
              <a:rPr lang="en-US" sz="1000">
                <a:solidFill>
                  <a:schemeClr val="tx1"/>
                </a:solidFill>
                <a:latin typeface="Times New Roman" pitchFamily="18" charset="0"/>
              </a:rPr>
            </a:br>
            <a:r>
              <a:rPr lang="en-US" sz="1000">
                <a:solidFill>
                  <a:schemeClr val="tx1"/>
                </a:solidFill>
                <a:latin typeface="Times New Roman" pitchFamily="18" charset="0"/>
              </a:rPr>
              <a:t>and Hospital Parking Lots. </a:t>
            </a:r>
            <a:br>
              <a:rPr lang="en-US" sz="1000">
                <a:solidFill>
                  <a:schemeClr val="tx1"/>
                </a:solidFill>
                <a:latin typeface="Times New Roman" pitchFamily="18" charset="0"/>
              </a:rPr>
            </a:br>
            <a:r>
              <a:rPr lang="en-US" sz="1000">
                <a:solidFill>
                  <a:schemeClr val="tx1"/>
                </a:solidFill>
                <a:latin typeface="Times New Roman" pitchFamily="18" charset="0"/>
              </a:rPr>
              <a:t>See maps for snow pile location. 6” max. accumulation.</a:t>
            </a:r>
            <a:endParaRPr lang="en-US" sz="1000">
              <a:solidFill>
                <a:schemeClr val="tx1"/>
              </a:solidFill>
              <a:latin typeface="Tahoma" pitchFamily="34" charset="0"/>
            </a:endParaRPr>
          </a:p>
        </p:txBody>
      </p:sp>
      <p:sp>
        <p:nvSpPr>
          <p:cNvPr id="664594" name="Text Box 1042"/>
          <p:cNvSpPr txBox="1">
            <a:spLocks noChangeArrowheads="1"/>
          </p:cNvSpPr>
          <p:nvPr/>
        </p:nvSpPr>
        <p:spPr bwMode="gray">
          <a:xfrm>
            <a:off x="371475" y="3133725"/>
            <a:ext cx="885825" cy="244475"/>
          </a:xfrm>
          <a:prstGeom prst="rect">
            <a:avLst/>
          </a:prstGeom>
          <a:noFill/>
          <a:ln w="9525">
            <a:noFill/>
            <a:miter lim="800000"/>
            <a:headEnd/>
            <a:tailEnd/>
          </a:ln>
          <a:effectLst/>
        </p:spPr>
        <p:txBody>
          <a:bodyPr>
            <a:spAutoFit/>
          </a:bodyPr>
          <a:lstStyle/>
          <a:p>
            <a:pPr>
              <a:spcBef>
                <a:spcPct val="55000"/>
              </a:spcBef>
            </a:pPr>
            <a:r>
              <a:rPr lang="en-US" sz="1000">
                <a:solidFill>
                  <a:schemeClr val="tx1"/>
                </a:solidFill>
                <a:latin typeface="Times New Roman" pitchFamily="18" charset="0"/>
              </a:rPr>
              <a:t>Division A</a:t>
            </a:r>
            <a:endParaRPr lang="en-US" sz="1000">
              <a:solidFill>
                <a:schemeClr val="tx1"/>
              </a:solidFill>
              <a:latin typeface="Tahoma" pitchFamily="34" charset="0"/>
            </a:endParaRPr>
          </a:p>
        </p:txBody>
      </p:sp>
      <p:sp>
        <p:nvSpPr>
          <p:cNvPr id="664595" name="Text Box 1043"/>
          <p:cNvSpPr txBox="1">
            <a:spLocks noChangeArrowheads="1"/>
          </p:cNvSpPr>
          <p:nvPr/>
        </p:nvSpPr>
        <p:spPr bwMode="gray">
          <a:xfrm>
            <a:off x="1104900" y="3133725"/>
            <a:ext cx="1905000" cy="1006475"/>
          </a:xfrm>
          <a:prstGeom prst="rect">
            <a:avLst/>
          </a:prstGeom>
          <a:noFill/>
          <a:ln w="9525">
            <a:noFill/>
            <a:miter lim="800000"/>
            <a:headEnd/>
            <a:tailEnd/>
          </a:ln>
          <a:effectLst/>
        </p:spPr>
        <p:txBody>
          <a:bodyPr>
            <a:spAutoFit/>
          </a:bodyPr>
          <a:lstStyle/>
          <a:p>
            <a:pPr>
              <a:spcBef>
                <a:spcPct val="55000"/>
              </a:spcBef>
            </a:pPr>
            <a:r>
              <a:rPr lang="en-US" sz="1000">
                <a:solidFill>
                  <a:schemeClr val="tx1"/>
                </a:solidFill>
                <a:latin typeface="Times New Roman" pitchFamily="18" charset="0"/>
              </a:rPr>
              <a:t>Remove snow from all </a:t>
            </a:r>
            <a:br>
              <a:rPr lang="en-US" sz="1000">
                <a:solidFill>
                  <a:schemeClr val="tx1"/>
                </a:solidFill>
                <a:latin typeface="Times New Roman" pitchFamily="18" charset="0"/>
              </a:rPr>
            </a:br>
            <a:r>
              <a:rPr lang="en-US" sz="1000">
                <a:solidFill>
                  <a:schemeClr val="tx1"/>
                </a:solidFill>
                <a:latin typeface="Times New Roman" pitchFamily="18" charset="0"/>
              </a:rPr>
              <a:t>primary and secondary roads/streets in Div.  Monitor all north/south roadways for drilling.  6” maximum accumulation.</a:t>
            </a:r>
            <a:endParaRPr lang="en-US" sz="1000">
              <a:solidFill>
                <a:schemeClr val="tx1"/>
              </a:solidFill>
              <a:latin typeface="Tahoma" pitchFamily="34" charset="0"/>
            </a:endParaRPr>
          </a:p>
        </p:txBody>
      </p:sp>
      <p:sp>
        <p:nvSpPr>
          <p:cNvPr id="664596" name="Text Box 1044"/>
          <p:cNvSpPr txBox="1">
            <a:spLocks noChangeArrowheads="1"/>
          </p:cNvSpPr>
          <p:nvPr/>
        </p:nvSpPr>
        <p:spPr bwMode="gray">
          <a:xfrm>
            <a:off x="2800350" y="2352675"/>
            <a:ext cx="552450" cy="671513"/>
          </a:xfrm>
          <a:prstGeom prst="rect">
            <a:avLst/>
          </a:prstGeom>
          <a:noFill/>
          <a:ln w="9525">
            <a:noFill/>
            <a:miter lim="800000"/>
            <a:headEnd/>
            <a:tailEnd/>
          </a:ln>
          <a:effectLst/>
        </p:spPr>
        <p:txBody>
          <a:bodyPr>
            <a:spAutoFit/>
          </a:bodyPr>
          <a:lstStyle/>
          <a:p>
            <a:pPr>
              <a:lnSpc>
                <a:spcPct val="80000"/>
              </a:lnSpc>
              <a:spcBef>
                <a:spcPct val="25000"/>
              </a:spcBef>
            </a:pPr>
            <a:r>
              <a:rPr lang="en-US" sz="800">
                <a:solidFill>
                  <a:schemeClr val="tx1"/>
                </a:solidFill>
              </a:rPr>
              <a:t>Req </a:t>
            </a:r>
          </a:p>
          <a:p>
            <a:pPr>
              <a:lnSpc>
                <a:spcPct val="80000"/>
              </a:lnSpc>
              <a:spcBef>
                <a:spcPct val="25000"/>
              </a:spcBef>
            </a:pPr>
            <a:endParaRPr lang="en-US" sz="800">
              <a:solidFill>
                <a:schemeClr val="tx1"/>
              </a:solidFill>
            </a:endParaRPr>
          </a:p>
          <a:p>
            <a:pPr>
              <a:lnSpc>
                <a:spcPct val="80000"/>
              </a:lnSpc>
              <a:spcBef>
                <a:spcPct val="15000"/>
              </a:spcBef>
            </a:pPr>
            <a:r>
              <a:rPr lang="en-US" sz="800">
                <a:solidFill>
                  <a:schemeClr val="tx1"/>
                </a:solidFill>
              </a:rPr>
              <a:t>Have </a:t>
            </a:r>
          </a:p>
          <a:p>
            <a:pPr>
              <a:lnSpc>
                <a:spcPct val="80000"/>
              </a:lnSpc>
              <a:spcBef>
                <a:spcPct val="15000"/>
              </a:spcBef>
            </a:pPr>
            <a:endParaRPr lang="en-US" sz="800">
              <a:solidFill>
                <a:schemeClr val="tx1"/>
              </a:solidFill>
            </a:endParaRPr>
          </a:p>
          <a:p>
            <a:pPr>
              <a:lnSpc>
                <a:spcPct val="80000"/>
              </a:lnSpc>
              <a:spcBef>
                <a:spcPct val="15000"/>
              </a:spcBef>
            </a:pPr>
            <a:r>
              <a:rPr lang="en-US" sz="800">
                <a:solidFill>
                  <a:schemeClr val="tx1"/>
                </a:solidFill>
              </a:rPr>
              <a:t>Need</a:t>
            </a:r>
          </a:p>
        </p:txBody>
      </p:sp>
      <p:sp>
        <p:nvSpPr>
          <p:cNvPr id="664597" name="Text Box 1045"/>
          <p:cNvSpPr txBox="1">
            <a:spLocks noChangeArrowheads="1"/>
          </p:cNvSpPr>
          <p:nvPr/>
        </p:nvSpPr>
        <p:spPr bwMode="gray">
          <a:xfrm>
            <a:off x="4981575" y="2324100"/>
            <a:ext cx="228600" cy="249238"/>
          </a:xfrm>
          <a:prstGeom prst="rect">
            <a:avLst/>
          </a:prstGeom>
          <a:noFill/>
          <a:ln w="9525">
            <a:noFill/>
            <a:miter lim="800000"/>
            <a:headEnd/>
            <a:tailEnd/>
          </a:ln>
          <a:effectLst/>
        </p:spPr>
        <p:txBody>
          <a:bodyPr>
            <a:spAutoFit/>
          </a:bodyPr>
          <a:lstStyle/>
          <a:p>
            <a:pPr algn="ctr">
              <a:lnSpc>
                <a:spcPct val="115000"/>
              </a:lnSpc>
              <a:spcBef>
                <a:spcPct val="55000"/>
              </a:spcBef>
            </a:pPr>
            <a:r>
              <a:rPr lang="en-US" sz="900" b="0">
                <a:solidFill>
                  <a:schemeClr val="tx1"/>
                </a:solidFill>
                <a:latin typeface="AvantGarde" pitchFamily="34" charset="0"/>
              </a:rPr>
              <a:t>4</a:t>
            </a:r>
            <a:endParaRPr lang="en-US" sz="2600" b="0">
              <a:solidFill>
                <a:schemeClr val="tx1"/>
              </a:solidFill>
              <a:latin typeface="Tahoma" pitchFamily="34" charset="0"/>
            </a:endParaRPr>
          </a:p>
        </p:txBody>
      </p:sp>
      <p:sp>
        <p:nvSpPr>
          <p:cNvPr id="664598" name="Text Box 1046"/>
          <p:cNvSpPr txBox="1">
            <a:spLocks noChangeArrowheads="1"/>
          </p:cNvSpPr>
          <p:nvPr/>
        </p:nvSpPr>
        <p:spPr bwMode="gray">
          <a:xfrm>
            <a:off x="4981575" y="2551113"/>
            <a:ext cx="228600" cy="249237"/>
          </a:xfrm>
          <a:prstGeom prst="rect">
            <a:avLst/>
          </a:prstGeom>
          <a:noFill/>
          <a:ln w="9525">
            <a:noFill/>
            <a:miter lim="800000"/>
            <a:headEnd/>
            <a:tailEnd/>
          </a:ln>
          <a:effectLst/>
        </p:spPr>
        <p:txBody>
          <a:bodyPr>
            <a:spAutoFit/>
          </a:bodyPr>
          <a:lstStyle/>
          <a:p>
            <a:pPr algn="ctr">
              <a:lnSpc>
                <a:spcPct val="115000"/>
              </a:lnSpc>
              <a:spcBef>
                <a:spcPct val="55000"/>
              </a:spcBef>
            </a:pPr>
            <a:r>
              <a:rPr lang="en-US" sz="900" b="0">
                <a:solidFill>
                  <a:schemeClr val="tx1"/>
                </a:solidFill>
                <a:latin typeface="AvantGarde" pitchFamily="34" charset="0"/>
              </a:rPr>
              <a:t>4</a:t>
            </a:r>
            <a:endParaRPr lang="en-US" sz="2600" b="0">
              <a:solidFill>
                <a:schemeClr val="tx1"/>
              </a:solidFill>
              <a:latin typeface="Tahoma" pitchFamily="34" charset="0"/>
            </a:endParaRPr>
          </a:p>
        </p:txBody>
      </p:sp>
      <p:sp>
        <p:nvSpPr>
          <p:cNvPr id="664599" name="Text Box 1047"/>
          <p:cNvSpPr txBox="1">
            <a:spLocks noChangeArrowheads="1"/>
          </p:cNvSpPr>
          <p:nvPr/>
        </p:nvSpPr>
        <p:spPr bwMode="gray">
          <a:xfrm>
            <a:off x="4981575" y="2865438"/>
            <a:ext cx="228600" cy="249237"/>
          </a:xfrm>
          <a:prstGeom prst="rect">
            <a:avLst/>
          </a:prstGeom>
          <a:noFill/>
          <a:ln w="9525">
            <a:noFill/>
            <a:miter lim="800000"/>
            <a:headEnd/>
            <a:tailEnd/>
          </a:ln>
          <a:effectLst/>
        </p:spPr>
        <p:txBody>
          <a:bodyPr>
            <a:spAutoFit/>
          </a:bodyPr>
          <a:lstStyle/>
          <a:p>
            <a:pPr algn="ctr">
              <a:lnSpc>
                <a:spcPct val="115000"/>
              </a:lnSpc>
              <a:spcBef>
                <a:spcPct val="55000"/>
              </a:spcBef>
            </a:pPr>
            <a:r>
              <a:rPr lang="en-US" sz="900" b="0">
                <a:solidFill>
                  <a:schemeClr val="tx1"/>
                </a:solidFill>
                <a:latin typeface="AvantGarde" pitchFamily="34" charset="0"/>
              </a:rPr>
              <a:t>0</a:t>
            </a:r>
            <a:endParaRPr lang="en-US" sz="2600" b="0">
              <a:solidFill>
                <a:schemeClr val="tx1"/>
              </a:solidFill>
              <a:latin typeface="Tahoma" pitchFamily="34" charset="0"/>
            </a:endParaRPr>
          </a:p>
        </p:txBody>
      </p:sp>
      <p:sp>
        <p:nvSpPr>
          <p:cNvPr id="664600" name="Text Box 1048"/>
          <p:cNvSpPr txBox="1">
            <a:spLocks noChangeArrowheads="1"/>
          </p:cNvSpPr>
          <p:nvPr/>
        </p:nvSpPr>
        <p:spPr bwMode="gray">
          <a:xfrm>
            <a:off x="4981575" y="3170238"/>
            <a:ext cx="228600" cy="249237"/>
          </a:xfrm>
          <a:prstGeom prst="rect">
            <a:avLst/>
          </a:prstGeom>
          <a:noFill/>
          <a:ln w="9525">
            <a:noFill/>
            <a:miter lim="800000"/>
            <a:headEnd/>
            <a:tailEnd/>
          </a:ln>
          <a:effectLst/>
        </p:spPr>
        <p:txBody>
          <a:bodyPr>
            <a:spAutoFit/>
          </a:bodyPr>
          <a:lstStyle/>
          <a:p>
            <a:pPr algn="ctr">
              <a:lnSpc>
                <a:spcPct val="115000"/>
              </a:lnSpc>
              <a:spcBef>
                <a:spcPct val="55000"/>
              </a:spcBef>
            </a:pPr>
            <a:r>
              <a:rPr lang="en-US" sz="900" b="0">
                <a:solidFill>
                  <a:schemeClr val="tx1"/>
                </a:solidFill>
                <a:latin typeface="AvantGarde" pitchFamily="34" charset="0"/>
              </a:rPr>
              <a:t>3</a:t>
            </a:r>
            <a:endParaRPr lang="en-US" sz="2600" b="0">
              <a:solidFill>
                <a:schemeClr val="tx1"/>
              </a:solidFill>
              <a:latin typeface="Tahoma" pitchFamily="34" charset="0"/>
            </a:endParaRPr>
          </a:p>
        </p:txBody>
      </p:sp>
      <p:sp>
        <p:nvSpPr>
          <p:cNvPr id="664601" name="Text Box 1049"/>
          <p:cNvSpPr txBox="1">
            <a:spLocks noChangeArrowheads="1"/>
          </p:cNvSpPr>
          <p:nvPr/>
        </p:nvSpPr>
        <p:spPr bwMode="gray">
          <a:xfrm>
            <a:off x="4981575" y="3408363"/>
            <a:ext cx="228600" cy="249237"/>
          </a:xfrm>
          <a:prstGeom prst="rect">
            <a:avLst/>
          </a:prstGeom>
          <a:noFill/>
          <a:ln w="9525">
            <a:noFill/>
            <a:miter lim="800000"/>
            <a:headEnd/>
            <a:tailEnd/>
          </a:ln>
          <a:effectLst/>
        </p:spPr>
        <p:txBody>
          <a:bodyPr>
            <a:spAutoFit/>
          </a:bodyPr>
          <a:lstStyle/>
          <a:p>
            <a:pPr algn="ctr">
              <a:lnSpc>
                <a:spcPct val="115000"/>
              </a:lnSpc>
              <a:spcBef>
                <a:spcPct val="55000"/>
              </a:spcBef>
            </a:pPr>
            <a:r>
              <a:rPr lang="en-US" sz="900" b="0">
                <a:solidFill>
                  <a:schemeClr val="tx1"/>
                </a:solidFill>
                <a:latin typeface="AvantGarde" pitchFamily="34" charset="0"/>
              </a:rPr>
              <a:t>1</a:t>
            </a:r>
            <a:endParaRPr lang="en-US" sz="2600" b="0">
              <a:solidFill>
                <a:schemeClr val="tx1"/>
              </a:solidFill>
              <a:latin typeface="Tahoma" pitchFamily="34" charset="0"/>
            </a:endParaRPr>
          </a:p>
        </p:txBody>
      </p:sp>
      <p:sp>
        <p:nvSpPr>
          <p:cNvPr id="664602" name="Text Box 1050"/>
          <p:cNvSpPr txBox="1">
            <a:spLocks noChangeArrowheads="1"/>
          </p:cNvSpPr>
          <p:nvPr/>
        </p:nvSpPr>
        <p:spPr bwMode="gray">
          <a:xfrm>
            <a:off x="4981575" y="3657600"/>
            <a:ext cx="228600" cy="249238"/>
          </a:xfrm>
          <a:prstGeom prst="rect">
            <a:avLst/>
          </a:prstGeom>
          <a:noFill/>
          <a:ln w="9525">
            <a:noFill/>
            <a:miter lim="800000"/>
            <a:headEnd/>
            <a:tailEnd/>
          </a:ln>
          <a:effectLst/>
        </p:spPr>
        <p:txBody>
          <a:bodyPr>
            <a:spAutoFit/>
          </a:bodyPr>
          <a:lstStyle/>
          <a:p>
            <a:pPr algn="ctr">
              <a:lnSpc>
                <a:spcPct val="115000"/>
              </a:lnSpc>
              <a:spcBef>
                <a:spcPct val="55000"/>
              </a:spcBef>
            </a:pPr>
            <a:r>
              <a:rPr lang="en-US" sz="900" b="0">
                <a:solidFill>
                  <a:schemeClr val="tx1"/>
                </a:solidFill>
                <a:latin typeface="AvantGarde" pitchFamily="34" charset="0"/>
              </a:rPr>
              <a:t>2</a:t>
            </a:r>
            <a:endParaRPr lang="en-US" sz="2600" b="0">
              <a:solidFill>
                <a:schemeClr val="tx1"/>
              </a:solidFill>
              <a:latin typeface="Tahoma" pitchFamily="34" charset="0"/>
            </a:endParaRPr>
          </a:p>
        </p:txBody>
      </p:sp>
      <p:sp>
        <p:nvSpPr>
          <p:cNvPr id="664603" name="Text Box 1051"/>
          <p:cNvSpPr txBox="1">
            <a:spLocks noChangeArrowheads="1"/>
          </p:cNvSpPr>
          <p:nvPr/>
        </p:nvSpPr>
        <p:spPr bwMode="gray">
          <a:xfrm>
            <a:off x="2800350" y="3219450"/>
            <a:ext cx="552450" cy="671513"/>
          </a:xfrm>
          <a:prstGeom prst="rect">
            <a:avLst/>
          </a:prstGeom>
          <a:noFill/>
          <a:ln w="9525">
            <a:noFill/>
            <a:miter lim="800000"/>
            <a:headEnd/>
            <a:tailEnd/>
          </a:ln>
          <a:effectLst/>
        </p:spPr>
        <p:txBody>
          <a:bodyPr>
            <a:spAutoFit/>
          </a:bodyPr>
          <a:lstStyle/>
          <a:p>
            <a:pPr>
              <a:lnSpc>
                <a:spcPct val="80000"/>
              </a:lnSpc>
              <a:spcBef>
                <a:spcPct val="25000"/>
              </a:spcBef>
            </a:pPr>
            <a:r>
              <a:rPr lang="en-US" sz="800">
                <a:solidFill>
                  <a:schemeClr val="tx1"/>
                </a:solidFill>
              </a:rPr>
              <a:t>Req </a:t>
            </a:r>
          </a:p>
          <a:p>
            <a:pPr>
              <a:lnSpc>
                <a:spcPct val="80000"/>
              </a:lnSpc>
              <a:spcBef>
                <a:spcPct val="25000"/>
              </a:spcBef>
            </a:pPr>
            <a:endParaRPr lang="en-US" sz="800">
              <a:solidFill>
                <a:schemeClr val="tx1"/>
              </a:solidFill>
            </a:endParaRPr>
          </a:p>
          <a:p>
            <a:pPr>
              <a:lnSpc>
                <a:spcPct val="80000"/>
              </a:lnSpc>
              <a:spcBef>
                <a:spcPct val="15000"/>
              </a:spcBef>
            </a:pPr>
            <a:r>
              <a:rPr lang="en-US" sz="800">
                <a:solidFill>
                  <a:schemeClr val="tx1"/>
                </a:solidFill>
              </a:rPr>
              <a:t>Have </a:t>
            </a:r>
          </a:p>
          <a:p>
            <a:pPr>
              <a:lnSpc>
                <a:spcPct val="80000"/>
              </a:lnSpc>
              <a:spcBef>
                <a:spcPct val="15000"/>
              </a:spcBef>
            </a:pPr>
            <a:endParaRPr lang="en-US" sz="800">
              <a:solidFill>
                <a:schemeClr val="tx1"/>
              </a:solidFill>
            </a:endParaRPr>
          </a:p>
          <a:p>
            <a:pPr>
              <a:lnSpc>
                <a:spcPct val="80000"/>
              </a:lnSpc>
              <a:spcBef>
                <a:spcPct val="15000"/>
              </a:spcBef>
            </a:pPr>
            <a:r>
              <a:rPr lang="en-US" sz="800">
                <a:solidFill>
                  <a:schemeClr val="tx1"/>
                </a:solidFill>
              </a:rPr>
              <a:t>Need</a:t>
            </a:r>
          </a:p>
        </p:txBody>
      </p:sp>
      <p:sp>
        <p:nvSpPr>
          <p:cNvPr id="664604" name="Text Box 1052"/>
          <p:cNvSpPr txBox="1">
            <a:spLocks noChangeArrowheads="1"/>
          </p:cNvSpPr>
          <p:nvPr/>
        </p:nvSpPr>
        <p:spPr bwMode="gray">
          <a:xfrm>
            <a:off x="2790825" y="4271963"/>
            <a:ext cx="552450" cy="190500"/>
          </a:xfrm>
          <a:prstGeom prst="rect">
            <a:avLst/>
          </a:prstGeom>
          <a:noFill/>
          <a:ln w="9525">
            <a:noFill/>
            <a:miter lim="800000"/>
            <a:headEnd/>
            <a:tailEnd/>
          </a:ln>
          <a:effectLst/>
        </p:spPr>
        <p:txBody>
          <a:bodyPr>
            <a:spAutoFit/>
          </a:bodyPr>
          <a:lstStyle/>
          <a:p>
            <a:pPr>
              <a:lnSpc>
                <a:spcPct val="80000"/>
              </a:lnSpc>
              <a:spcBef>
                <a:spcPct val="25000"/>
              </a:spcBef>
            </a:pPr>
            <a:r>
              <a:rPr lang="en-US" sz="800" b="0">
                <a:solidFill>
                  <a:schemeClr val="tx1"/>
                </a:solidFill>
                <a:latin typeface="Times New Roman" pitchFamily="18" charset="0"/>
              </a:rPr>
              <a:t>Req </a:t>
            </a:r>
            <a:endParaRPr lang="en-US" sz="2600" b="0">
              <a:solidFill>
                <a:schemeClr val="tx1"/>
              </a:solidFill>
              <a:latin typeface="Tahoma" pitchFamily="34" charset="0"/>
            </a:endParaRPr>
          </a:p>
        </p:txBody>
      </p:sp>
      <p:sp>
        <p:nvSpPr>
          <p:cNvPr id="664608" name="Text Box 1056"/>
          <p:cNvSpPr txBox="1">
            <a:spLocks noChangeArrowheads="1"/>
          </p:cNvSpPr>
          <p:nvPr/>
        </p:nvSpPr>
        <p:spPr bwMode="gray">
          <a:xfrm>
            <a:off x="7620000" y="1676400"/>
            <a:ext cx="1657350" cy="641350"/>
          </a:xfrm>
          <a:prstGeom prst="rect">
            <a:avLst/>
          </a:prstGeom>
          <a:noFill/>
          <a:ln w="9525">
            <a:noFill/>
            <a:miter lim="800000"/>
            <a:headEnd/>
            <a:tailEnd/>
          </a:ln>
          <a:effectLst/>
        </p:spPr>
        <p:txBody>
          <a:bodyPr>
            <a:spAutoFit/>
          </a:bodyPr>
          <a:lstStyle/>
          <a:p>
            <a:r>
              <a:rPr lang="en-US" dirty="0">
                <a:solidFill>
                  <a:srgbClr val="FFFF00"/>
                </a:solidFill>
              </a:rPr>
              <a:t>Kind/Type Resources</a:t>
            </a:r>
            <a:endParaRPr lang="en-US" dirty="0">
              <a:solidFill>
                <a:srgbClr val="FFFF00"/>
              </a:solidFill>
              <a:latin typeface="Tahoma" pitchFamily="34" charset="0"/>
            </a:endParaRPr>
          </a:p>
        </p:txBody>
      </p:sp>
      <p:sp>
        <p:nvSpPr>
          <p:cNvPr id="664611" name="Line 1059"/>
          <p:cNvSpPr>
            <a:spLocks noChangeShapeType="1"/>
          </p:cNvSpPr>
          <p:nvPr/>
        </p:nvSpPr>
        <p:spPr bwMode="gray">
          <a:xfrm rot="12404203" flipV="1">
            <a:off x="6400800" y="1600200"/>
            <a:ext cx="1143000" cy="574675"/>
          </a:xfrm>
          <a:prstGeom prst="line">
            <a:avLst/>
          </a:prstGeom>
          <a:noFill/>
          <a:ln w="25400">
            <a:solidFill>
              <a:srgbClr val="FF9900"/>
            </a:solidFill>
            <a:round/>
            <a:headEnd/>
            <a:tailEnd type="triangle" w="med" len="med"/>
          </a:ln>
          <a:effectLst>
            <a:outerShdw dist="35921" dir="2700000" algn="ctr" rotWithShape="0">
              <a:schemeClr val="bg2">
                <a:alpha val="50000"/>
              </a:schemeClr>
            </a:outerShdw>
          </a:effectLst>
        </p:spPr>
        <p:txBody>
          <a:bodyPr wrap="none" anchor="ctr"/>
          <a:lstStyle/>
          <a:p>
            <a:endParaRPr lang="en-US"/>
          </a:p>
        </p:txBody>
      </p:sp>
      <p:sp>
        <p:nvSpPr>
          <p:cNvPr id="664612" name="Text Box 1060"/>
          <p:cNvSpPr txBox="1">
            <a:spLocks noChangeArrowheads="1"/>
          </p:cNvSpPr>
          <p:nvPr/>
        </p:nvSpPr>
        <p:spPr bwMode="gray">
          <a:xfrm>
            <a:off x="685800" y="5029200"/>
            <a:ext cx="1828800" cy="1190625"/>
          </a:xfrm>
          <a:prstGeom prst="rect">
            <a:avLst/>
          </a:prstGeom>
          <a:noFill/>
          <a:ln w="9525">
            <a:noFill/>
            <a:miter lim="800000"/>
            <a:headEnd/>
            <a:tailEnd/>
          </a:ln>
          <a:effectLst/>
        </p:spPr>
        <p:txBody>
          <a:bodyPr>
            <a:spAutoFit/>
          </a:bodyPr>
          <a:lstStyle/>
          <a:p>
            <a:r>
              <a:rPr lang="en-US" dirty="0">
                <a:solidFill>
                  <a:srgbClr val="FFFF00"/>
                </a:solidFill>
              </a:rPr>
              <a:t>Resources  Needed Next </a:t>
            </a:r>
          </a:p>
          <a:p>
            <a:r>
              <a:rPr lang="en-US" dirty="0">
                <a:solidFill>
                  <a:srgbClr val="FFFF00"/>
                </a:solidFill>
              </a:rPr>
              <a:t>Operational   Period</a:t>
            </a:r>
            <a:endParaRPr lang="en-US" dirty="0">
              <a:solidFill>
                <a:srgbClr val="FFFF00"/>
              </a:solidFill>
              <a:latin typeface="Tahoma" pitchFamily="34" charset="0"/>
            </a:endParaRPr>
          </a:p>
        </p:txBody>
      </p:sp>
      <p:sp>
        <p:nvSpPr>
          <p:cNvPr id="664613" name="Line 1061"/>
          <p:cNvSpPr>
            <a:spLocks noChangeShapeType="1"/>
          </p:cNvSpPr>
          <p:nvPr/>
        </p:nvSpPr>
        <p:spPr bwMode="gray">
          <a:xfrm rot="12404203" flipH="1">
            <a:off x="2895600" y="3352800"/>
            <a:ext cx="1336675" cy="2987675"/>
          </a:xfrm>
          <a:prstGeom prst="line">
            <a:avLst/>
          </a:prstGeom>
          <a:noFill/>
          <a:ln w="25400">
            <a:solidFill>
              <a:srgbClr val="FF9900"/>
            </a:solidFill>
            <a:round/>
            <a:headEnd/>
            <a:tailEnd type="triangle" w="med" len="med"/>
          </a:ln>
          <a:effectLst>
            <a:outerShdw dist="35921" dir="2700000" algn="ctr" rotWithShape="0">
              <a:schemeClr val="bg2">
                <a:alpha val="50000"/>
              </a:schemeClr>
            </a:outerShdw>
          </a:effectLst>
        </p:spPr>
        <p:txBody>
          <a:bodyPr wrap="none" anchor="ctr"/>
          <a:lstStyle/>
          <a:p>
            <a:endParaRPr lang="en-US"/>
          </a:p>
        </p:txBody>
      </p:sp>
      <p:sp>
        <p:nvSpPr>
          <p:cNvPr id="664615" name="Oval 1063"/>
          <p:cNvSpPr>
            <a:spLocks noChangeArrowheads="1"/>
          </p:cNvSpPr>
          <p:nvPr/>
        </p:nvSpPr>
        <p:spPr bwMode="gray">
          <a:xfrm>
            <a:off x="4876800" y="3594100"/>
            <a:ext cx="457200" cy="457200"/>
          </a:xfrm>
          <a:prstGeom prst="ellipse">
            <a:avLst/>
          </a:prstGeom>
          <a:noFill/>
          <a:ln w="25400">
            <a:solidFill>
              <a:srgbClr val="FF9900"/>
            </a:solidFill>
            <a:round/>
            <a:headEnd/>
            <a:tailEnd/>
          </a:ln>
          <a:effectLst>
            <a:outerShdw dist="35921" dir="2700000" algn="ctr" rotWithShape="0">
              <a:schemeClr val="bg2">
                <a:alpha val="50000"/>
              </a:schemeClr>
            </a:outerShdw>
          </a:effectLst>
        </p:spPr>
        <p:txBody>
          <a:bodyPr wrap="none" anchor="ctr"/>
          <a:lstStyle/>
          <a:p>
            <a:endParaRPr lang="en-US"/>
          </a:p>
        </p:txBody>
      </p:sp>
      <p:sp>
        <p:nvSpPr>
          <p:cNvPr id="664617" name="Rectangle 1065"/>
          <p:cNvSpPr>
            <a:spLocks noChangeArrowheads="1"/>
          </p:cNvSpPr>
          <p:nvPr/>
        </p:nvSpPr>
        <p:spPr bwMode="auto">
          <a:xfrm>
            <a:off x="3962400" y="6477000"/>
            <a:ext cx="1001713" cy="304800"/>
          </a:xfrm>
          <a:prstGeom prst="rect">
            <a:avLst/>
          </a:prstGeom>
          <a:noFill/>
          <a:ln w="9525">
            <a:noFill/>
            <a:miter lim="800000"/>
            <a:headEnd/>
            <a:tailEnd/>
          </a:ln>
          <a:effectLst/>
        </p:spPr>
        <p:txBody>
          <a:bodyPr wrap="none">
            <a:spAutoFit/>
          </a:bodyPr>
          <a:lstStyle/>
          <a:p>
            <a:r>
              <a:rPr lang="en-US" sz="1400"/>
              <a:t>Visual 5.</a:t>
            </a:r>
            <a:fld id="{A0E8C314-C46E-475B-AA96-57BC7DD2ED26}" type="slidenum">
              <a:rPr lang="en-US" sz="1400"/>
              <a:pPr/>
              <a:t>44</a:t>
            </a:fld>
            <a:endParaRPr lang="en-US" sz="1400"/>
          </a:p>
        </p:txBody>
      </p:sp>
    </p:spTree>
  </p:cSld>
  <p:clrMapOvr>
    <a:masterClrMapping/>
  </p:clrMapOvr>
  <p:transition>
    <p:wipe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1138" name="Rectangle 2"/>
          <p:cNvSpPr>
            <a:spLocks noChangeAspect="1" noChangeArrowheads="1"/>
          </p:cNvSpPr>
          <p:nvPr/>
        </p:nvSpPr>
        <p:spPr bwMode="auto">
          <a:xfrm>
            <a:off x="295275" y="274638"/>
            <a:ext cx="8601075" cy="868362"/>
          </a:xfrm>
          <a:prstGeom prst="rect">
            <a:avLst/>
          </a:prstGeom>
          <a:noFill/>
          <a:ln w="9525">
            <a:noFill/>
            <a:miter lim="800000"/>
            <a:headEnd/>
            <a:tailEnd/>
          </a:ln>
          <a:effectLst/>
        </p:spPr>
        <p:txBody>
          <a:bodyPr lIns="146304" rIns="146304"/>
          <a:lstStyle/>
          <a:p>
            <a:r>
              <a:rPr lang="en-US" sz="3600">
                <a:latin typeface="Times New Roman" pitchFamily="18" charset="0"/>
              </a:rPr>
              <a:t>ICS Form 215A, Incident Safety Analysis</a:t>
            </a:r>
          </a:p>
        </p:txBody>
      </p:sp>
      <p:sp>
        <p:nvSpPr>
          <p:cNvPr id="731139" name="Rectangle 3"/>
          <p:cNvSpPr>
            <a:spLocks noChangeArrowheads="1"/>
          </p:cNvSpPr>
          <p:nvPr/>
        </p:nvSpPr>
        <p:spPr bwMode="auto">
          <a:xfrm>
            <a:off x="457200" y="990600"/>
            <a:ext cx="8229600" cy="762000"/>
          </a:xfrm>
          <a:prstGeom prst="rect">
            <a:avLst/>
          </a:prstGeom>
          <a:noFill/>
          <a:ln w="9525">
            <a:noFill/>
            <a:miter lim="800000"/>
            <a:headEnd/>
            <a:tailEnd/>
          </a:ln>
          <a:effectLst/>
        </p:spPr>
        <p:txBody>
          <a:bodyPr/>
          <a:lstStyle/>
          <a:p>
            <a:pPr>
              <a:spcBef>
                <a:spcPct val="30000"/>
              </a:spcBef>
              <a:buFont typeface="Wingdings" pitchFamily="2" charset="2"/>
              <a:buNone/>
            </a:pPr>
            <a:r>
              <a:rPr lang="en-US" sz="2000"/>
              <a:t>The Safety Officer or Incident Commander completes ICS Form 215A for each operational period.</a:t>
            </a:r>
          </a:p>
        </p:txBody>
      </p:sp>
      <p:sp>
        <p:nvSpPr>
          <p:cNvPr id="731140" name="Line 4"/>
          <p:cNvSpPr>
            <a:spLocks noChangeShapeType="1"/>
          </p:cNvSpPr>
          <p:nvPr/>
        </p:nvSpPr>
        <p:spPr bwMode="auto">
          <a:xfrm>
            <a:off x="457200" y="914400"/>
            <a:ext cx="8229600" cy="0"/>
          </a:xfrm>
          <a:prstGeom prst="line">
            <a:avLst/>
          </a:prstGeom>
          <a:noFill/>
          <a:ln w="28575">
            <a:solidFill>
              <a:schemeClr val="bg1"/>
            </a:solidFill>
            <a:round/>
            <a:headEnd/>
            <a:tailEnd/>
          </a:ln>
          <a:effectLst/>
        </p:spPr>
        <p:txBody>
          <a:bodyPr/>
          <a:lstStyle/>
          <a:p>
            <a:endParaRPr lang="en-US"/>
          </a:p>
        </p:txBody>
      </p:sp>
      <p:grpSp>
        <p:nvGrpSpPr>
          <p:cNvPr id="2" name="Group 5"/>
          <p:cNvGrpSpPr>
            <a:grpSpLocks/>
          </p:cNvGrpSpPr>
          <p:nvPr/>
        </p:nvGrpSpPr>
        <p:grpSpPr bwMode="auto">
          <a:xfrm>
            <a:off x="381000" y="1752600"/>
            <a:ext cx="8315325" cy="4213225"/>
            <a:chOff x="159" y="1104"/>
            <a:chExt cx="5478" cy="3174"/>
          </a:xfrm>
        </p:grpSpPr>
        <p:pic>
          <p:nvPicPr>
            <p:cNvPr id="731142" name="Picture 6" descr="IAPSRA_top"/>
            <p:cNvPicPr>
              <a:picLocks noChangeAspect="1" noChangeArrowheads="1"/>
            </p:cNvPicPr>
            <p:nvPr/>
          </p:nvPicPr>
          <p:blipFill>
            <a:blip r:embed="rId3" cstate="print"/>
            <a:srcRect/>
            <a:stretch>
              <a:fillRect/>
            </a:stretch>
          </p:blipFill>
          <p:spPr bwMode="auto">
            <a:xfrm>
              <a:off x="159" y="1104"/>
              <a:ext cx="5478" cy="2754"/>
            </a:xfrm>
            <a:prstGeom prst="rect">
              <a:avLst/>
            </a:prstGeom>
            <a:noFill/>
          </p:spPr>
        </p:pic>
        <p:sp>
          <p:nvSpPr>
            <p:cNvPr id="731143" name="Text Box 7"/>
            <p:cNvSpPr txBox="1">
              <a:spLocks noChangeArrowheads="1"/>
            </p:cNvSpPr>
            <p:nvPr/>
          </p:nvSpPr>
          <p:spPr bwMode="auto">
            <a:xfrm>
              <a:off x="402" y="1419"/>
              <a:ext cx="1920" cy="321"/>
            </a:xfrm>
            <a:prstGeom prst="rect">
              <a:avLst/>
            </a:prstGeom>
            <a:noFill/>
            <a:ln w="9525">
              <a:noFill/>
              <a:miter lim="800000"/>
              <a:headEnd/>
              <a:tailEnd/>
            </a:ln>
            <a:effectLst/>
          </p:spPr>
          <p:txBody>
            <a:bodyPr>
              <a:spAutoFit/>
            </a:bodyPr>
            <a:lstStyle/>
            <a:p>
              <a:pPr algn="ctr">
                <a:lnSpc>
                  <a:spcPct val="90000"/>
                </a:lnSpc>
                <a:spcBef>
                  <a:spcPct val="50000"/>
                </a:spcBef>
              </a:pPr>
              <a:r>
                <a:rPr lang="en-US" sz="900">
                  <a:solidFill>
                    <a:schemeClr val="tx1"/>
                  </a:solidFill>
                  <a:latin typeface="AvantGarde" pitchFamily="34" charset="0"/>
                </a:rPr>
                <a:t>INCIDENT</a:t>
              </a:r>
              <a:r>
                <a:rPr lang="en-US" sz="1000">
                  <a:solidFill>
                    <a:schemeClr val="tx1"/>
                  </a:solidFill>
                  <a:latin typeface="AvantGarde" pitchFamily="34" charset="0"/>
                </a:rPr>
                <a:t> ACTION PLAN SAFETY &amp; </a:t>
              </a:r>
            </a:p>
            <a:p>
              <a:pPr algn="ctr">
                <a:spcBef>
                  <a:spcPct val="30000"/>
                </a:spcBef>
              </a:pPr>
              <a:r>
                <a:rPr lang="en-US" sz="1000">
                  <a:solidFill>
                    <a:schemeClr val="tx1"/>
                  </a:solidFill>
                  <a:latin typeface="AvantGarde" pitchFamily="34" charset="0"/>
                </a:rPr>
                <a:t>RISK ANALYSIS</a:t>
              </a:r>
              <a:endParaRPr lang="en-US" sz="2600" b="0">
                <a:solidFill>
                  <a:schemeClr val="tx1"/>
                </a:solidFill>
                <a:latin typeface="Tahoma" pitchFamily="34" charset="0"/>
              </a:endParaRPr>
            </a:p>
          </p:txBody>
        </p:sp>
        <p:sp>
          <p:nvSpPr>
            <p:cNvPr id="731144" name="Text Box 8"/>
            <p:cNvSpPr txBox="1">
              <a:spLocks noChangeArrowheads="1"/>
            </p:cNvSpPr>
            <p:nvPr/>
          </p:nvSpPr>
          <p:spPr bwMode="auto">
            <a:xfrm>
              <a:off x="2100" y="1375"/>
              <a:ext cx="1381" cy="413"/>
            </a:xfrm>
            <a:prstGeom prst="rect">
              <a:avLst/>
            </a:prstGeom>
            <a:noFill/>
            <a:ln w="9525">
              <a:noFill/>
              <a:miter lim="800000"/>
              <a:headEnd/>
              <a:tailEnd/>
            </a:ln>
            <a:effectLst/>
          </p:spPr>
          <p:txBody>
            <a:bodyPr>
              <a:spAutoFit/>
            </a:bodyPr>
            <a:lstStyle/>
            <a:p>
              <a:pPr marL="171450" indent="-171450">
                <a:lnSpc>
                  <a:spcPct val="115000"/>
                </a:lnSpc>
                <a:spcBef>
                  <a:spcPct val="55000"/>
                </a:spcBef>
              </a:pPr>
              <a:r>
                <a:rPr lang="en-US" sz="900" b="0">
                  <a:solidFill>
                    <a:schemeClr val="tx1"/>
                  </a:solidFill>
                  <a:latin typeface="AvantGarde" pitchFamily="34" charset="0"/>
                </a:rPr>
                <a:t>1. INCIDENT NAME</a:t>
              </a:r>
              <a:r>
                <a:rPr lang="en-US" sz="1000" b="0">
                  <a:solidFill>
                    <a:schemeClr val="tx1"/>
                  </a:solidFill>
                  <a:latin typeface="AvantGarde" pitchFamily="34" charset="0"/>
                </a:rPr>
                <a:t>                                                                                                                                                     </a:t>
              </a:r>
              <a:r>
                <a:rPr lang="en-US" sz="1600" b="0">
                  <a:solidFill>
                    <a:schemeClr val="tx1"/>
                  </a:solidFill>
                  <a:latin typeface="Times New Roman" pitchFamily="18" charset="0"/>
                </a:rPr>
                <a:t>Winter Storm</a:t>
              </a:r>
              <a:endParaRPr lang="en-US" sz="2600" b="0">
                <a:solidFill>
                  <a:schemeClr val="tx1"/>
                </a:solidFill>
                <a:latin typeface="Tahoma" pitchFamily="34" charset="0"/>
              </a:endParaRPr>
            </a:p>
          </p:txBody>
        </p:sp>
        <p:sp>
          <p:nvSpPr>
            <p:cNvPr id="731145" name="Text Box 9"/>
            <p:cNvSpPr txBox="1">
              <a:spLocks noChangeArrowheads="1"/>
            </p:cNvSpPr>
            <p:nvPr/>
          </p:nvSpPr>
          <p:spPr bwMode="auto">
            <a:xfrm>
              <a:off x="3648" y="1377"/>
              <a:ext cx="1380" cy="412"/>
            </a:xfrm>
            <a:prstGeom prst="rect">
              <a:avLst/>
            </a:prstGeom>
            <a:noFill/>
            <a:ln w="9525">
              <a:noFill/>
              <a:miter lim="800000"/>
              <a:headEnd/>
              <a:tailEnd/>
            </a:ln>
            <a:effectLst/>
          </p:spPr>
          <p:txBody>
            <a:bodyPr>
              <a:spAutoFit/>
            </a:bodyPr>
            <a:lstStyle/>
            <a:p>
              <a:pPr marL="171450" indent="-171450">
                <a:lnSpc>
                  <a:spcPct val="115000"/>
                </a:lnSpc>
                <a:spcBef>
                  <a:spcPct val="55000"/>
                </a:spcBef>
              </a:pPr>
              <a:r>
                <a:rPr lang="en-US" sz="900" b="0">
                  <a:solidFill>
                    <a:schemeClr val="tx1"/>
                  </a:solidFill>
                  <a:latin typeface="AvantGarde" pitchFamily="34" charset="0"/>
                </a:rPr>
                <a:t>2. DATE</a:t>
              </a:r>
              <a:r>
                <a:rPr lang="en-US" sz="1000" b="0">
                  <a:solidFill>
                    <a:schemeClr val="tx1"/>
                  </a:solidFill>
                  <a:latin typeface="AvantGarde" pitchFamily="34" charset="0"/>
                </a:rPr>
                <a:t>                                                                                                                                                     </a:t>
              </a:r>
              <a:r>
                <a:rPr lang="en-US" sz="1600" b="0">
                  <a:solidFill>
                    <a:schemeClr val="tx1"/>
                  </a:solidFill>
                  <a:latin typeface="Times New Roman" pitchFamily="18" charset="0"/>
                </a:rPr>
                <a:t>2-10</a:t>
              </a:r>
              <a:endParaRPr lang="en-US" sz="2600" b="0">
                <a:solidFill>
                  <a:schemeClr val="tx1"/>
                </a:solidFill>
                <a:latin typeface="Tahoma" pitchFamily="34" charset="0"/>
              </a:endParaRPr>
            </a:p>
          </p:txBody>
        </p:sp>
        <p:sp>
          <p:nvSpPr>
            <p:cNvPr id="731146" name="Text Box 10"/>
            <p:cNvSpPr txBox="1">
              <a:spLocks noChangeArrowheads="1"/>
            </p:cNvSpPr>
            <p:nvPr/>
          </p:nvSpPr>
          <p:spPr bwMode="auto">
            <a:xfrm>
              <a:off x="4476" y="1377"/>
              <a:ext cx="708" cy="412"/>
            </a:xfrm>
            <a:prstGeom prst="rect">
              <a:avLst/>
            </a:prstGeom>
            <a:noFill/>
            <a:ln w="9525">
              <a:noFill/>
              <a:miter lim="800000"/>
              <a:headEnd/>
              <a:tailEnd/>
            </a:ln>
            <a:effectLst/>
          </p:spPr>
          <p:txBody>
            <a:bodyPr>
              <a:spAutoFit/>
            </a:bodyPr>
            <a:lstStyle/>
            <a:p>
              <a:pPr marL="171450" indent="-171450">
                <a:lnSpc>
                  <a:spcPct val="115000"/>
                </a:lnSpc>
                <a:spcBef>
                  <a:spcPct val="55000"/>
                </a:spcBef>
              </a:pPr>
              <a:r>
                <a:rPr lang="en-US" sz="900" b="0">
                  <a:solidFill>
                    <a:schemeClr val="tx1"/>
                  </a:solidFill>
                  <a:latin typeface="AvantGarde" pitchFamily="34" charset="0"/>
                </a:rPr>
                <a:t>3. TIME</a:t>
              </a:r>
              <a:r>
                <a:rPr lang="en-US" sz="1000" b="0">
                  <a:solidFill>
                    <a:schemeClr val="tx1"/>
                  </a:solidFill>
                  <a:latin typeface="AvantGarde" pitchFamily="34" charset="0"/>
                </a:rPr>
                <a:t>                                                                                                                                                     </a:t>
              </a:r>
              <a:r>
                <a:rPr lang="en-US" sz="1600" b="0">
                  <a:solidFill>
                    <a:schemeClr val="tx1"/>
                  </a:solidFill>
                  <a:latin typeface="Times New Roman" pitchFamily="18" charset="0"/>
                </a:rPr>
                <a:t>1100</a:t>
              </a:r>
              <a:endParaRPr lang="en-US" sz="2600" b="0">
                <a:solidFill>
                  <a:schemeClr val="tx1"/>
                </a:solidFill>
                <a:latin typeface="Tahoma" pitchFamily="34" charset="0"/>
              </a:endParaRPr>
            </a:p>
          </p:txBody>
        </p:sp>
        <p:sp>
          <p:nvSpPr>
            <p:cNvPr id="731147" name="Text Box 11"/>
            <p:cNvSpPr txBox="1">
              <a:spLocks noChangeArrowheads="1"/>
            </p:cNvSpPr>
            <p:nvPr/>
          </p:nvSpPr>
          <p:spPr bwMode="auto">
            <a:xfrm>
              <a:off x="3786" y="1700"/>
              <a:ext cx="1032" cy="187"/>
            </a:xfrm>
            <a:prstGeom prst="rect">
              <a:avLst/>
            </a:prstGeom>
            <a:noFill/>
            <a:ln w="9525">
              <a:noFill/>
              <a:miter lim="800000"/>
              <a:headEnd/>
              <a:tailEnd/>
            </a:ln>
            <a:effectLst/>
          </p:spPr>
          <p:txBody>
            <a:bodyPr>
              <a:spAutoFit/>
            </a:bodyPr>
            <a:lstStyle/>
            <a:p>
              <a:pPr>
                <a:lnSpc>
                  <a:spcPct val="115000"/>
                </a:lnSpc>
                <a:spcBef>
                  <a:spcPct val="55000"/>
                </a:spcBef>
              </a:pPr>
              <a:r>
                <a:rPr lang="en-US" sz="900" b="0">
                  <a:solidFill>
                    <a:schemeClr val="tx1"/>
                  </a:solidFill>
                  <a:latin typeface="AvantGarde" pitchFamily="34" charset="0"/>
                </a:rPr>
                <a:t>RISK MITIGATIONS</a:t>
              </a:r>
              <a:endParaRPr lang="en-US" sz="2600" b="0">
                <a:solidFill>
                  <a:schemeClr val="tx1"/>
                </a:solidFill>
                <a:latin typeface="Tahoma" pitchFamily="34" charset="0"/>
              </a:endParaRPr>
            </a:p>
          </p:txBody>
        </p:sp>
        <p:sp>
          <p:nvSpPr>
            <p:cNvPr id="731148" name="Text Box 12"/>
            <p:cNvSpPr txBox="1">
              <a:spLocks noChangeArrowheads="1"/>
            </p:cNvSpPr>
            <p:nvPr/>
          </p:nvSpPr>
          <p:spPr bwMode="auto">
            <a:xfrm>
              <a:off x="696" y="1653"/>
              <a:ext cx="2304" cy="306"/>
            </a:xfrm>
            <a:prstGeom prst="rect">
              <a:avLst/>
            </a:prstGeom>
            <a:noFill/>
            <a:ln w="9525">
              <a:noFill/>
              <a:miter lim="800000"/>
              <a:headEnd/>
              <a:tailEnd/>
            </a:ln>
            <a:effectLst/>
          </p:spPr>
          <p:txBody>
            <a:bodyPr>
              <a:spAutoFit/>
            </a:bodyPr>
            <a:lstStyle/>
            <a:p>
              <a:pPr algn="ctr">
                <a:lnSpc>
                  <a:spcPct val="115000"/>
                </a:lnSpc>
                <a:spcBef>
                  <a:spcPct val="55000"/>
                </a:spcBef>
              </a:pPr>
              <a:r>
                <a:rPr lang="en-US" sz="900">
                  <a:solidFill>
                    <a:schemeClr val="tx1"/>
                  </a:solidFill>
                  <a:latin typeface="AvantGarde" pitchFamily="34" charset="0"/>
                </a:rPr>
                <a:t>LCES*</a:t>
              </a:r>
              <a:r>
                <a:rPr lang="en-US" sz="900" b="0">
                  <a:solidFill>
                    <a:schemeClr val="tx1"/>
                  </a:solidFill>
                  <a:latin typeface="AvantGarde" pitchFamily="34" charset="0"/>
                </a:rPr>
                <a:t> and Risk Analysis                                                             (Lookouts, Communications, Escape Routes, Safety Zones)</a:t>
              </a:r>
              <a:endParaRPr lang="en-US" sz="2600" b="0">
                <a:solidFill>
                  <a:schemeClr val="tx1"/>
                </a:solidFill>
                <a:latin typeface="Tahoma" pitchFamily="34" charset="0"/>
              </a:endParaRPr>
            </a:p>
          </p:txBody>
        </p:sp>
        <p:sp>
          <p:nvSpPr>
            <p:cNvPr id="731149" name="Text Box 13"/>
            <p:cNvSpPr txBox="1">
              <a:spLocks noChangeArrowheads="1"/>
            </p:cNvSpPr>
            <p:nvPr/>
          </p:nvSpPr>
          <p:spPr bwMode="auto">
            <a:xfrm rot="5400000">
              <a:off x="363" y="2117"/>
              <a:ext cx="767" cy="346"/>
            </a:xfrm>
            <a:prstGeom prst="rect">
              <a:avLst/>
            </a:prstGeom>
            <a:noFill/>
            <a:ln w="9525">
              <a:noFill/>
              <a:miter lim="800000"/>
              <a:headEnd/>
              <a:tailEnd/>
            </a:ln>
            <a:effectLst/>
          </p:spPr>
          <p:txBody>
            <a:bodyPr>
              <a:spAutoFit/>
            </a:bodyPr>
            <a:lstStyle/>
            <a:p>
              <a:pPr>
                <a:lnSpc>
                  <a:spcPct val="95000"/>
                </a:lnSpc>
                <a:spcBef>
                  <a:spcPct val="55000"/>
                </a:spcBef>
              </a:pPr>
              <a:r>
                <a:rPr lang="en-US" sz="1000">
                  <a:solidFill>
                    <a:schemeClr val="tx1"/>
                  </a:solidFill>
                  <a:latin typeface="AvantGarde" pitchFamily="34" charset="0"/>
                </a:rPr>
                <a:t>Impacted Organizational Element</a:t>
              </a:r>
              <a:endParaRPr lang="en-US" sz="1000">
                <a:solidFill>
                  <a:schemeClr val="tx1"/>
                </a:solidFill>
                <a:latin typeface="Tahoma" pitchFamily="34" charset="0"/>
              </a:endParaRPr>
            </a:p>
          </p:txBody>
        </p:sp>
        <p:sp>
          <p:nvSpPr>
            <p:cNvPr id="731150" name="Text Box 14"/>
            <p:cNvSpPr txBox="1">
              <a:spLocks noChangeArrowheads="1"/>
            </p:cNvSpPr>
            <p:nvPr/>
          </p:nvSpPr>
          <p:spPr bwMode="auto">
            <a:xfrm rot="5400000">
              <a:off x="643" y="2165"/>
              <a:ext cx="766" cy="251"/>
            </a:xfrm>
            <a:prstGeom prst="rect">
              <a:avLst/>
            </a:prstGeom>
            <a:noFill/>
            <a:ln w="9525">
              <a:noFill/>
              <a:miter lim="800000"/>
              <a:headEnd/>
              <a:tailEnd/>
            </a:ln>
            <a:effectLst/>
          </p:spPr>
          <p:txBody>
            <a:bodyPr>
              <a:spAutoFit/>
            </a:bodyPr>
            <a:lstStyle/>
            <a:p>
              <a:pPr>
                <a:lnSpc>
                  <a:spcPct val="95000"/>
                </a:lnSpc>
                <a:spcBef>
                  <a:spcPct val="55000"/>
                </a:spcBef>
              </a:pPr>
              <a:r>
                <a:rPr lang="en-US" sz="1000">
                  <a:solidFill>
                    <a:schemeClr val="tx1"/>
                  </a:solidFill>
                  <a:latin typeface="AvantGarde" pitchFamily="34" charset="0"/>
                </a:rPr>
                <a:t>Extreme Weather</a:t>
              </a:r>
              <a:endParaRPr lang="en-US" sz="1000">
                <a:solidFill>
                  <a:schemeClr val="tx1"/>
                </a:solidFill>
                <a:latin typeface="Tahoma" pitchFamily="34" charset="0"/>
              </a:endParaRPr>
            </a:p>
          </p:txBody>
        </p:sp>
        <p:sp>
          <p:nvSpPr>
            <p:cNvPr id="731151" name="Text Box 15"/>
            <p:cNvSpPr txBox="1">
              <a:spLocks noChangeArrowheads="1"/>
            </p:cNvSpPr>
            <p:nvPr/>
          </p:nvSpPr>
          <p:spPr bwMode="auto">
            <a:xfrm rot="5400000">
              <a:off x="955" y="2210"/>
              <a:ext cx="768" cy="156"/>
            </a:xfrm>
            <a:prstGeom prst="rect">
              <a:avLst/>
            </a:prstGeom>
            <a:noFill/>
            <a:ln w="9525">
              <a:noFill/>
              <a:miter lim="800000"/>
              <a:headEnd/>
              <a:tailEnd/>
            </a:ln>
            <a:effectLst/>
          </p:spPr>
          <p:txBody>
            <a:bodyPr>
              <a:spAutoFit/>
            </a:bodyPr>
            <a:lstStyle/>
            <a:p>
              <a:pPr>
                <a:lnSpc>
                  <a:spcPct val="95000"/>
                </a:lnSpc>
                <a:spcBef>
                  <a:spcPct val="55000"/>
                </a:spcBef>
              </a:pPr>
              <a:r>
                <a:rPr lang="en-US" sz="1000">
                  <a:solidFill>
                    <a:schemeClr val="tx1"/>
                  </a:solidFill>
                  <a:latin typeface="AvantGarde" pitchFamily="34" charset="0"/>
                </a:rPr>
                <a:t>Bio-Hazard</a:t>
              </a:r>
              <a:endParaRPr lang="en-US" sz="1000">
                <a:solidFill>
                  <a:schemeClr val="tx1"/>
                </a:solidFill>
                <a:latin typeface="Tahoma" pitchFamily="34" charset="0"/>
              </a:endParaRPr>
            </a:p>
          </p:txBody>
        </p:sp>
        <p:sp>
          <p:nvSpPr>
            <p:cNvPr id="731152" name="Text Box 16"/>
            <p:cNvSpPr txBox="1">
              <a:spLocks noChangeArrowheads="1"/>
            </p:cNvSpPr>
            <p:nvPr/>
          </p:nvSpPr>
          <p:spPr bwMode="auto">
            <a:xfrm rot="5400000">
              <a:off x="1199" y="2210"/>
              <a:ext cx="768" cy="156"/>
            </a:xfrm>
            <a:prstGeom prst="rect">
              <a:avLst/>
            </a:prstGeom>
            <a:noFill/>
            <a:ln w="9525">
              <a:noFill/>
              <a:miter lim="800000"/>
              <a:headEnd/>
              <a:tailEnd/>
            </a:ln>
            <a:effectLst/>
          </p:spPr>
          <p:txBody>
            <a:bodyPr>
              <a:spAutoFit/>
            </a:bodyPr>
            <a:lstStyle/>
            <a:p>
              <a:pPr>
                <a:lnSpc>
                  <a:spcPct val="95000"/>
                </a:lnSpc>
                <a:spcBef>
                  <a:spcPct val="55000"/>
                </a:spcBef>
              </a:pPr>
              <a:r>
                <a:rPr lang="en-US" sz="1000">
                  <a:solidFill>
                    <a:schemeClr val="tx1"/>
                  </a:solidFill>
                  <a:latin typeface="AvantGarde" pitchFamily="34" charset="0"/>
                </a:rPr>
                <a:t>Hazmat</a:t>
              </a:r>
              <a:endParaRPr lang="en-US" sz="1000">
                <a:solidFill>
                  <a:schemeClr val="tx1"/>
                </a:solidFill>
                <a:latin typeface="Tahoma" pitchFamily="34" charset="0"/>
              </a:endParaRPr>
            </a:p>
          </p:txBody>
        </p:sp>
        <p:sp>
          <p:nvSpPr>
            <p:cNvPr id="731153" name="Text Box 17"/>
            <p:cNvSpPr txBox="1">
              <a:spLocks noChangeArrowheads="1"/>
            </p:cNvSpPr>
            <p:nvPr/>
          </p:nvSpPr>
          <p:spPr bwMode="auto">
            <a:xfrm rot="5400000">
              <a:off x="1431" y="2210"/>
              <a:ext cx="768" cy="156"/>
            </a:xfrm>
            <a:prstGeom prst="rect">
              <a:avLst/>
            </a:prstGeom>
            <a:noFill/>
            <a:ln w="9525">
              <a:noFill/>
              <a:miter lim="800000"/>
              <a:headEnd/>
              <a:tailEnd/>
            </a:ln>
            <a:effectLst/>
          </p:spPr>
          <p:txBody>
            <a:bodyPr>
              <a:spAutoFit/>
            </a:bodyPr>
            <a:lstStyle/>
            <a:p>
              <a:pPr>
                <a:lnSpc>
                  <a:spcPct val="95000"/>
                </a:lnSpc>
                <a:spcBef>
                  <a:spcPct val="55000"/>
                </a:spcBef>
              </a:pPr>
              <a:r>
                <a:rPr lang="en-US" sz="1000">
                  <a:solidFill>
                    <a:schemeClr val="tx1"/>
                  </a:solidFill>
                  <a:latin typeface="AvantGarde" pitchFamily="34" charset="0"/>
                </a:rPr>
                <a:t>Driving</a:t>
              </a:r>
              <a:endParaRPr lang="en-US" sz="1000">
                <a:solidFill>
                  <a:schemeClr val="tx1"/>
                </a:solidFill>
                <a:latin typeface="Tahoma" pitchFamily="34" charset="0"/>
              </a:endParaRPr>
            </a:p>
          </p:txBody>
        </p:sp>
        <p:sp>
          <p:nvSpPr>
            <p:cNvPr id="731154" name="Text Box 18"/>
            <p:cNvSpPr txBox="1">
              <a:spLocks noChangeArrowheads="1"/>
            </p:cNvSpPr>
            <p:nvPr/>
          </p:nvSpPr>
          <p:spPr bwMode="auto">
            <a:xfrm rot="5400000">
              <a:off x="1631" y="2161"/>
              <a:ext cx="768" cy="251"/>
            </a:xfrm>
            <a:prstGeom prst="rect">
              <a:avLst/>
            </a:prstGeom>
            <a:noFill/>
            <a:ln w="9525">
              <a:noFill/>
              <a:miter lim="800000"/>
              <a:headEnd/>
              <a:tailEnd/>
            </a:ln>
            <a:effectLst/>
          </p:spPr>
          <p:txBody>
            <a:bodyPr>
              <a:spAutoFit/>
            </a:bodyPr>
            <a:lstStyle/>
            <a:p>
              <a:pPr>
                <a:lnSpc>
                  <a:spcPct val="95000"/>
                </a:lnSpc>
                <a:spcBef>
                  <a:spcPct val="55000"/>
                </a:spcBef>
              </a:pPr>
              <a:r>
                <a:rPr lang="en-US" sz="1000">
                  <a:solidFill>
                    <a:schemeClr val="tx1"/>
                  </a:solidFill>
                  <a:latin typeface="AvantGarde" pitchFamily="34" charset="0"/>
                </a:rPr>
                <a:t>Communications</a:t>
              </a:r>
              <a:endParaRPr lang="en-US" sz="1000">
                <a:solidFill>
                  <a:schemeClr val="tx1"/>
                </a:solidFill>
                <a:latin typeface="Tahoma" pitchFamily="34" charset="0"/>
              </a:endParaRPr>
            </a:p>
          </p:txBody>
        </p:sp>
        <p:sp>
          <p:nvSpPr>
            <p:cNvPr id="731155" name="Text Box 19"/>
            <p:cNvSpPr txBox="1">
              <a:spLocks noChangeArrowheads="1"/>
            </p:cNvSpPr>
            <p:nvPr/>
          </p:nvSpPr>
          <p:spPr bwMode="auto">
            <a:xfrm rot="5400000">
              <a:off x="1923" y="2210"/>
              <a:ext cx="768" cy="156"/>
            </a:xfrm>
            <a:prstGeom prst="rect">
              <a:avLst/>
            </a:prstGeom>
            <a:noFill/>
            <a:ln w="9525">
              <a:noFill/>
              <a:miter lim="800000"/>
              <a:headEnd/>
              <a:tailEnd/>
            </a:ln>
            <a:effectLst/>
          </p:spPr>
          <p:txBody>
            <a:bodyPr>
              <a:spAutoFit/>
            </a:bodyPr>
            <a:lstStyle/>
            <a:p>
              <a:pPr>
                <a:lnSpc>
                  <a:spcPct val="95000"/>
                </a:lnSpc>
                <a:spcBef>
                  <a:spcPct val="55000"/>
                </a:spcBef>
              </a:pPr>
              <a:r>
                <a:rPr lang="en-US" sz="1000">
                  <a:solidFill>
                    <a:schemeClr val="tx1"/>
                  </a:solidFill>
                  <a:latin typeface="AvantGarde" pitchFamily="34" charset="0"/>
                </a:rPr>
                <a:t>Other</a:t>
              </a:r>
              <a:endParaRPr lang="en-US" sz="1000">
                <a:solidFill>
                  <a:schemeClr val="tx1"/>
                </a:solidFill>
                <a:latin typeface="Tahoma" pitchFamily="34" charset="0"/>
              </a:endParaRPr>
            </a:p>
          </p:txBody>
        </p:sp>
        <p:sp>
          <p:nvSpPr>
            <p:cNvPr id="731156" name="Text Box 20"/>
            <p:cNvSpPr txBox="1">
              <a:spLocks noChangeArrowheads="1"/>
            </p:cNvSpPr>
            <p:nvPr/>
          </p:nvSpPr>
          <p:spPr bwMode="auto">
            <a:xfrm rot="5400000">
              <a:off x="2155" y="2210"/>
              <a:ext cx="768" cy="156"/>
            </a:xfrm>
            <a:prstGeom prst="rect">
              <a:avLst/>
            </a:prstGeom>
            <a:noFill/>
            <a:ln w="9525">
              <a:noFill/>
              <a:miter lim="800000"/>
              <a:headEnd/>
              <a:tailEnd/>
            </a:ln>
            <a:effectLst/>
          </p:spPr>
          <p:txBody>
            <a:bodyPr>
              <a:spAutoFit/>
            </a:bodyPr>
            <a:lstStyle/>
            <a:p>
              <a:pPr>
                <a:lnSpc>
                  <a:spcPct val="95000"/>
                </a:lnSpc>
                <a:spcBef>
                  <a:spcPct val="55000"/>
                </a:spcBef>
              </a:pPr>
              <a:r>
                <a:rPr lang="en-US" sz="1000">
                  <a:solidFill>
                    <a:schemeClr val="tx1"/>
                  </a:solidFill>
                  <a:latin typeface="AvantGarde" pitchFamily="34" charset="0"/>
                </a:rPr>
                <a:t>Other</a:t>
              </a:r>
              <a:endParaRPr lang="en-US" sz="1000">
                <a:solidFill>
                  <a:schemeClr val="tx1"/>
                </a:solidFill>
                <a:latin typeface="Tahoma" pitchFamily="34" charset="0"/>
              </a:endParaRPr>
            </a:p>
          </p:txBody>
        </p:sp>
        <p:sp>
          <p:nvSpPr>
            <p:cNvPr id="731157" name="Text Box 21"/>
            <p:cNvSpPr txBox="1">
              <a:spLocks noChangeArrowheads="1"/>
            </p:cNvSpPr>
            <p:nvPr/>
          </p:nvSpPr>
          <p:spPr bwMode="auto">
            <a:xfrm rot="5400000">
              <a:off x="2379" y="2210"/>
              <a:ext cx="768" cy="155"/>
            </a:xfrm>
            <a:prstGeom prst="rect">
              <a:avLst/>
            </a:prstGeom>
            <a:noFill/>
            <a:ln w="9525">
              <a:noFill/>
              <a:miter lim="800000"/>
              <a:headEnd/>
              <a:tailEnd/>
            </a:ln>
            <a:effectLst/>
          </p:spPr>
          <p:txBody>
            <a:bodyPr>
              <a:spAutoFit/>
            </a:bodyPr>
            <a:lstStyle/>
            <a:p>
              <a:pPr>
                <a:lnSpc>
                  <a:spcPct val="95000"/>
                </a:lnSpc>
                <a:spcBef>
                  <a:spcPct val="55000"/>
                </a:spcBef>
              </a:pPr>
              <a:r>
                <a:rPr lang="en-US" sz="1000">
                  <a:solidFill>
                    <a:schemeClr val="tx1"/>
                  </a:solidFill>
                  <a:latin typeface="AvantGarde" pitchFamily="34" charset="0"/>
                </a:rPr>
                <a:t>Other</a:t>
              </a:r>
              <a:endParaRPr lang="en-US" sz="1000">
                <a:solidFill>
                  <a:schemeClr val="tx1"/>
                </a:solidFill>
                <a:latin typeface="Tahoma" pitchFamily="34" charset="0"/>
              </a:endParaRPr>
            </a:p>
          </p:txBody>
        </p:sp>
        <p:sp>
          <p:nvSpPr>
            <p:cNvPr id="731158" name="Text Box 22"/>
            <p:cNvSpPr txBox="1">
              <a:spLocks noChangeArrowheads="1"/>
            </p:cNvSpPr>
            <p:nvPr/>
          </p:nvSpPr>
          <p:spPr bwMode="auto">
            <a:xfrm rot="5400000">
              <a:off x="2591" y="2210"/>
              <a:ext cx="768" cy="156"/>
            </a:xfrm>
            <a:prstGeom prst="rect">
              <a:avLst/>
            </a:prstGeom>
            <a:noFill/>
            <a:ln w="9525">
              <a:noFill/>
              <a:miter lim="800000"/>
              <a:headEnd/>
              <a:tailEnd/>
            </a:ln>
            <a:effectLst/>
          </p:spPr>
          <p:txBody>
            <a:bodyPr>
              <a:spAutoFit/>
            </a:bodyPr>
            <a:lstStyle/>
            <a:p>
              <a:pPr>
                <a:lnSpc>
                  <a:spcPct val="95000"/>
                </a:lnSpc>
                <a:spcBef>
                  <a:spcPct val="55000"/>
                </a:spcBef>
              </a:pPr>
              <a:r>
                <a:rPr lang="en-US" sz="1000">
                  <a:solidFill>
                    <a:schemeClr val="tx1"/>
                  </a:solidFill>
                  <a:latin typeface="AvantGarde" pitchFamily="34" charset="0"/>
                </a:rPr>
                <a:t>Other</a:t>
              </a:r>
              <a:endParaRPr lang="en-US" sz="1000">
                <a:solidFill>
                  <a:schemeClr val="tx1"/>
                </a:solidFill>
                <a:latin typeface="Tahoma" pitchFamily="34" charset="0"/>
              </a:endParaRPr>
            </a:p>
          </p:txBody>
        </p:sp>
        <p:sp>
          <p:nvSpPr>
            <p:cNvPr id="731159" name="Text Box 23"/>
            <p:cNvSpPr txBox="1">
              <a:spLocks noChangeArrowheads="1"/>
            </p:cNvSpPr>
            <p:nvPr/>
          </p:nvSpPr>
          <p:spPr bwMode="auto">
            <a:xfrm rot="5400000">
              <a:off x="2823" y="2210"/>
              <a:ext cx="768" cy="156"/>
            </a:xfrm>
            <a:prstGeom prst="rect">
              <a:avLst/>
            </a:prstGeom>
            <a:noFill/>
            <a:ln w="9525">
              <a:noFill/>
              <a:miter lim="800000"/>
              <a:headEnd/>
              <a:tailEnd/>
            </a:ln>
            <a:effectLst/>
          </p:spPr>
          <p:txBody>
            <a:bodyPr>
              <a:spAutoFit/>
            </a:bodyPr>
            <a:lstStyle/>
            <a:p>
              <a:pPr>
                <a:lnSpc>
                  <a:spcPct val="95000"/>
                </a:lnSpc>
                <a:spcBef>
                  <a:spcPct val="55000"/>
                </a:spcBef>
              </a:pPr>
              <a:r>
                <a:rPr lang="en-US" sz="1000">
                  <a:solidFill>
                    <a:schemeClr val="tx1"/>
                  </a:solidFill>
                  <a:latin typeface="AvantGarde" pitchFamily="34" charset="0"/>
                </a:rPr>
                <a:t>Other</a:t>
              </a:r>
              <a:endParaRPr lang="en-US" sz="1000">
                <a:solidFill>
                  <a:schemeClr val="tx1"/>
                </a:solidFill>
                <a:latin typeface="Tahoma" pitchFamily="34" charset="0"/>
              </a:endParaRPr>
            </a:p>
          </p:txBody>
        </p:sp>
        <p:sp>
          <p:nvSpPr>
            <p:cNvPr id="731160" name="Text Box 24"/>
            <p:cNvSpPr txBox="1">
              <a:spLocks noChangeArrowheads="1"/>
            </p:cNvSpPr>
            <p:nvPr/>
          </p:nvSpPr>
          <p:spPr bwMode="auto">
            <a:xfrm>
              <a:off x="3312" y="2840"/>
              <a:ext cx="1932" cy="577"/>
            </a:xfrm>
            <a:prstGeom prst="rect">
              <a:avLst/>
            </a:prstGeom>
            <a:noFill/>
            <a:ln w="9525">
              <a:noFill/>
              <a:miter lim="800000"/>
              <a:headEnd/>
              <a:tailEnd/>
            </a:ln>
            <a:effectLst/>
          </p:spPr>
          <p:txBody>
            <a:bodyPr>
              <a:spAutoFit/>
            </a:bodyPr>
            <a:lstStyle/>
            <a:p>
              <a:pPr>
                <a:spcBef>
                  <a:spcPct val="55000"/>
                </a:spcBef>
              </a:pPr>
              <a:r>
                <a:rPr lang="en-US" sz="1100">
                  <a:solidFill>
                    <a:schemeClr val="tx1"/>
                  </a:solidFill>
                  <a:latin typeface="Times New Roman" pitchFamily="18" charset="0"/>
                </a:rPr>
                <a:t>Drive with lights on, chain up before leaving for assignment.  Maintain safe speed for conditions. Wear gloves, hat when operating out of vehicle.</a:t>
              </a:r>
              <a:endParaRPr lang="en-US" sz="2600">
                <a:solidFill>
                  <a:schemeClr val="tx1"/>
                </a:solidFill>
                <a:latin typeface="Tahoma" pitchFamily="34" charset="0"/>
              </a:endParaRPr>
            </a:p>
          </p:txBody>
        </p:sp>
        <p:sp>
          <p:nvSpPr>
            <p:cNvPr id="731161" name="Text Box 25"/>
            <p:cNvSpPr txBox="1">
              <a:spLocks noChangeArrowheads="1"/>
            </p:cNvSpPr>
            <p:nvPr/>
          </p:nvSpPr>
          <p:spPr bwMode="auto">
            <a:xfrm>
              <a:off x="1758" y="2817"/>
              <a:ext cx="144" cy="227"/>
            </a:xfrm>
            <a:prstGeom prst="rect">
              <a:avLst/>
            </a:prstGeom>
            <a:noFill/>
            <a:ln w="9525">
              <a:noFill/>
              <a:miter lim="800000"/>
              <a:headEnd/>
              <a:tailEnd/>
            </a:ln>
            <a:effectLst/>
          </p:spPr>
          <p:txBody>
            <a:bodyPr>
              <a:spAutoFit/>
            </a:bodyPr>
            <a:lstStyle/>
            <a:p>
              <a:pPr algn="ctr">
                <a:lnSpc>
                  <a:spcPct val="115000"/>
                </a:lnSpc>
                <a:spcBef>
                  <a:spcPct val="55000"/>
                </a:spcBef>
              </a:pPr>
              <a:r>
                <a:rPr lang="en-US" sz="1200">
                  <a:solidFill>
                    <a:schemeClr val="tx1"/>
                  </a:solidFill>
                  <a:latin typeface="Times New Roman" pitchFamily="18" charset="0"/>
                </a:rPr>
                <a:t>X</a:t>
              </a:r>
              <a:endParaRPr lang="en-US" sz="2600">
                <a:solidFill>
                  <a:schemeClr val="tx1"/>
                </a:solidFill>
                <a:latin typeface="Tahoma" pitchFamily="34" charset="0"/>
              </a:endParaRPr>
            </a:p>
          </p:txBody>
        </p:sp>
        <p:sp>
          <p:nvSpPr>
            <p:cNvPr id="731162" name="Text Box 26"/>
            <p:cNvSpPr txBox="1">
              <a:spLocks noChangeArrowheads="1"/>
            </p:cNvSpPr>
            <p:nvPr/>
          </p:nvSpPr>
          <p:spPr bwMode="auto">
            <a:xfrm>
              <a:off x="1008" y="2823"/>
              <a:ext cx="143" cy="227"/>
            </a:xfrm>
            <a:prstGeom prst="rect">
              <a:avLst/>
            </a:prstGeom>
            <a:noFill/>
            <a:ln w="9525">
              <a:noFill/>
              <a:miter lim="800000"/>
              <a:headEnd/>
              <a:tailEnd/>
            </a:ln>
            <a:effectLst/>
          </p:spPr>
          <p:txBody>
            <a:bodyPr>
              <a:spAutoFit/>
            </a:bodyPr>
            <a:lstStyle/>
            <a:p>
              <a:pPr algn="ctr">
                <a:lnSpc>
                  <a:spcPct val="115000"/>
                </a:lnSpc>
                <a:spcBef>
                  <a:spcPct val="55000"/>
                </a:spcBef>
              </a:pPr>
              <a:r>
                <a:rPr lang="en-US" sz="1200">
                  <a:solidFill>
                    <a:schemeClr val="tx1"/>
                  </a:solidFill>
                  <a:latin typeface="Times New Roman" pitchFamily="18" charset="0"/>
                </a:rPr>
                <a:t>X</a:t>
              </a:r>
              <a:endParaRPr lang="en-US" sz="2600">
                <a:solidFill>
                  <a:schemeClr val="tx1"/>
                </a:solidFill>
                <a:latin typeface="Tahoma" pitchFamily="34" charset="0"/>
              </a:endParaRPr>
            </a:p>
          </p:txBody>
        </p:sp>
        <p:sp>
          <p:nvSpPr>
            <p:cNvPr id="731163" name="Text Box 27"/>
            <p:cNvSpPr txBox="1">
              <a:spLocks noChangeArrowheads="1"/>
            </p:cNvSpPr>
            <p:nvPr/>
          </p:nvSpPr>
          <p:spPr bwMode="auto">
            <a:xfrm>
              <a:off x="594" y="2817"/>
              <a:ext cx="432" cy="227"/>
            </a:xfrm>
            <a:prstGeom prst="rect">
              <a:avLst/>
            </a:prstGeom>
            <a:noFill/>
            <a:ln w="9525">
              <a:noFill/>
              <a:miter lim="800000"/>
              <a:headEnd/>
              <a:tailEnd/>
            </a:ln>
            <a:effectLst/>
          </p:spPr>
          <p:txBody>
            <a:bodyPr>
              <a:spAutoFit/>
            </a:bodyPr>
            <a:lstStyle/>
            <a:p>
              <a:pPr>
                <a:lnSpc>
                  <a:spcPct val="115000"/>
                </a:lnSpc>
                <a:spcBef>
                  <a:spcPct val="55000"/>
                </a:spcBef>
              </a:pPr>
              <a:r>
                <a:rPr lang="en-US" sz="1200">
                  <a:solidFill>
                    <a:schemeClr val="tx1"/>
                  </a:solidFill>
                  <a:latin typeface="Times New Roman" pitchFamily="18" charset="0"/>
                </a:rPr>
                <a:t>Div A</a:t>
              </a:r>
              <a:endParaRPr lang="en-US" sz="2600">
                <a:solidFill>
                  <a:schemeClr val="tx1"/>
                </a:solidFill>
                <a:latin typeface="Tahoma" pitchFamily="34" charset="0"/>
              </a:endParaRPr>
            </a:p>
          </p:txBody>
        </p:sp>
        <p:sp>
          <p:nvSpPr>
            <p:cNvPr id="731164" name="Text Box 28"/>
            <p:cNvSpPr txBox="1">
              <a:spLocks noChangeArrowheads="1"/>
            </p:cNvSpPr>
            <p:nvPr/>
          </p:nvSpPr>
          <p:spPr bwMode="auto">
            <a:xfrm>
              <a:off x="2160" y="3984"/>
              <a:ext cx="672" cy="253"/>
            </a:xfrm>
            <a:prstGeom prst="rect">
              <a:avLst/>
            </a:prstGeom>
            <a:noFill/>
            <a:ln w="9525">
              <a:noFill/>
              <a:miter lim="800000"/>
              <a:headEnd/>
              <a:tailEnd/>
            </a:ln>
            <a:effectLst/>
          </p:spPr>
          <p:txBody>
            <a:bodyPr>
              <a:spAutoFit/>
            </a:bodyPr>
            <a:lstStyle/>
            <a:p>
              <a:r>
                <a:rPr lang="en-US" sz="1600"/>
                <a:t>Hazards</a:t>
              </a:r>
              <a:endParaRPr lang="en-US" sz="2600">
                <a:solidFill>
                  <a:schemeClr val="tx1"/>
                </a:solidFill>
                <a:latin typeface="Tahoma" pitchFamily="34" charset="0"/>
              </a:endParaRPr>
            </a:p>
          </p:txBody>
        </p:sp>
        <p:sp>
          <p:nvSpPr>
            <p:cNvPr id="731165" name="Line 29"/>
            <p:cNvSpPr>
              <a:spLocks noChangeShapeType="1"/>
            </p:cNvSpPr>
            <p:nvPr/>
          </p:nvSpPr>
          <p:spPr bwMode="auto">
            <a:xfrm rot="10800000" flipH="1">
              <a:off x="288" y="2976"/>
              <a:ext cx="336" cy="912"/>
            </a:xfrm>
            <a:prstGeom prst="line">
              <a:avLst/>
            </a:prstGeom>
            <a:noFill/>
            <a:ln w="25400">
              <a:solidFill>
                <a:srgbClr val="FF9900"/>
              </a:solidFill>
              <a:round/>
              <a:headEnd/>
              <a:tailEnd type="triangle" w="med" len="med"/>
            </a:ln>
            <a:effectLst>
              <a:outerShdw dist="35921" dir="2700000" algn="ctr" rotWithShape="0">
                <a:schemeClr val="bg2">
                  <a:alpha val="50000"/>
                </a:schemeClr>
              </a:outerShdw>
            </a:effectLst>
          </p:spPr>
          <p:txBody>
            <a:bodyPr wrap="none" anchor="ctr"/>
            <a:lstStyle/>
            <a:p>
              <a:endParaRPr lang="en-US"/>
            </a:p>
          </p:txBody>
        </p:sp>
        <p:sp>
          <p:nvSpPr>
            <p:cNvPr id="731166" name="Text Box 30"/>
            <p:cNvSpPr txBox="1">
              <a:spLocks noChangeArrowheads="1"/>
            </p:cNvSpPr>
            <p:nvPr/>
          </p:nvSpPr>
          <p:spPr bwMode="auto">
            <a:xfrm>
              <a:off x="240" y="3840"/>
              <a:ext cx="1134" cy="438"/>
            </a:xfrm>
            <a:prstGeom prst="rect">
              <a:avLst/>
            </a:prstGeom>
            <a:noFill/>
            <a:ln w="9525">
              <a:noFill/>
              <a:miter lim="800000"/>
              <a:headEnd/>
              <a:tailEnd/>
            </a:ln>
            <a:effectLst/>
          </p:spPr>
          <p:txBody>
            <a:bodyPr>
              <a:spAutoFit/>
            </a:bodyPr>
            <a:lstStyle/>
            <a:p>
              <a:r>
                <a:rPr lang="en-US" sz="1600"/>
                <a:t>Organizational Element at Risk</a:t>
              </a:r>
              <a:endParaRPr lang="en-US" sz="2600">
                <a:solidFill>
                  <a:schemeClr val="tx1"/>
                </a:solidFill>
                <a:latin typeface="Tahoma" pitchFamily="34" charset="0"/>
              </a:endParaRPr>
            </a:p>
          </p:txBody>
        </p:sp>
        <p:sp>
          <p:nvSpPr>
            <p:cNvPr id="731167" name="Text Box 31"/>
            <p:cNvSpPr txBox="1">
              <a:spLocks noChangeArrowheads="1"/>
            </p:cNvSpPr>
            <p:nvPr/>
          </p:nvSpPr>
          <p:spPr bwMode="auto">
            <a:xfrm>
              <a:off x="4752" y="3840"/>
              <a:ext cx="816" cy="438"/>
            </a:xfrm>
            <a:prstGeom prst="rect">
              <a:avLst/>
            </a:prstGeom>
            <a:noFill/>
            <a:ln w="9525">
              <a:noFill/>
              <a:miter lim="800000"/>
              <a:headEnd/>
              <a:tailEnd/>
            </a:ln>
            <a:effectLst/>
          </p:spPr>
          <p:txBody>
            <a:bodyPr>
              <a:spAutoFit/>
            </a:bodyPr>
            <a:lstStyle/>
            <a:p>
              <a:r>
                <a:rPr lang="en-US" sz="1600"/>
                <a:t>Mitigation Strategies</a:t>
              </a:r>
              <a:endParaRPr lang="en-US" sz="2600">
                <a:latin typeface="Tahoma" pitchFamily="34" charset="0"/>
              </a:endParaRPr>
            </a:p>
          </p:txBody>
        </p:sp>
        <p:sp>
          <p:nvSpPr>
            <p:cNvPr id="731168" name="Line 32"/>
            <p:cNvSpPr>
              <a:spLocks noChangeShapeType="1"/>
            </p:cNvSpPr>
            <p:nvPr/>
          </p:nvSpPr>
          <p:spPr bwMode="auto">
            <a:xfrm rot="10800000">
              <a:off x="5232" y="3017"/>
              <a:ext cx="180" cy="1"/>
            </a:xfrm>
            <a:prstGeom prst="line">
              <a:avLst/>
            </a:prstGeom>
            <a:noFill/>
            <a:ln w="25400">
              <a:solidFill>
                <a:srgbClr val="FF9900"/>
              </a:solidFill>
              <a:round/>
              <a:headEnd/>
              <a:tailEnd type="triangle" w="med" len="med"/>
            </a:ln>
            <a:effectLst>
              <a:outerShdw dist="25400" dir="5400000" algn="ctr" rotWithShape="0">
                <a:schemeClr val="bg2">
                  <a:alpha val="50000"/>
                </a:schemeClr>
              </a:outerShdw>
            </a:effectLst>
          </p:spPr>
          <p:txBody>
            <a:bodyPr wrap="none" anchor="ctr"/>
            <a:lstStyle/>
            <a:p>
              <a:endParaRPr lang="en-US"/>
            </a:p>
          </p:txBody>
        </p:sp>
        <p:sp>
          <p:nvSpPr>
            <p:cNvPr id="731169" name="Line 33"/>
            <p:cNvSpPr>
              <a:spLocks noChangeShapeType="1"/>
            </p:cNvSpPr>
            <p:nvPr/>
          </p:nvSpPr>
          <p:spPr bwMode="auto">
            <a:xfrm flipH="1" flipV="1">
              <a:off x="5418" y="3009"/>
              <a:ext cx="6" cy="927"/>
            </a:xfrm>
            <a:prstGeom prst="line">
              <a:avLst/>
            </a:prstGeom>
            <a:noFill/>
            <a:ln w="25400">
              <a:solidFill>
                <a:srgbClr val="FF9900"/>
              </a:solidFill>
              <a:round/>
              <a:headEnd/>
              <a:tailEnd/>
            </a:ln>
            <a:effectLst>
              <a:outerShdw dist="35921" dir="8100000" algn="ctr" rotWithShape="0">
                <a:schemeClr val="bg2">
                  <a:alpha val="50000"/>
                </a:schemeClr>
              </a:outerShdw>
            </a:effectLst>
          </p:spPr>
          <p:txBody>
            <a:bodyPr wrap="none" anchor="ctr"/>
            <a:lstStyle/>
            <a:p>
              <a:endParaRPr lang="en-US"/>
            </a:p>
          </p:txBody>
        </p:sp>
        <p:sp>
          <p:nvSpPr>
            <p:cNvPr id="731170" name="Line 34"/>
            <p:cNvSpPr>
              <a:spLocks noChangeShapeType="1"/>
            </p:cNvSpPr>
            <p:nvPr/>
          </p:nvSpPr>
          <p:spPr bwMode="auto">
            <a:xfrm rot="10800000">
              <a:off x="1200" y="3120"/>
              <a:ext cx="1200" cy="857"/>
            </a:xfrm>
            <a:prstGeom prst="line">
              <a:avLst/>
            </a:prstGeom>
            <a:noFill/>
            <a:ln w="25400">
              <a:solidFill>
                <a:srgbClr val="FF9900"/>
              </a:solidFill>
              <a:round/>
              <a:headEnd/>
              <a:tailEnd type="triangle" w="med" len="med"/>
            </a:ln>
            <a:effectLst>
              <a:outerShdw dist="35921" dir="2700000" algn="ctr" rotWithShape="0">
                <a:schemeClr val="bg2">
                  <a:alpha val="50000"/>
                </a:schemeClr>
              </a:outerShdw>
            </a:effectLst>
          </p:spPr>
          <p:txBody>
            <a:bodyPr wrap="none" anchor="ctr"/>
            <a:lstStyle/>
            <a:p>
              <a:endParaRPr lang="en-US"/>
            </a:p>
          </p:txBody>
        </p:sp>
        <p:sp>
          <p:nvSpPr>
            <p:cNvPr id="731171" name="Line 35"/>
            <p:cNvSpPr>
              <a:spLocks noChangeShapeType="1"/>
            </p:cNvSpPr>
            <p:nvPr/>
          </p:nvSpPr>
          <p:spPr bwMode="auto">
            <a:xfrm rot="10800000">
              <a:off x="1872" y="3024"/>
              <a:ext cx="528" cy="960"/>
            </a:xfrm>
            <a:prstGeom prst="line">
              <a:avLst/>
            </a:prstGeom>
            <a:noFill/>
            <a:ln w="25400">
              <a:solidFill>
                <a:srgbClr val="FF9900"/>
              </a:solidFill>
              <a:round/>
              <a:headEnd/>
              <a:tailEnd type="triangle" w="med" len="med"/>
            </a:ln>
            <a:effectLst>
              <a:outerShdw dist="35921" dir="2700000" algn="ctr" rotWithShape="0">
                <a:schemeClr val="bg2">
                  <a:alpha val="50000"/>
                </a:schemeClr>
              </a:outerShdw>
            </a:effectLst>
          </p:spPr>
          <p:txBody>
            <a:bodyPr wrap="none" anchor="ctr"/>
            <a:lstStyle/>
            <a:p>
              <a:endParaRPr lang="en-US"/>
            </a:p>
          </p:txBody>
        </p:sp>
      </p:grpSp>
    </p:spTree>
  </p:cSld>
  <p:clrMapOvr>
    <a:masterClrMapping/>
  </p:clrMapOvr>
  <p:transition>
    <p:wipe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46</a:t>
            </a:fld>
            <a:endParaRPr lang="en-US" sz="120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0" name="Title 9"/>
          <p:cNvSpPr>
            <a:spLocks noGrp="1"/>
          </p:cNvSpPr>
          <p:nvPr>
            <p:ph type="title"/>
          </p:nvPr>
        </p:nvSpPr>
        <p:spPr/>
        <p:txBody>
          <a:bodyPr/>
          <a:lstStyle/>
          <a:p>
            <a:r>
              <a:rPr lang="en-US" dirty="0" smtClean="0"/>
              <a:t>PREPARING FOR THE PLANNING MEETING</a:t>
            </a:r>
            <a:endParaRPr lang="en-US" dirty="0"/>
          </a:p>
        </p:txBody>
      </p:sp>
      <p:sp>
        <p:nvSpPr>
          <p:cNvPr id="11" name="Content Placeholder 10"/>
          <p:cNvSpPr>
            <a:spLocks noGrp="1"/>
          </p:cNvSpPr>
          <p:nvPr>
            <p:ph idx="1"/>
          </p:nvPr>
        </p:nvSpPr>
        <p:spPr>
          <a:xfrm>
            <a:off x="3581400" y="609601"/>
            <a:ext cx="5111750" cy="5486400"/>
          </a:xfrm>
        </p:spPr>
        <p:txBody>
          <a:bodyPr/>
          <a:lstStyle/>
          <a:p>
            <a:r>
              <a:rPr lang="en-US" dirty="0" smtClean="0"/>
              <a:t>Wrap up loose ends from Tactics Meeting (place orders; confirm resources; fill in IC or other C&amp;G members about Tactics Meeting decisions / info that might be critical to “no surprises” and full C&amp;G support of the Plan that will be presented at Planning Meeting</a:t>
            </a:r>
            <a:endParaRPr lang="en-US" dirty="0"/>
          </a:p>
        </p:txBody>
      </p:sp>
      <p:pic>
        <p:nvPicPr>
          <p:cNvPr id="13" name="Picture 2" descr="P-Final"/>
          <p:cNvPicPr>
            <a:picLocks noChangeAspect="1" noChangeArrowheads="1"/>
          </p:cNvPicPr>
          <p:nvPr/>
        </p:nvPicPr>
        <p:blipFill>
          <a:blip r:embed="rId4" cstate="print"/>
          <a:srcRect/>
          <a:stretch>
            <a:fillRect/>
          </a:stretch>
        </p:blipFill>
        <p:spPr bwMode="auto">
          <a:xfrm>
            <a:off x="381000" y="1524000"/>
            <a:ext cx="3157901" cy="4518466"/>
          </a:xfrm>
          <a:prstGeom prst="rect">
            <a:avLst/>
          </a:prstGeom>
          <a:noFill/>
          <a:ln w="9525">
            <a:noFill/>
            <a:miter lim="800000"/>
            <a:headEnd/>
            <a:tailEnd/>
          </a:ln>
        </p:spPr>
      </p:pic>
      <p:sp>
        <p:nvSpPr>
          <p:cNvPr id="15" name="Freeform 14"/>
          <p:cNvSpPr/>
          <p:nvPr/>
        </p:nvSpPr>
        <p:spPr>
          <a:xfrm>
            <a:off x="1365161" y="1058214"/>
            <a:ext cx="2140039" cy="873617"/>
          </a:xfrm>
          <a:custGeom>
            <a:avLst/>
            <a:gdLst>
              <a:gd name="connsiteX0" fmla="*/ 0 w 2792568"/>
              <a:gd name="connsiteY0" fmla="*/ 873617 h 873617"/>
              <a:gd name="connsiteX1" fmla="*/ 2575774 w 2792568"/>
              <a:gd name="connsiteY1" fmla="*/ 242552 h 873617"/>
              <a:gd name="connsiteX2" fmla="*/ 1300766 w 2792568"/>
              <a:gd name="connsiteY2" fmla="*/ 36490 h 873617"/>
              <a:gd name="connsiteX3" fmla="*/ 1197735 w 2792568"/>
              <a:gd name="connsiteY3" fmla="*/ 23611 h 873617"/>
            </a:gdLst>
            <a:ahLst/>
            <a:cxnLst>
              <a:cxn ang="0">
                <a:pos x="connsiteX0" y="connsiteY0"/>
              </a:cxn>
              <a:cxn ang="0">
                <a:pos x="connsiteX1" y="connsiteY1"/>
              </a:cxn>
              <a:cxn ang="0">
                <a:pos x="connsiteX2" y="connsiteY2"/>
              </a:cxn>
              <a:cxn ang="0">
                <a:pos x="connsiteX3" y="connsiteY3"/>
              </a:cxn>
            </a:cxnLst>
            <a:rect l="l" t="t" r="r" b="b"/>
            <a:pathLst>
              <a:path w="2792568" h="873617">
                <a:moveTo>
                  <a:pt x="0" y="873617"/>
                </a:moveTo>
                <a:cubicBezTo>
                  <a:pt x="1179490" y="627845"/>
                  <a:pt x="2358980" y="382073"/>
                  <a:pt x="2575774" y="242552"/>
                </a:cubicBezTo>
                <a:cubicBezTo>
                  <a:pt x="2792568" y="103031"/>
                  <a:pt x="1530439" y="72980"/>
                  <a:pt x="1300766" y="36490"/>
                </a:cubicBezTo>
                <a:cubicBezTo>
                  <a:pt x="1071093" y="0"/>
                  <a:pt x="1134414" y="11805"/>
                  <a:pt x="1197735" y="23611"/>
                </a:cubicBezTo>
              </a:path>
            </a:pathLst>
          </a:custGeom>
          <a:ln w="28575">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1905000" y="1484313"/>
            <a:ext cx="6770688" cy="4611687"/>
          </a:xfrm>
          <a:ln>
            <a:miter lim="800000"/>
            <a:headEnd/>
            <a:tailEnd/>
          </a:ln>
        </p:spPr>
        <p:txBody>
          <a:bodyPr vert="horz" wrap="square" lIns="91440" tIns="45720" rIns="91440" bIns="45720" numCol="1" anchor="t" anchorCtr="0" compatLnSpc="1">
            <a:prstTxWarp prst="textNoShape">
              <a:avLst/>
            </a:prstTxWarp>
            <a:normAutofit/>
          </a:bodyPr>
          <a:lstStyle/>
          <a:p>
            <a:pPr>
              <a:lnSpc>
                <a:spcPct val="90000"/>
              </a:lnSpc>
              <a:defRPr/>
            </a:pPr>
            <a:r>
              <a:rPr lang="en-US" sz="1800" dirty="0" smtClean="0">
                <a:ea typeface="ＭＳ Ｐゴシック" pitchFamily="34" charset="-128"/>
              </a:rPr>
              <a:t>Formal meeting</a:t>
            </a:r>
          </a:p>
          <a:p>
            <a:pPr>
              <a:lnSpc>
                <a:spcPct val="90000"/>
              </a:lnSpc>
              <a:defRPr/>
            </a:pPr>
            <a:r>
              <a:rPr lang="en-US" sz="1800" dirty="0" smtClean="0">
                <a:ea typeface="ＭＳ Ｐゴシック" pitchFamily="34" charset="-128"/>
              </a:rPr>
              <a:t>All C&amp;G and certain Unit Leaders; AREPs; Agency Admin</a:t>
            </a:r>
          </a:p>
          <a:p>
            <a:pPr>
              <a:lnSpc>
                <a:spcPct val="90000"/>
              </a:lnSpc>
              <a:defRPr/>
            </a:pPr>
            <a:r>
              <a:rPr lang="en-US" sz="1800" dirty="0" smtClean="0">
                <a:ea typeface="ＭＳ Ｐゴシック" pitchFamily="34" charset="-128"/>
              </a:rPr>
              <a:t>Out of way  to reduce interference</a:t>
            </a:r>
          </a:p>
          <a:p>
            <a:pPr>
              <a:lnSpc>
                <a:spcPct val="90000"/>
              </a:lnSpc>
              <a:defRPr/>
            </a:pPr>
            <a:r>
              <a:rPr lang="en-US" sz="1800" dirty="0" smtClean="0">
                <a:ea typeface="ＭＳ Ｐゴシック" pitchFamily="34" charset="-128"/>
              </a:rPr>
              <a:t>Facilitated by PSC </a:t>
            </a:r>
          </a:p>
          <a:p>
            <a:pPr>
              <a:lnSpc>
                <a:spcPct val="90000"/>
              </a:lnSpc>
              <a:defRPr/>
            </a:pPr>
            <a:r>
              <a:rPr lang="en-US" sz="1800" dirty="0" smtClean="0">
                <a:ea typeface="ＭＳ Ｐゴシック" pitchFamily="34" charset="-128"/>
              </a:rPr>
              <a:t>Purpose of the Planning Meeting is to obtain </a:t>
            </a:r>
            <a:r>
              <a:rPr lang="en-US" sz="1800" dirty="0" err="1" smtClean="0">
                <a:ea typeface="ＭＳ Ｐゴシック" pitchFamily="34" charset="-128"/>
              </a:rPr>
              <a:t>concensus</a:t>
            </a:r>
            <a:r>
              <a:rPr lang="en-US" sz="1800" dirty="0" smtClean="0">
                <a:ea typeface="ＭＳ Ｐゴシック" pitchFamily="34" charset="-128"/>
              </a:rPr>
              <a:t> from all other C&amp;G members in supporting Operations SC’s plan for next operational period</a:t>
            </a: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47</a:t>
            </a:fld>
            <a:endParaRPr lang="en-US" sz="120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itle 8"/>
          <p:cNvSpPr>
            <a:spLocks noGrp="1"/>
          </p:cNvSpPr>
          <p:nvPr>
            <p:ph type="title"/>
          </p:nvPr>
        </p:nvSpPr>
        <p:spPr/>
        <p:txBody>
          <a:bodyPr/>
          <a:lstStyle/>
          <a:p>
            <a:r>
              <a:rPr lang="en-US" dirty="0" smtClean="0"/>
              <a:t>Planning Meeting</a:t>
            </a:r>
            <a:endParaRPr lang="en-US" dirty="0"/>
          </a:p>
        </p:txBody>
      </p:sp>
      <p:pic>
        <p:nvPicPr>
          <p:cNvPr id="10" name="Picture 2" descr="P-Final"/>
          <p:cNvPicPr>
            <a:picLocks noChangeAspect="1" noChangeArrowheads="1"/>
          </p:cNvPicPr>
          <p:nvPr/>
        </p:nvPicPr>
        <p:blipFill>
          <a:blip r:embed="rId4" cstate="print"/>
          <a:srcRect/>
          <a:stretch>
            <a:fillRect/>
          </a:stretch>
        </p:blipFill>
        <p:spPr bwMode="auto">
          <a:xfrm>
            <a:off x="304800" y="1752600"/>
            <a:ext cx="1400478" cy="200386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639762"/>
          </a:xfrm>
        </p:spPr>
        <p:txBody>
          <a:bodyPr>
            <a:normAutofit fontScale="90000"/>
          </a:bodyPr>
          <a:lstStyle/>
          <a:p>
            <a:r>
              <a:rPr lang="en-US" dirty="0" smtClean="0">
                <a:ea typeface="ＭＳ Ｐゴシック" pitchFamily="34" charset="-128"/>
              </a:rPr>
              <a:t>Planning Meeting Agenda:</a:t>
            </a:r>
            <a:br>
              <a:rPr lang="en-US" dirty="0" smtClean="0">
                <a:ea typeface="ＭＳ Ｐゴシック" pitchFamily="34" charset="-128"/>
              </a:rPr>
            </a:br>
            <a:endParaRPr lang="en-US" dirty="0"/>
          </a:p>
        </p:txBody>
      </p:sp>
      <p:sp>
        <p:nvSpPr>
          <p:cNvPr id="3" name="Content Placeholder 2"/>
          <p:cNvSpPr>
            <a:spLocks noGrp="1"/>
          </p:cNvSpPr>
          <p:nvPr>
            <p:ph idx="1"/>
          </p:nvPr>
        </p:nvSpPr>
        <p:spPr>
          <a:xfrm>
            <a:off x="381000" y="990600"/>
            <a:ext cx="8229600" cy="4525963"/>
          </a:xfrm>
        </p:spPr>
        <p:txBody>
          <a:bodyPr>
            <a:noAutofit/>
          </a:bodyPr>
          <a:lstStyle/>
          <a:p>
            <a:pPr lvl="1">
              <a:lnSpc>
                <a:spcPct val="90000"/>
              </a:lnSpc>
              <a:defRPr/>
            </a:pPr>
            <a:r>
              <a:rPr lang="en-US" sz="2400" dirty="0" smtClean="0">
                <a:ea typeface="ＭＳ Ｐゴシック" pitchFamily="34" charset="-128"/>
              </a:rPr>
              <a:t>Current Situation (OSC)</a:t>
            </a:r>
          </a:p>
          <a:p>
            <a:pPr lvl="1">
              <a:lnSpc>
                <a:spcPct val="90000"/>
              </a:lnSpc>
              <a:defRPr/>
            </a:pPr>
            <a:r>
              <a:rPr lang="en-US" sz="2400" dirty="0" smtClean="0">
                <a:ea typeface="ＭＳ Ｐゴシック" pitchFamily="34" charset="-128"/>
              </a:rPr>
              <a:t>Objectives (IC or PSC)</a:t>
            </a:r>
          </a:p>
          <a:p>
            <a:pPr lvl="1">
              <a:lnSpc>
                <a:spcPct val="90000"/>
              </a:lnSpc>
              <a:defRPr/>
            </a:pPr>
            <a:r>
              <a:rPr lang="en-US" sz="2400" dirty="0" smtClean="0">
                <a:ea typeface="ＭＳ Ｐゴシック" pitchFamily="34" charset="-128"/>
              </a:rPr>
              <a:t>Predictive Info – Weather, Modeling outputs(PSC &amp;/or Tech Specs)</a:t>
            </a:r>
          </a:p>
          <a:p>
            <a:pPr lvl="1">
              <a:lnSpc>
                <a:spcPct val="90000"/>
              </a:lnSpc>
              <a:defRPr/>
            </a:pPr>
            <a:r>
              <a:rPr lang="en-US" sz="2400" dirty="0" smtClean="0">
                <a:ea typeface="ＭＳ Ｐゴシック" pitchFamily="34" charset="-128"/>
              </a:rPr>
              <a:t>Next OP Work Assignments – ground &amp; air (OSC&amp; AOBD)</a:t>
            </a:r>
          </a:p>
          <a:p>
            <a:pPr lvl="1">
              <a:lnSpc>
                <a:spcPct val="90000"/>
              </a:lnSpc>
              <a:defRPr/>
            </a:pPr>
            <a:r>
              <a:rPr lang="en-US" sz="2400" dirty="0" smtClean="0">
                <a:ea typeface="ＭＳ Ｐゴシック" pitchFamily="34" charset="-128"/>
              </a:rPr>
              <a:t>Safety Mitigations – SOF</a:t>
            </a:r>
          </a:p>
          <a:p>
            <a:pPr lvl="1">
              <a:lnSpc>
                <a:spcPct val="90000"/>
              </a:lnSpc>
              <a:defRPr/>
            </a:pPr>
            <a:r>
              <a:rPr lang="en-US" sz="2400" dirty="0" smtClean="0">
                <a:ea typeface="ＭＳ Ｐゴシック" pitchFamily="34" charset="-128"/>
              </a:rPr>
              <a:t>Logistics info – Communications, Facilities, etc. (LSC &amp; or Unit Leaders)</a:t>
            </a:r>
          </a:p>
          <a:p>
            <a:pPr lvl="1">
              <a:lnSpc>
                <a:spcPct val="90000"/>
              </a:lnSpc>
              <a:defRPr/>
            </a:pPr>
            <a:r>
              <a:rPr lang="en-US" sz="2400" dirty="0" smtClean="0">
                <a:ea typeface="ＭＳ Ｐゴシック" pitchFamily="34" charset="-128"/>
              </a:rPr>
              <a:t>Finance/Admin info – Cost to date, spec. info (FSC)</a:t>
            </a:r>
          </a:p>
          <a:p>
            <a:pPr lvl="1">
              <a:lnSpc>
                <a:spcPct val="90000"/>
              </a:lnSpc>
              <a:defRPr/>
            </a:pPr>
            <a:r>
              <a:rPr lang="en-US" sz="2400" dirty="0" smtClean="0">
                <a:ea typeface="ＭＳ Ｐゴシック" pitchFamily="34" charset="-128"/>
              </a:rPr>
              <a:t>Information update/info – (PIO)</a:t>
            </a:r>
          </a:p>
          <a:p>
            <a:pPr lvl="1">
              <a:lnSpc>
                <a:spcPct val="90000"/>
              </a:lnSpc>
              <a:defRPr/>
            </a:pPr>
            <a:r>
              <a:rPr lang="en-US" sz="2400" dirty="0" smtClean="0">
                <a:ea typeface="ＭＳ Ｐゴシック" pitchFamily="34" charset="-128"/>
              </a:rPr>
              <a:t>Cooperator info – (Liaison Officer &amp;/or Agency Reps)</a:t>
            </a:r>
          </a:p>
          <a:p>
            <a:pPr lvl="1">
              <a:lnSpc>
                <a:spcPct val="90000"/>
              </a:lnSpc>
              <a:defRPr/>
            </a:pPr>
            <a:r>
              <a:rPr lang="en-US" sz="2400" dirty="0" smtClean="0">
                <a:ea typeface="ＭＳ Ｐゴシック" pitchFamily="34" charset="-128"/>
              </a:rPr>
              <a:t>Confirmation of supporting the Plan</a:t>
            </a:r>
          </a:p>
          <a:p>
            <a:pPr lvl="1">
              <a:lnSpc>
                <a:spcPct val="90000"/>
              </a:lnSpc>
              <a:defRPr/>
            </a:pPr>
            <a:r>
              <a:rPr lang="en-US" sz="2400" dirty="0" smtClean="0">
                <a:ea typeface="ＭＳ Ｐゴシック" pitchFamily="34" charset="-128"/>
              </a:rPr>
              <a:t>Management  comments – (Agency Administrator)</a:t>
            </a:r>
          </a:p>
          <a:p>
            <a:pPr lvl="1">
              <a:lnSpc>
                <a:spcPct val="90000"/>
              </a:lnSpc>
              <a:defRPr/>
            </a:pPr>
            <a:r>
              <a:rPr lang="en-US" sz="2400" dirty="0" smtClean="0">
                <a:ea typeface="ＭＳ Ｐゴシック" pitchFamily="34" charset="-128"/>
              </a:rPr>
              <a:t>Final words – (IC)</a:t>
            </a:r>
          </a:p>
          <a:p>
            <a:endParaRPr lang="en-US" sz="24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2895600" y="1447800"/>
            <a:ext cx="5780088" cy="4114799"/>
          </a:xfrm>
          <a:ln>
            <a:miter lim="800000"/>
            <a:headEnd/>
            <a:tailEnd/>
          </a:ln>
        </p:spPr>
        <p:txBody>
          <a:bodyPr vert="horz" wrap="square" lIns="91440" tIns="45720" rIns="91440" bIns="45720" numCol="1" anchor="t" anchorCtr="0" compatLnSpc="1">
            <a:prstTxWarp prst="textNoShape">
              <a:avLst/>
            </a:prstTxWarp>
            <a:normAutofit/>
          </a:bodyPr>
          <a:lstStyle/>
          <a:p>
            <a:pPr eaLnBrk="1" hangingPunct="1">
              <a:lnSpc>
                <a:spcPct val="90000"/>
              </a:lnSpc>
              <a:buFont typeface="Wingdings" pitchFamily="2" charset="2"/>
              <a:buChar char="v"/>
              <a:defRPr/>
            </a:pPr>
            <a:r>
              <a:rPr lang="en-US" sz="2000" dirty="0" smtClean="0">
                <a:ea typeface="ＭＳ Ｐゴシック" pitchFamily="34" charset="-128"/>
              </a:rPr>
              <a:t>Based on “support of the plan” by all C&amp;G members during the Planning Meeting we can now go ahead and write the Incident Action Plan  (IAP) for the next operational period</a:t>
            </a:r>
          </a:p>
          <a:p>
            <a:pPr eaLnBrk="1" hangingPunct="1">
              <a:lnSpc>
                <a:spcPct val="90000"/>
              </a:lnSpc>
              <a:buFont typeface="Wingdings" pitchFamily="2" charset="2"/>
              <a:buChar char="v"/>
              <a:defRPr/>
            </a:pPr>
            <a:r>
              <a:rPr lang="en-US" sz="2000" dirty="0" smtClean="0">
                <a:ea typeface="ＭＳ Ｐゴシック" pitchFamily="34" charset="-128"/>
              </a:rPr>
              <a:t>Planning Section and Logistics Section have the most work to do in writing plan components</a:t>
            </a:r>
          </a:p>
          <a:p>
            <a:pPr eaLnBrk="1" hangingPunct="1">
              <a:lnSpc>
                <a:spcPct val="90000"/>
              </a:lnSpc>
              <a:buFont typeface="Wingdings" pitchFamily="2" charset="2"/>
              <a:buChar char="v"/>
              <a:defRPr/>
            </a:pPr>
            <a:r>
              <a:rPr lang="en-US" sz="2000" dirty="0" smtClean="0">
                <a:ea typeface="ＭＳ Ｐゴシック" pitchFamily="34" charset="-128"/>
              </a:rPr>
              <a:t>Always good to have Operations SC review the ICS 204 Assignment Lists before the IAP is sent to IC for final approval.</a:t>
            </a:r>
          </a:p>
          <a:p>
            <a:pPr eaLnBrk="1" hangingPunct="1">
              <a:lnSpc>
                <a:spcPct val="90000"/>
              </a:lnSpc>
              <a:buFont typeface="Wingdings" pitchFamily="2" charset="2"/>
              <a:buChar char="v"/>
              <a:defRPr/>
            </a:pPr>
            <a:r>
              <a:rPr lang="en-US" sz="2000" dirty="0" smtClean="0">
                <a:ea typeface="ＭＳ Ｐゴシック" pitchFamily="34" charset="-128"/>
              </a:rPr>
              <a:t>Once the IAP is approved, the Planning Section will make sufficient copies for all incident supervisors for distribution prior to the next Operational Period Briefing</a:t>
            </a:r>
          </a:p>
          <a:p>
            <a:pPr eaLnBrk="1" hangingPunct="1">
              <a:lnSpc>
                <a:spcPct val="90000"/>
              </a:lnSpc>
              <a:buFont typeface="Wingdings" pitchFamily="2" charset="2"/>
              <a:buChar char="v"/>
              <a:defRPr/>
            </a:pPr>
            <a:endParaRPr lang="en-US" sz="1800" dirty="0" smtClean="0">
              <a:ea typeface="ＭＳ Ｐゴシック" pitchFamily="34" charset="-128"/>
            </a:endParaRP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49</a:t>
            </a:fld>
            <a:endParaRPr lang="en-US" sz="120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itle 8"/>
          <p:cNvSpPr>
            <a:spLocks noGrp="1"/>
          </p:cNvSpPr>
          <p:nvPr>
            <p:ph type="title"/>
          </p:nvPr>
        </p:nvSpPr>
        <p:spPr/>
        <p:txBody>
          <a:bodyPr/>
          <a:lstStyle/>
          <a:p>
            <a:r>
              <a:rPr lang="en-US" dirty="0" smtClean="0"/>
              <a:t>IAP Preparation &amp; Approval</a:t>
            </a:r>
            <a:endParaRPr lang="en-US" dirty="0"/>
          </a:p>
        </p:txBody>
      </p:sp>
      <p:pic>
        <p:nvPicPr>
          <p:cNvPr id="11" name="Picture 2" descr="P-Final"/>
          <p:cNvPicPr>
            <a:picLocks noChangeAspect="1" noChangeArrowheads="1"/>
          </p:cNvPicPr>
          <p:nvPr/>
        </p:nvPicPr>
        <p:blipFill>
          <a:blip r:embed="rId4" cstate="print"/>
          <a:srcRect/>
          <a:stretch>
            <a:fillRect/>
          </a:stretch>
        </p:blipFill>
        <p:spPr bwMode="auto">
          <a:xfrm>
            <a:off x="304800" y="1752599"/>
            <a:ext cx="1981200" cy="2834789"/>
          </a:xfrm>
          <a:prstGeom prst="rect">
            <a:avLst/>
          </a:prstGeom>
          <a:noFill/>
          <a:ln w="9525">
            <a:noFill/>
            <a:miter lim="800000"/>
            <a:headEnd/>
            <a:tailEnd/>
          </a:ln>
        </p:spPr>
      </p:pic>
      <p:cxnSp>
        <p:nvCxnSpPr>
          <p:cNvPr id="13" name="Straight Arrow Connector 12"/>
          <p:cNvCxnSpPr/>
          <p:nvPr/>
        </p:nvCxnSpPr>
        <p:spPr>
          <a:xfrm rot="10800000" flipV="1">
            <a:off x="2057400" y="990600"/>
            <a:ext cx="1143000" cy="9144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611188" y="1484313"/>
            <a:ext cx="8064500" cy="4687887"/>
          </a:xfrm>
          <a:ln>
            <a:miter lim="800000"/>
            <a:headEnd/>
            <a:tailEnd/>
          </a:ln>
        </p:spPr>
        <p:txBody>
          <a:bodyPr vert="horz" wrap="square" lIns="91440" tIns="45720" rIns="91440" bIns="45720" numCol="1" anchor="t" anchorCtr="0" compatLnSpc="1">
            <a:prstTxWarp prst="textNoShape">
              <a:avLst/>
            </a:prstTxWarp>
            <a:normAutofit/>
          </a:bodyPr>
          <a:lstStyle/>
          <a:p>
            <a:pPr eaLnBrk="1" hangingPunct="1">
              <a:lnSpc>
                <a:spcPct val="90000"/>
              </a:lnSpc>
              <a:buFont typeface="Wingdings" pitchFamily="2" charset="2"/>
              <a:buNone/>
              <a:defRPr/>
            </a:pPr>
            <a:r>
              <a:rPr lang="en-US" sz="1800" b="1" i="1" dirty="0" smtClean="0">
                <a:ea typeface="ＭＳ Ｐゴシック" pitchFamily="34" charset="-128"/>
              </a:rPr>
              <a:t>Beauties of ICS  include it’s simplicity, it’s ability to utilize the same organizational structure yet expand or contract, and it’s applicability to all types and kinds of incidents and events:</a:t>
            </a:r>
          </a:p>
          <a:p>
            <a:pPr eaLnBrk="1" hangingPunct="1">
              <a:lnSpc>
                <a:spcPct val="90000"/>
              </a:lnSpc>
              <a:buFont typeface="Wingdings" pitchFamily="2" charset="2"/>
              <a:buNone/>
              <a:defRPr/>
            </a:pPr>
            <a:endParaRPr lang="en-US" sz="1800" b="1" i="1" dirty="0" smtClean="0">
              <a:ea typeface="ＭＳ Ｐゴシック" pitchFamily="34" charset="-128"/>
            </a:endParaRPr>
          </a:p>
          <a:p>
            <a:pPr eaLnBrk="1" hangingPunct="1">
              <a:lnSpc>
                <a:spcPct val="90000"/>
              </a:lnSpc>
              <a:buFont typeface="Wingdings" pitchFamily="2" charset="2"/>
              <a:buChar char="v"/>
              <a:defRPr/>
            </a:pPr>
            <a:r>
              <a:rPr lang="en-US" sz="1800" dirty="0" smtClean="0">
                <a:ea typeface="ＭＳ Ｐゴシック" pitchFamily="34" charset="-128"/>
              </a:rPr>
              <a:t>Five organizational elements that are always present; Command, Operations, Planning, Logistics and Finance/Administration</a:t>
            </a:r>
          </a:p>
          <a:p>
            <a:pPr eaLnBrk="1" hangingPunct="1">
              <a:lnSpc>
                <a:spcPct val="90000"/>
              </a:lnSpc>
              <a:buFont typeface="Wingdings" pitchFamily="2" charset="2"/>
              <a:buChar char="v"/>
              <a:defRPr/>
            </a:pPr>
            <a:r>
              <a:rPr lang="en-US" sz="1800" dirty="0" smtClean="0">
                <a:ea typeface="ＭＳ Ｐゴシック" pitchFamily="34" charset="-128"/>
              </a:rPr>
              <a:t>These 5 areas are always covered under the responsibilities of the IC</a:t>
            </a:r>
          </a:p>
          <a:p>
            <a:pPr eaLnBrk="1" hangingPunct="1">
              <a:lnSpc>
                <a:spcPct val="90000"/>
              </a:lnSpc>
              <a:buFont typeface="Wingdings" pitchFamily="2" charset="2"/>
              <a:buChar char="v"/>
              <a:defRPr/>
            </a:pPr>
            <a:r>
              <a:rPr lang="en-US" sz="1800" dirty="0" smtClean="0">
                <a:ea typeface="ＭＳ Ｐゴシック" pitchFamily="34" charset="-128"/>
              </a:rPr>
              <a:t>On very small incidents the IC may retain performing all of these elements</a:t>
            </a:r>
          </a:p>
          <a:p>
            <a:pPr eaLnBrk="1" hangingPunct="1">
              <a:lnSpc>
                <a:spcPct val="90000"/>
              </a:lnSpc>
              <a:buFont typeface="Wingdings" pitchFamily="2" charset="2"/>
              <a:buChar char="v"/>
              <a:defRPr/>
            </a:pPr>
            <a:r>
              <a:rPr lang="en-US" sz="1800" dirty="0" smtClean="0">
                <a:ea typeface="ＭＳ Ｐゴシック" pitchFamily="34" charset="-128"/>
              </a:rPr>
              <a:t>As the incident response grows the IC will delegate supervision of these elements to subordinate staff as deemed necessary to maintain span of control</a:t>
            </a:r>
          </a:p>
          <a:p>
            <a:pPr eaLnBrk="1" hangingPunct="1">
              <a:lnSpc>
                <a:spcPct val="90000"/>
              </a:lnSpc>
              <a:buFont typeface="Wingdings" pitchFamily="2" charset="2"/>
              <a:buChar char="v"/>
              <a:defRPr/>
            </a:pPr>
            <a:r>
              <a:rPr lang="en-US" sz="1800" dirty="0" smtClean="0">
                <a:ea typeface="ＭＳ Ｐゴシック" pitchFamily="34" charset="-128"/>
              </a:rPr>
              <a:t>The planning process for ICS follows a distinct orderly process, regardless of whether “the plan” is in the head of the Incident Commander and verbally relayed to a few troops or is published in a formal Incident Action Plan used by thousands of people.</a:t>
            </a:r>
          </a:p>
          <a:p>
            <a:pPr eaLnBrk="1" hangingPunct="1">
              <a:lnSpc>
                <a:spcPct val="90000"/>
              </a:lnSpc>
              <a:buFont typeface="Wingdings" pitchFamily="2" charset="2"/>
              <a:buChar char="v"/>
              <a:defRPr/>
            </a:pPr>
            <a:endParaRPr lang="en-US" sz="1800" dirty="0" smtClean="0">
              <a:ea typeface="ＭＳ Ｐゴシック" pitchFamily="34" charset="-128"/>
            </a:endParaRP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5</a:t>
            </a:fld>
            <a:endParaRPr lang="en-US" sz="1200" dirty="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dirty="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dirty="0">
                <a:latin typeface="Franklin Gothic Book" pitchFamily="34" charset="0"/>
              </a:rPr>
              <a:t>   </a:t>
            </a:r>
          </a:p>
        </p:txBody>
      </p:sp>
      <p:sp>
        <p:nvSpPr>
          <p:cNvPr id="9" name="Title 8"/>
          <p:cNvSpPr>
            <a:spLocks noGrp="1"/>
          </p:cNvSpPr>
          <p:nvPr>
            <p:ph type="title"/>
          </p:nvPr>
        </p:nvSpPr>
        <p:spPr/>
        <p:txBody>
          <a:bodyPr/>
          <a:lstStyle/>
          <a:p>
            <a:r>
              <a:rPr lang="en-US" dirty="0" smtClean="0"/>
              <a:t>The Five Fingers of ICS </a:t>
            </a:r>
            <a:endParaRPr lang="en-US" dirty="0"/>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43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43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43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spect="1" noChangeArrowheads="1"/>
          </p:cNvSpPr>
          <p:nvPr>
            <p:ph type="title"/>
          </p:nvPr>
        </p:nvSpPr>
        <p:spPr/>
        <p:txBody>
          <a:bodyPr/>
          <a:lstStyle/>
          <a:p>
            <a:pPr eaLnBrk="1" hangingPunct="1"/>
            <a:r>
              <a:rPr lang="en-US" smtClean="0">
                <a:cs typeface="Arial" charset="0"/>
              </a:rPr>
              <a:t>Purpose of a Written IAP</a:t>
            </a:r>
            <a:endParaRPr lang="en-US" smtClean="0"/>
          </a:p>
        </p:txBody>
      </p:sp>
      <p:sp>
        <p:nvSpPr>
          <p:cNvPr id="3075" name="Rectangle 3"/>
          <p:cNvSpPr>
            <a:spLocks noGrp="1" noChangeArrowheads="1"/>
          </p:cNvSpPr>
          <p:nvPr>
            <p:ph type="body" idx="1"/>
          </p:nvPr>
        </p:nvSpPr>
        <p:spPr>
          <a:xfrm>
            <a:off x="457200" y="1066800"/>
            <a:ext cx="8239125" cy="4525963"/>
          </a:xfrm>
        </p:spPr>
        <p:txBody>
          <a:bodyPr/>
          <a:lstStyle/>
          <a:p>
            <a:pPr lvl="1" eaLnBrk="1" hangingPunct="1">
              <a:buFont typeface="Wingdings" pitchFamily="2" charset="2"/>
              <a:buNone/>
            </a:pPr>
            <a:r>
              <a:rPr lang="en-US" smtClean="0">
                <a:cs typeface="Times New Roman" pitchFamily="18" charset="0"/>
              </a:rPr>
              <a:t>A written IAP provides:</a:t>
            </a:r>
          </a:p>
          <a:p>
            <a:pPr lvl="1" eaLnBrk="1" hangingPunct="1"/>
            <a:r>
              <a:rPr lang="en-US" smtClean="0">
                <a:cs typeface="Times New Roman" pitchFamily="18" charset="0"/>
              </a:rPr>
              <a:t>A clear statement of objectives and actions.</a:t>
            </a:r>
          </a:p>
          <a:p>
            <a:pPr lvl="1" eaLnBrk="1" hangingPunct="1"/>
            <a:r>
              <a:rPr lang="en-US" smtClean="0">
                <a:cs typeface="Times New Roman" pitchFamily="18" charset="0"/>
              </a:rPr>
              <a:t>A basis for measuring work effectiveness and cost effectiveness.</a:t>
            </a:r>
          </a:p>
          <a:p>
            <a:pPr lvl="1" eaLnBrk="1" hangingPunct="1"/>
            <a:r>
              <a:rPr lang="en-US" smtClean="0">
                <a:cs typeface="Times New Roman" pitchFamily="18" charset="0"/>
              </a:rPr>
              <a:t>A basis for measuring work progress and providing accountability.</a:t>
            </a:r>
          </a:p>
          <a:p>
            <a:pPr lvl="1" eaLnBrk="1" hangingPunct="1"/>
            <a:r>
              <a:rPr lang="en-US" smtClean="0">
                <a:cs typeface="Times New Roman" pitchFamily="18" charset="0"/>
              </a:rPr>
              <a:t>Documentation for post-incident fiscal and legal activities.</a:t>
            </a:r>
            <a:r>
              <a:rPr lang="en-US" smtClean="0"/>
              <a:t> </a:t>
            </a:r>
          </a:p>
        </p:txBody>
      </p:sp>
    </p:spTree>
  </p:cSld>
  <p:clrMapOvr>
    <a:masterClrMapping/>
  </p:clrMapOvr>
  <p:transition>
    <p:wipe dir="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9"/>
          <p:cNvSpPr>
            <a:spLocks noChangeArrowheads="1"/>
          </p:cNvSpPr>
          <p:nvPr/>
        </p:nvSpPr>
        <p:spPr bwMode="white">
          <a:xfrm>
            <a:off x="0" y="0"/>
            <a:ext cx="9144000" cy="6858000"/>
          </a:xfrm>
          <a:prstGeom prst="rect">
            <a:avLst/>
          </a:prstGeom>
          <a:gradFill rotWithShape="0">
            <a:gsLst>
              <a:gs pos="0">
                <a:srgbClr val="3C567A"/>
              </a:gs>
              <a:gs pos="50000">
                <a:srgbClr val="46648D"/>
              </a:gs>
              <a:gs pos="100000">
                <a:srgbClr val="3C567A"/>
              </a:gs>
            </a:gsLst>
            <a:lin ang="5400000" scaled="1"/>
          </a:gradFill>
          <a:ln w="9525">
            <a:noFill/>
            <a:miter lim="800000"/>
            <a:headEnd/>
            <a:tailEnd/>
          </a:ln>
          <a:effectLst/>
        </p:spPr>
        <p:txBody>
          <a:bodyPr wrap="none" anchor="ctr"/>
          <a:lstStyle/>
          <a:p>
            <a:endParaRPr lang="en-US"/>
          </a:p>
        </p:txBody>
      </p:sp>
      <p:sp>
        <p:nvSpPr>
          <p:cNvPr id="4099" name="Rectangle 2"/>
          <p:cNvSpPr>
            <a:spLocks noGrp="1" noChangeAspect="1" noChangeArrowheads="1"/>
          </p:cNvSpPr>
          <p:nvPr>
            <p:ph type="title"/>
          </p:nvPr>
        </p:nvSpPr>
        <p:spPr>
          <a:xfrm>
            <a:off x="295275" y="76200"/>
            <a:ext cx="8601075" cy="868363"/>
          </a:xfrm>
        </p:spPr>
        <p:txBody>
          <a:bodyPr/>
          <a:lstStyle/>
          <a:p>
            <a:pPr eaLnBrk="1" hangingPunct="1"/>
            <a:r>
              <a:rPr lang="en-US" sz="3200" dirty="0" smtClean="0">
                <a:solidFill>
                  <a:srgbClr val="FF0000"/>
                </a:solidFill>
              </a:rPr>
              <a:t>Forms and Supporting Documents:  Overview</a:t>
            </a:r>
            <a:endParaRPr lang="en-US" sz="2800" dirty="0" smtClean="0">
              <a:solidFill>
                <a:srgbClr val="FF0000"/>
              </a:solidFill>
            </a:endParaRPr>
          </a:p>
        </p:txBody>
      </p:sp>
      <p:sp>
        <p:nvSpPr>
          <p:cNvPr id="4100" name="Rectangle 16"/>
          <p:cNvSpPr>
            <a:spLocks noChangeArrowheads="1"/>
          </p:cNvSpPr>
          <p:nvPr/>
        </p:nvSpPr>
        <p:spPr bwMode="auto">
          <a:xfrm>
            <a:off x="4419600" y="3695700"/>
            <a:ext cx="914400" cy="914400"/>
          </a:xfrm>
          <a:prstGeom prst="rect">
            <a:avLst/>
          </a:prstGeom>
          <a:noFill/>
          <a:ln w="9525">
            <a:noFill/>
            <a:miter lim="800000"/>
            <a:headEnd/>
            <a:tailEnd/>
          </a:ln>
          <a:effectLst/>
        </p:spPr>
        <p:txBody>
          <a:bodyPr wrap="none" anchor="ctr"/>
          <a:lstStyle/>
          <a:p>
            <a:endParaRPr lang="en-US"/>
          </a:p>
        </p:txBody>
      </p:sp>
      <p:grpSp>
        <p:nvGrpSpPr>
          <p:cNvPr id="2" name="Group 67"/>
          <p:cNvGrpSpPr>
            <a:grpSpLocks/>
          </p:cNvGrpSpPr>
          <p:nvPr/>
        </p:nvGrpSpPr>
        <p:grpSpPr bwMode="auto">
          <a:xfrm>
            <a:off x="762000" y="838200"/>
            <a:ext cx="3181350" cy="2819400"/>
            <a:chOff x="480" y="528"/>
            <a:chExt cx="2004" cy="1776"/>
          </a:xfrm>
        </p:grpSpPr>
        <p:sp>
          <p:nvSpPr>
            <p:cNvPr id="4139" name="Text Box 28"/>
            <p:cNvSpPr txBox="1">
              <a:spLocks noChangeArrowheads="1"/>
            </p:cNvSpPr>
            <p:nvPr/>
          </p:nvSpPr>
          <p:spPr bwMode="auto">
            <a:xfrm>
              <a:off x="480" y="576"/>
              <a:ext cx="1200" cy="472"/>
            </a:xfrm>
            <a:prstGeom prst="rect">
              <a:avLst/>
            </a:prstGeom>
            <a:noFill/>
            <a:ln w="9525">
              <a:noFill/>
              <a:miter lim="800000"/>
              <a:headEnd/>
              <a:tailEnd/>
            </a:ln>
            <a:effectLst/>
          </p:spPr>
          <p:txBody>
            <a:bodyPr>
              <a:spAutoFit/>
            </a:bodyPr>
            <a:lstStyle/>
            <a:p>
              <a:pPr eaLnBrk="0" hangingPunct="0">
                <a:lnSpc>
                  <a:spcPct val="80000"/>
                </a:lnSpc>
              </a:pPr>
              <a:r>
                <a:rPr lang="en-US" sz="1800" b="1">
                  <a:solidFill>
                    <a:schemeClr val="bg1"/>
                  </a:solidFill>
                  <a:latin typeface="Arial" charset="0"/>
                </a:rPr>
                <a:t>Organization Assignment</a:t>
              </a:r>
              <a:br>
                <a:rPr lang="en-US" sz="1800" b="1">
                  <a:solidFill>
                    <a:schemeClr val="bg1"/>
                  </a:solidFill>
                  <a:latin typeface="Arial" charset="0"/>
                </a:rPr>
              </a:br>
              <a:r>
                <a:rPr lang="en-US" sz="1800" b="1">
                  <a:solidFill>
                    <a:schemeClr val="bg1"/>
                  </a:solidFill>
                  <a:latin typeface="Arial" charset="0"/>
                </a:rPr>
                <a:t>List</a:t>
              </a:r>
            </a:p>
          </p:txBody>
        </p:sp>
        <p:sp>
          <p:nvSpPr>
            <p:cNvPr id="4140" name="Line 45"/>
            <p:cNvSpPr>
              <a:spLocks noChangeShapeType="1"/>
            </p:cNvSpPr>
            <p:nvPr/>
          </p:nvSpPr>
          <p:spPr bwMode="auto">
            <a:xfrm flipH="1" flipV="1">
              <a:off x="2016" y="1440"/>
              <a:ext cx="336" cy="864"/>
            </a:xfrm>
            <a:prstGeom prst="line">
              <a:avLst/>
            </a:prstGeom>
            <a:noFill/>
            <a:ln w="47625">
              <a:solidFill>
                <a:schemeClr val="bg1"/>
              </a:solidFill>
              <a:round/>
              <a:headEnd/>
              <a:tailEnd/>
            </a:ln>
            <a:effectLst/>
          </p:spPr>
          <p:txBody>
            <a:bodyPr wrap="none" anchor="ctr"/>
            <a:lstStyle/>
            <a:p>
              <a:endParaRPr lang="en-US"/>
            </a:p>
          </p:txBody>
        </p:sp>
        <p:sp>
          <p:nvSpPr>
            <p:cNvPr id="4141" name="Documents"/>
            <p:cNvSpPr>
              <a:spLocks noEditPoints="1" noChangeArrowheads="1"/>
            </p:cNvSpPr>
            <p:nvPr/>
          </p:nvSpPr>
          <p:spPr bwMode="auto">
            <a:xfrm>
              <a:off x="1632" y="528"/>
              <a:ext cx="852" cy="960"/>
            </a:xfrm>
            <a:custGeom>
              <a:avLst/>
              <a:gdLst>
                <a:gd name="T0" fmla="*/ 0 w 21600"/>
                <a:gd name="T1" fmla="*/ 124 h 21600"/>
                <a:gd name="T2" fmla="*/ 137 w 21600"/>
                <a:gd name="T3" fmla="*/ 0 h 21600"/>
                <a:gd name="T4" fmla="*/ 854 w 21600"/>
                <a:gd name="T5" fmla="*/ 837 h 21600"/>
                <a:gd name="T6" fmla="*/ 787 w 21600"/>
                <a:gd name="T7" fmla="*/ 898 h 21600"/>
                <a:gd name="T8" fmla="*/ 720 w 21600"/>
                <a:gd name="T9" fmla="*/ 961 h 21600"/>
                <a:gd name="T10" fmla="*/ 787 w 21600"/>
                <a:gd name="T11" fmla="*/ 63 h 21600"/>
                <a:gd name="T12" fmla="*/ 720 w 21600"/>
                <a:gd name="T13" fmla="*/ 124 h 21600"/>
                <a:gd name="T14" fmla="*/ 65 w 21600"/>
                <a:gd name="T15" fmla="*/ 63 h 21600"/>
                <a:gd name="T16" fmla="*/ 852 w 21600"/>
                <a:gd name="T17" fmla="*/ 0 h 21600"/>
                <a:gd name="T18" fmla="*/ 426 w 21600"/>
                <a:gd name="T19" fmla="*/ 0 h 21600"/>
                <a:gd name="T20" fmla="*/ 0 w 21600"/>
                <a:gd name="T21" fmla="*/ 480 h 21600"/>
                <a:gd name="T22" fmla="*/ 852 w 21600"/>
                <a:gd name="T23" fmla="*/ 480 h 216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1648 w 21600"/>
                <a:gd name="T37" fmla="*/ 4163 h 21600"/>
                <a:gd name="T38" fmla="*/ 16530 w 21600"/>
                <a:gd name="T39" fmla="*/ 17325 h 216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chemeClr val="bg1"/>
            </a:solidFill>
            <a:ln w="9525">
              <a:solidFill>
                <a:srgbClr val="000000"/>
              </a:solidFill>
              <a:miter lim="800000"/>
              <a:headEnd/>
              <a:tailEnd/>
            </a:ln>
            <a:effectLst>
              <a:outerShdw dist="107763" dir="2700000" algn="ctr" rotWithShape="0">
                <a:srgbClr val="808080"/>
              </a:outerShdw>
            </a:effectLst>
          </p:spPr>
          <p:txBody>
            <a:bodyPr/>
            <a:lstStyle/>
            <a:p>
              <a:r>
                <a:rPr lang="en-US" sz="2600" b="1">
                  <a:solidFill>
                    <a:srgbClr val="18314A"/>
                  </a:solidFill>
                  <a:latin typeface="Arial" charset="0"/>
                </a:rPr>
                <a:t>ICS 203</a:t>
              </a:r>
            </a:p>
          </p:txBody>
        </p:sp>
      </p:grpSp>
      <p:grpSp>
        <p:nvGrpSpPr>
          <p:cNvPr id="3" name="Group 68"/>
          <p:cNvGrpSpPr>
            <a:grpSpLocks/>
          </p:cNvGrpSpPr>
          <p:nvPr/>
        </p:nvGrpSpPr>
        <p:grpSpPr bwMode="auto">
          <a:xfrm>
            <a:off x="4495800" y="762000"/>
            <a:ext cx="4232275" cy="2819400"/>
            <a:chOff x="2832" y="480"/>
            <a:chExt cx="2666" cy="1776"/>
          </a:xfrm>
        </p:grpSpPr>
        <p:sp>
          <p:nvSpPr>
            <p:cNvPr id="4136" name="Text Box 33"/>
            <p:cNvSpPr txBox="1">
              <a:spLocks noChangeArrowheads="1"/>
            </p:cNvSpPr>
            <p:nvPr/>
          </p:nvSpPr>
          <p:spPr bwMode="auto">
            <a:xfrm>
              <a:off x="3770" y="488"/>
              <a:ext cx="1728" cy="334"/>
            </a:xfrm>
            <a:prstGeom prst="rect">
              <a:avLst/>
            </a:prstGeom>
            <a:noFill/>
            <a:ln w="9525">
              <a:noFill/>
              <a:miter lim="800000"/>
              <a:headEnd/>
              <a:tailEnd/>
            </a:ln>
            <a:effectLst/>
          </p:spPr>
          <p:txBody>
            <a:bodyPr>
              <a:spAutoFit/>
            </a:bodyPr>
            <a:lstStyle/>
            <a:p>
              <a:pPr eaLnBrk="0" hangingPunct="0">
                <a:lnSpc>
                  <a:spcPct val="80000"/>
                </a:lnSpc>
              </a:pPr>
              <a:r>
                <a:rPr lang="en-US" sz="1800" b="1" dirty="0">
                  <a:solidFill>
                    <a:schemeClr val="bg1"/>
                  </a:solidFill>
                  <a:latin typeface="Arial" charset="0"/>
                </a:rPr>
                <a:t> Assignment </a:t>
              </a:r>
              <a:br>
                <a:rPr lang="en-US" sz="1800" b="1" dirty="0">
                  <a:solidFill>
                    <a:schemeClr val="bg1"/>
                  </a:solidFill>
                  <a:latin typeface="Arial" charset="0"/>
                </a:rPr>
              </a:br>
              <a:r>
                <a:rPr lang="en-US" sz="1800" b="1" dirty="0">
                  <a:solidFill>
                    <a:schemeClr val="bg1"/>
                  </a:solidFill>
                  <a:latin typeface="Arial" charset="0"/>
                </a:rPr>
                <a:t>List</a:t>
              </a:r>
            </a:p>
          </p:txBody>
        </p:sp>
        <p:sp>
          <p:nvSpPr>
            <p:cNvPr id="4137" name="Line 41"/>
            <p:cNvSpPr>
              <a:spLocks noChangeShapeType="1"/>
            </p:cNvSpPr>
            <p:nvPr/>
          </p:nvSpPr>
          <p:spPr bwMode="auto">
            <a:xfrm flipV="1">
              <a:off x="3408" y="1296"/>
              <a:ext cx="192" cy="960"/>
            </a:xfrm>
            <a:prstGeom prst="line">
              <a:avLst/>
            </a:prstGeom>
            <a:noFill/>
            <a:ln w="47625">
              <a:solidFill>
                <a:schemeClr val="bg1"/>
              </a:solidFill>
              <a:round/>
              <a:headEnd/>
              <a:tailEnd/>
            </a:ln>
            <a:effectLst/>
          </p:spPr>
          <p:txBody>
            <a:bodyPr wrap="none" anchor="ctr"/>
            <a:lstStyle/>
            <a:p>
              <a:endParaRPr lang="en-US"/>
            </a:p>
          </p:txBody>
        </p:sp>
        <p:sp>
          <p:nvSpPr>
            <p:cNvPr id="4138" name="Documents"/>
            <p:cNvSpPr>
              <a:spLocks noEditPoints="1" noChangeArrowheads="1"/>
            </p:cNvSpPr>
            <p:nvPr/>
          </p:nvSpPr>
          <p:spPr bwMode="auto">
            <a:xfrm>
              <a:off x="2832" y="480"/>
              <a:ext cx="852" cy="960"/>
            </a:xfrm>
            <a:custGeom>
              <a:avLst/>
              <a:gdLst>
                <a:gd name="T0" fmla="*/ 0 w 21600"/>
                <a:gd name="T1" fmla="*/ 124 h 21600"/>
                <a:gd name="T2" fmla="*/ 137 w 21600"/>
                <a:gd name="T3" fmla="*/ 0 h 21600"/>
                <a:gd name="T4" fmla="*/ 854 w 21600"/>
                <a:gd name="T5" fmla="*/ 837 h 21600"/>
                <a:gd name="T6" fmla="*/ 787 w 21600"/>
                <a:gd name="T7" fmla="*/ 898 h 21600"/>
                <a:gd name="T8" fmla="*/ 720 w 21600"/>
                <a:gd name="T9" fmla="*/ 961 h 21600"/>
                <a:gd name="T10" fmla="*/ 787 w 21600"/>
                <a:gd name="T11" fmla="*/ 63 h 21600"/>
                <a:gd name="T12" fmla="*/ 720 w 21600"/>
                <a:gd name="T13" fmla="*/ 124 h 21600"/>
                <a:gd name="T14" fmla="*/ 65 w 21600"/>
                <a:gd name="T15" fmla="*/ 63 h 21600"/>
                <a:gd name="T16" fmla="*/ 852 w 21600"/>
                <a:gd name="T17" fmla="*/ 0 h 21600"/>
                <a:gd name="T18" fmla="*/ 426 w 21600"/>
                <a:gd name="T19" fmla="*/ 0 h 21600"/>
                <a:gd name="T20" fmla="*/ 0 w 21600"/>
                <a:gd name="T21" fmla="*/ 480 h 21600"/>
                <a:gd name="T22" fmla="*/ 852 w 21600"/>
                <a:gd name="T23" fmla="*/ 480 h 216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1648 w 21600"/>
                <a:gd name="T37" fmla="*/ 4163 h 21600"/>
                <a:gd name="T38" fmla="*/ 16530 w 21600"/>
                <a:gd name="T39" fmla="*/ 17325 h 216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chemeClr val="bg1"/>
            </a:solidFill>
            <a:ln w="9525">
              <a:solidFill>
                <a:srgbClr val="000000"/>
              </a:solidFill>
              <a:miter lim="800000"/>
              <a:headEnd/>
              <a:tailEnd/>
            </a:ln>
            <a:effectLst>
              <a:outerShdw dist="107763" dir="2700000" algn="ctr" rotWithShape="0">
                <a:srgbClr val="808080"/>
              </a:outerShdw>
            </a:effectLst>
          </p:spPr>
          <p:txBody>
            <a:bodyPr/>
            <a:lstStyle/>
            <a:p>
              <a:r>
                <a:rPr lang="en-US" sz="2600" b="1">
                  <a:solidFill>
                    <a:srgbClr val="18314A"/>
                  </a:solidFill>
                  <a:latin typeface="Arial" charset="0"/>
                </a:rPr>
                <a:t>ICS 204</a:t>
              </a:r>
            </a:p>
          </p:txBody>
        </p:sp>
      </p:grpSp>
      <p:grpSp>
        <p:nvGrpSpPr>
          <p:cNvPr id="4" name="Group 69"/>
          <p:cNvGrpSpPr>
            <a:grpSpLocks/>
          </p:cNvGrpSpPr>
          <p:nvPr/>
        </p:nvGrpSpPr>
        <p:grpSpPr bwMode="auto">
          <a:xfrm>
            <a:off x="5410200" y="1752600"/>
            <a:ext cx="3733800" cy="1828800"/>
            <a:chOff x="3408" y="1104"/>
            <a:chExt cx="2352" cy="1152"/>
          </a:xfrm>
        </p:grpSpPr>
        <p:sp>
          <p:nvSpPr>
            <p:cNvPr id="4133" name="Text Box 30"/>
            <p:cNvSpPr txBox="1">
              <a:spLocks noChangeArrowheads="1"/>
            </p:cNvSpPr>
            <p:nvPr/>
          </p:nvSpPr>
          <p:spPr bwMode="auto">
            <a:xfrm>
              <a:off x="4992" y="1440"/>
              <a:ext cx="768" cy="472"/>
            </a:xfrm>
            <a:prstGeom prst="rect">
              <a:avLst/>
            </a:prstGeom>
            <a:noFill/>
            <a:ln w="9525">
              <a:noFill/>
              <a:miter lim="800000"/>
              <a:headEnd/>
              <a:tailEnd/>
            </a:ln>
            <a:effectLst/>
          </p:spPr>
          <p:txBody>
            <a:bodyPr>
              <a:spAutoFit/>
            </a:bodyPr>
            <a:lstStyle/>
            <a:p>
              <a:pPr eaLnBrk="0" hangingPunct="0">
                <a:lnSpc>
                  <a:spcPct val="80000"/>
                </a:lnSpc>
              </a:pPr>
              <a:r>
                <a:rPr lang="en-US" sz="1800" b="1">
                  <a:solidFill>
                    <a:schemeClr val="bg1"/>
                  </a:solidFill>
                  <a:latin typeface="Arial" charset="0"/>
                </a:rPr>
                <a:t>Incident Comm.</a:t>
              </a:r>
              <a:br>
                <a:rPr lang="en-US" sz="1800" b="1">
                  <a:solidFill>
                    <a:schemeClr val="bg1"/>
                  </a:solidFill>
                  <a:latin typeface="Arial" charset="0"/>
                </a:rPr>
              </a:br>
              <a:r>
                <a:rPr lang="en-US" sz="1800" b="1">
                  <a:solidFill>
                    <a:schemeClr val="bg1"/>
                  </a:solidFill>
                  <a:latin typeface="Arial" charset="0"/>
                </a:rPr>
                <a:t> Plan</a:t>
              </a:r>
            </a:p>
          </p:txBody>
        </p:sp>
        <p:sp>
          <p:nvSpPr>
            <p:cNvPr id="4134" name="Line 42"/>
            <p:cNvSpPr>
              <a:spLocks noChangeShapeType="1"/>
            </p:cNvSpPr>
            <p:nvPr/>
          </p:nvSpPr>
          <p:spPr bwMode="auto">
            <a:xfrm flipV="1">
              <a:off x="3408" y="1680"/>
              <a:ext cx="1008" cy="576"/>
            </a:xfrm>
            <a:prstGeom prst="line">
              <a:avLst/>
            </a:prstGeom>
            <a:noFill/>
            <a:ln w="47625">
              <a:solidFill>
                <a:schemeClr val="bg1"/>
              </a:solidFill>
              <a:round/>
              <a:headEnd/>
              <a:tailEnd/>
            </a:ln>
            <a:effectLst/>
          </p:spPr>
          <p:txBody>
            <a:bodyPr wrap="none" anchor="ctr"/>
            <a:lstStyle/>
            <a:p>
              <a:endParaRPr lang="en-US"/>
            </a:p>
          </p:txBody>
        </p:sp>
        <p:sp>
          <p:nvSpPr>
            <p:cNvPr id="4135" name="Documents"/>
            <p:cNvSpPr>
              <a:spLocks noEditPoints="1" noChangeArrowheads="1"/>
            </p:cNvSpPr>
            <p:nvPr/>
          </p:nvSpPr>
          <p:spPr bwMode="auto">
            <a:xfrm>
              <a:off x="4141" y="1104"/>
              <a:ext cx="852" cy="960"/>
            </a:xfrm>
            <a:custGeom>
              <a:avLst/>
              <a:gdLst>
                <a:gd name="T0" fmla="*/ 0 w 21600"/>
                <a:gd name="T1" fmla="*/ 124 h 21600"/>
                <a:gd name="T2" fmla="*/ 137 w 21600"/>
                <a:gd name="T3" fmla="*/ 0 h 21600"/>
                <a:gd name="T4" fmla="*/ 854 w 21600"/>
                <a:gd name="T5" fmla="*/ 837 h 21600"/>
                <a:gd name="T6" fmla="*/ 787 w 21600"/>
                <a:gd name="T7" fmla="*/ 898 h 21600"/>
                <a:gd name="T8" fmla="*/ 720 w 21600"/>
                <a:gd name="T9" fmla="*/ 961 h 21600"/>
                <a:gd name="T10" fmla="*/ 787 w 21600"/>
                <a:gd name="T11" fmla="*/ 63 h 21600"/>
                <a:gd name="T12" fmla="*/ 720 w 21600"/>
                <a:gd name="T13" fmla="*/ 124 h 21600"/>
                <a:gd name="T14" fmla="*/ 65 w 21600"/>
                <a:gd name="T15" fmla="*/ 63 h 21600"/>
                <a:gd name="T16" fmla="*/ 852 w 21600"/>
                <a:gd name="T17" fmla="*/ 0 h 21600"/>
                <a:gd name="T18" fmla="*/ 426 w 21600"/>
                <a:gd name="T19" fmla="*/ 0 h 21600"/>
                <a:gd name="T20" fmla="*/ 0 w 21600"/>
                <a:gd name="T21" fmla="*/ 480 h 21600"/>
                <a:gd name="T22" fmla="*/ 852 w 21600"/>
                <a:gd name="T23" fmla="*/ 480 h 216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1648 w 21600"/>
                <a:gd name="T37" fmla="*/ 4163 h 21600"/>
                <a:gd name="T38" fmla="*/ 16530 w 21600"/>
                <a:gd name="T39" fmla="*/ 17325 h 216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chemeClr val="bg1"/>
            </a:solidFill>
            <a:ln w="9525">
              <a:solidFill>
                <a:srgbClr val="000000"/>
              </a:solidFill>
              <a:miter lim="800000"/>
              <a:headEnd/>
              <a:tailEnd/>
            </a:ln>
            <a:effectLst>
              <a:outerShdw dist="107763" dir="2700000" algn="ctr" rotWithShape="0">
                <a:srgbClr val="808080"/>
              </a:outerShdw>
            </a:effectLst>
          </p:spPr>
          <p:txBody>
            <a:bodyPr/>
            <a:lstStyle/>
            <a:p>
              <a:r>
                <a:rPr lang="en-US" sz="2600" b="1">
                  <a:solidFill>
                    <a:srgbClr val="18314A"/>
                  </a:solidFill>
                  <a:latin typeface="Arial" charset="0"/>
                </a:rPr>
                <a:t>ICS 205</a:t>
              </a:r>
            </a:p>
          </p:txBody>
        </p:sp>
      </p:grpSp>
      <p:grpSp>
        <p:nvGrpSpPr>
          <p:cNvPr id="5" name="Group 70"/>
          <p:cNvGrpSpPr>
            <a:grpSpLocks/>
          </p:cNvGrpSpPr>
          <p:nvPr/>
        </p:nvGrpSpPr>
        <p:grpSpPr bwMode="auto">
          <a:xfrm>
            <a:off x="5410200" y="3505200"/>
            <a:ext cx="3505200" cy="2501900"/>
            <a:chOff x="3408" y="2208"/>
            <a:chExt cx="2208" cy="1576"/>
          </a:xfrm>
        </p:grpSpPr>
        <p:sp>
          <p:nvSpPr>
            <p:cNvPr id="4130" name="Text Box 37"/>
            <p:cNvSpPr txBox="1">
              <a:spLocks noChangeArrowheads="1"/>
            </p:cNvSpPr>
            <p:nvPr/>
          </p:nvSpPr>
          <p:spPr bwMode="auto">
            <a:xfrm>
              <a:off x="4848" y="3312"/>
              <a:ext cx="768" cy="472"/>
            </a:xfrm>
            <a:prstGeom prst="rect">
              <a:avLst/>
            </a:prstGeom>
            <a:noFill/>
            <a:ln w="9525">
              <a:noFill/>
              <a:miter lim="800000"/>
              <a:headEnd/>
              <a:tailEnd/>
            </a:ln>
            <a:effectLst/>
          </p:spPr>
          <p:txBody>
            <a:bodyPr>
              <a:spAutoFit/>
            </a:bodyPr>
            <a:lstStyle/>
            <a:p>
              <a:pPr eaLnBrk="0" hangingPunct="0">
                <a:lnSpc>
                  <a:spcPct val="80000"/>
                </a:lnSpc>
              </a:pPr>
              <a:r>
                <a:rPr lang="en-US" sz="1800" b="1">
                  <a:solidFill>
                    <a:schemeClr val="bg1"/>
                  </a:solidFill>
                  <a:latin typeface="Arial" charset="0"/>
                </a:rPr>
                <a:t>Incident Medical Plan</a:t>
              </a:r>
            </a:p>
          </p:txBody>
        </p:sp>
        <p:sp>
          <p:nvSpPr>
            <p:cNvPr id="4131" name="Line 43"/>
            <p:cNvSpPr>
              <a:spLocks noChangeShapeType="1"/>
            </p:cNvSpPr>
            <p:nvPr/>
          </p:nvSpPr>
          <p:spPr bwMode="auto">
            <a:xfrm>
              <a:off x="3408" y="2256"/>
              <a:ext cx="1344" cy="528"/>
            </a:xfrm>
            <a:prstGeom prst="line">
              <a:avLst/>
            </a:prstGeom>
            <a:noFill/>
            <a:ln w="47625">
              <a:solidFill>
                <a:schemeClr val="bg1"/>
              </a:solidFill>
              <a:round/>
              <a:headEnd/>
              <a:tailEnd/>
            </a:ln>
            <a:effectLst/>
          </p:spPr>
          <p:txBody>
            <a:bodyPr wrap="none" anchor="ctr"/>
            <a:lstStyle/>
            <a:p>
              <a:endParaRPr lang="en-US"/>
            </a:p>
          </p:txBody>
        </p:sp>
        <p:sp>
          <p:nvSpPr>
            <p:cNvPr id="4132" name="Documents"/>
            <p:cNvSpPr>
              <a:spLocks noEditPoints="1" noChangeArrowheads="1"/>
            </p:cNvSpPr>
            <p:nvPr/>
          </p:nvSpPr>
          <p:spPr bwMode="auto">
            <a:xfrm>
              <a:off x="4572" y="2208"/>
              <a:ext cx="852" cy="960"/>
            </a:xfrm>
            <a:custGeom>
              <a:avLst/>
              <a:gdLst>
                <a:gd name="T0" fmla="*/ 0 w 21600"/>
                <a:gd name="T1" fmla="*/ 124 h 21600"/>
                <a:gd name="T2" fmla="*/ 137 w 21600"/>
                <a:gd name="T3" fmla="*/ 0 h 21600"/>
                <a:gd name="T4" fmla="*/ 854 w 21600"/>
                <a:gd name="T5" fmla="*/ 837 h 21600"/>
                <a:gd name="T6" fmla="*/ 787 w 21600"/>
                <a:gd name="T7" fmla="*/ 898 h 21600"/>
                <a:gd name="T8" fmla="*/ 720 w 21600"/>
                <a:gd name="T9" fmla="*/ 961 h 21600"/>
                <a:gd name="T10" fmla="*/ 787 w 21600"/>
                <a:gd name="T11" fmla="*/ 63 h 21600"/>
                <a:gd name="T12" fmla="*/ 720 w 21600"/>
                <a:gd name="T13" fmla="*/ 124 h 21600"/>
                <a:gd name="T14" fmla="*/ 65 w 21600"/>
                <a:gd name="T15" fmla="*/ 63 h 21600"/>
                <a:gd name="T16" fmla="*/ 852 w 21600"/>
                <a:gd name="T17" fmla="*/ 0 h 21600"/>
                <a:gd name="T18" fmla="*/ 426 w 21600"/>
                <a:gd name="T19" fmla="*/ 0 h 21600"/>
                <a:gd name="T20" fmla="*/ 0 w 21600"/>
                <a:gd name="T21" fmla="*/ 480 h 21600"/>
                <a:gd name="T22" fmla="*/ 852 w 21600"/>
                <a:gd name="T23" fmla="*/ 480 h 216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1648 w 21600"/>
                <a:gd name="T37" fmla="*/ 4163 h 21600"/>
                <a:gd name="T38" fmla="*/ 16530 w 21600"/>
                <a:gd name="T39" fmla="*/ 17325 h 216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chemeClr val="bg1"/>
            </a:solidFill>
            <a:ln w="9525">
              <a:solidFill>
                <a:srgbClr val="000000"/>
              </a:solidFill>
              <a:miter lim="800000"/>
              <a:headEnd/>
              <a:tailEnd/>
            </a:ln>
            <a:effectLst>
              <a:outerShdw dist="107763" dir="2700000" algn="ctr" rotWithShape="0">
                <a:srgbClr val="808080"/>
              </a:outerShdw>
            </a:effectLst>
          </p:spPr>
          <p:txBody>
            <a:bodyPr/>
            <a:lstStyle/>
            <a:p>
              <a:r>
                <a:rPr lang="en-US" sz="2600" b="1">
                  <a:solidFill>
                    <a:srgbClr val="18314A"/>
                  </a:solidFill>
                  <a:latin typeface="Arial" charset="0"/>
                </a:rPr>
                <a:t>ICS 206</a:t>
              </a:r>
            </a:p>
          </p:txBody>
        </p:sp>
      </p:grpSp>
      <p:sp>
        <p:nvSpPr>
          <p:cNvPr id="4105" name="Rectangle 49"/>
          <p:cNvSpPr>
            <a:spLocks noChangeArrowheads="1"/>
          </p:cNvSpPr>
          <p:nvPr/>
        </p:nvSpPr>
        <p:spPr bwMode="auto">
          <a:xfrm>
            <a:off x="6184900" y="5500688"/>
            <a:ext cx="531813" cy="182562"/>
          </a:xfrm>
          <a:prstGeom prst="rect">
            <a:avLst/>
          </a:prstGeom>
          <a:noFill/>
          <a:ln w="9525">
            <a:noFill/>
            <a:miter lim="800000"/>
            <a:headEnd/>
            <a:tailEnd/>
          </a:ln>
        </p:spPr>
        <p:txBody>
          <a:bodyPr wrap="none" lIns="0" tIns="0" rIns="0" bIns="0">
            <a:spAutoFit/>
          </a:bodyPr>
          <a:lstStyle/>
          <a:p>
            <a:r>
              <a:rPr lang="en-US" sz="1200" b="1">
                <a:solidFill>
                  <a:srgbClr val="808080"/>
                </a:solidFill>
              </a:rPr>
              <a:t>Safety </a:t>
            </a:r>
            <a:endParaRPr lang="en-US"/>
          </a:p>
        </p:txBody>
      </p:sp>
      <p:sp>
        <p:nvSpPr>
          <p:cNvPr id="4106" name="Rectangle 50"/>
          <p:cNvSpPr>
            <a:spLocks noChangeArrowheads="1"/>
          </p:cNvSpPr>
          <p:nvPr/>
        </p:nvSpPr>
        <p:spPr bwMode="auto">
          <a:xfrm>
            <a:off x="5995988" y="5708650"/>
            <a:ext cx="784225" cy="182563"/>
          </a:xfrm>
          <a:prstGeom prst="rect">
            <a:avLst/>
          </a:prstGeom>
          <a:noFill/>
          <a:ln w="9525">
            <a:noFill/>
            <a:miter lim="800000"/>
            <a:headEnd/>
            <a:tailEnd/>
          </a:ln>
        </p:spPr>
        <p:txBody>
          <a:bodyPr wrap="none" lIns="0" tIns="0" rIns="0" bIns="0">
            <a:spAutoFit/>
          </a:bodyPr>
          <a:lstStyle/>
          <a:p>
            <a:r>
              <a:rPr lang="en-US" sz="1200" b="1">
                <a:solidFill>
                  <a:srgbClr val="808080"/>
                </a:solidFill>
              </a:rPr>
              <a:t>Messages,</a:t>
            </a:r>
            <a:endParaRPr lang="en-US"/>
          </a:p>
        </p:txBody>
      </p:sp>
      <p:sp>
        <p:nvSpPr>
          <p:cNvPr id="4107" name="Rectangle 51"/>
          <p:cNvSpPr>
            <a:spLocks noChangeArrowheads="1"/>
          </p:cNvSpPr>
          <p:nvPr/>
        </p:nvSpPr>
        <p:spPr bwMode="auto">
          <a:xfrm>
            <a:off x="6162675" y="5888038"/>
            <a:ext cx="492125" cy="182562"/>
          </a:xfrm>
          <a:prstGeom prst="rect">
            <a:avLst/>
          </a:prstGeom>
          <a:noFill/>
          <a:ln w="9525">
            <a:noFill/>
            <a:miter lim="800000"/>
            <a:headEnd/>
            <a:tailEnd/>
          </a:ln>
        </p:spPr>
        <p:txBody>
          <a:bodyPr wrap="none" lIns="0" tIns="0" rIns="0" bIns="0">
            <a:spAutoFit/>
          </a:bodyPr>
          <a:lstStyle/>
          <a:p>
            <a:r>
              <a:rPr lang="en-US" sz="1200" b="1">
                <a:solidFill>
                  <a:srgbClr val="808080"/>
                </a:solidFill>
              </a:rPr>
              <a:t>Maps, </a:t>
            </a:r>
            <a:endParaRPr lang="en-US"/>
          </a:p>
        </p:txBody>
      </p:sp>
      <p:sp>
        <p:nvSpPr>
          <p:cNvPr id="4108" name="Rectangle 52"/>
          <p:cNvSpPr>
            <a:spLocks noChangeArrowheads="1"/>
          </p:cNvSpPr>
          <p:nvPr/>
        </p:nvSpPr>
        <p:spPr bwMode="auto">
          <a:xfrm>
            <a:off x="6022975" y="6069013"/>
            <a:ext cx="730250" cy="182562"/>
          </a:xfrm>
          <a:prstGeom prst="rect">
            <a:avLst/>
          </a:prstGeom>
          <a:noFill/>
          <a:ln w="9525">
            <a:noFill/>
            <a:miter lim="800000"/>
            <a:headEnd/>
            <a:tailEnd/>
          </a:ln>
        </p:spPr>
        <p:txBody>
          <a:bodyPr wrap="none" lIns="0" tIns="0" rIns="0" bIns="0">
            <a:spAutoFit/>
          </a:bodyPr>
          <a:lstStyle/>
          <a:p>
            <a:r>
              <a:rPr lang="en-US" sz="1200" b="1">
                <a:solidFill>
                  <a:srgbClr val="808080"/>
                </a:solidFill>
              </a:rPr>
              <a:t>Forecasts</a:t>
            </a:r>
            <a:endParaRPr lang="en-US"/>
          </a:p>
        </p:txBody>
      </p:sp>
      <p:grpSp>
        <p:nvGrpSpPr>
          <p:cNvPr id="6" name="Group 71"/>
          <p:cNvGrpSpPr>
            <a:grpSpLocks/>
          </p:cNvGrpSpPr>
          <p:nvPr/>
        </p:nvGrpSpPr>
        <p:grpSpPr bwMode="auto">
          <a:xfrm>
            <a:off x="5410200" y="3581400"/>
            <a:ext cx="1749425" cy="3001963"/>
            <a:chOff x="3408" y="2256"/>
            <a:chExt cx="1102" cy="1891"/>
          </a:xfrm>
        </p:grpSpPr>
        <p:sp>
          <p:nvSpPr>
            <p:cNvPr id="4122" name="Line 44"/>
            <p:cNvSpPr>
              <a:spLocks noChangeShapeType="1"/>
            </p:cNvSpPr>
            <p:nvPr/>
          </p:nvSpPr>
          <p:spPr bwMode="auto">
            <a:xfrm>
              <a:off x="3408" y="2256"/>
              <a:ext cx="768" cy="912"/>
            </a:xfrm>
            <a:prstGeom prst="line">
              <a:avLst/>
            </a:prstGeom>
            <a:noFill/>
            <a:ln w="47625">
              <a:solidFill>
                <a:schemeClr val="bg1"/>
              </a:solidFill>
              <a:round/>
              <a:headEnd/>
              <a:tailEnd/>
            </a:ln>
            <a:effectLst/>
          </p:spPr>
          <p:txBody>
            <a:bodyPr wrap="none" anchor="ctr"/>
            <a:lstStyle/>
            <a:p>
              <a:endParaRPr lang="en-US"/>
            </a:p>
          </p:txBody>
        </p:sp>
        <p:grpSp>
          <p:nvGrpSpPr>
            <p:cNvPr id="7" name="Group 59"/>
            <p:cNvGrpSpPr>
              <a:grpSpLocks/>
            </p:cNvGrpSpPr>
            <p:nvPr/>
          </p:nvGrpSpPr>
          <p:grpSpPr bwMode="auto">
            <a:xfrm>
              <a:off x="3573" y="3141"/>
              <a:ext cx="937" cy="1006"/>
              <a:chOff x="3573" y="3141"/>
              <a:chExt cx="937" cy="1006"/>
            </a:xfrm>
          </p:grpSpPr>
          <p:sp>
            <p:nvSpPr>
              <p:cNvPr id="4124" name="Freeform 53"/>
              <p:cNvSpPr>
                <a:spLocks/>
              </p:cNvSpPr>
              <p:nvPr/>
            </p:nvSpPr>
            <p:spPr bwMode="auto">
              <a:xfrm>
                <a:off x="3614" y="3182"/>
                <a:ext cx="896" cy="965"/>
              </a:xfrm>
              <a:custGeom>
                <a:avLst/>
                <a:gdLst>
                  <a:gd name="T0" fmla="*/ 0 w 1792"/>
                  <a:gd name="T1" fmla="*/ 805 h 1930"/>
                  <a:gd name="T2" fmla="*/ 0 w 1792"/>
                  <a:gd name="T3" fmla="*/ 125 h 1930"/>
                  <a:gd name="T4" fmla="*/ 68 w 1792"/>
                  <a:gd name="T5" fmla="*/ 125 h 1930"/>
                  <a:gd name="T6" fmla="*/ 68 w 1792"/>
                  <a:gd name="T7" fmla="*/ 64 h 1930"/>
                  <a:gd name="T8" fmla="*/ 144 w 1792"/>
                  <a:gd name="T9" fmla="*/ 64 h 1930"/>
                  <a:gd name="T10" fmla="*/ 144 w 1792"/>
                  <a:gd name="T11" fmla="*/ 0 h 1930"/>
                  <a:gd name="T12" fmla="*/ 896 w 1792"/>
                  <a:gd name="T13" fmla="*/ 0 h 1930"/>
                  <a:gd name="T14" fmla="*/ 896 w 1792"/>
                  <a:gd name="T15" fmla="*/ 842 h 1930"/>
                  <a:gd name="T16" fmla="*/ 826 w 1792"/>
                  <a:gd name="T17" fmla="*/ 842 h 1930"/>
                  <a:gd name="T18" fmla="*/ 826 w 1792"/>
                  <a:gd name="T19" fmla="*/ 904 h 1930"/>
                  <a:gd name="T20" fmla="*/ 756 w 1792"/>
                  <a:gd name="T21" fmla="*/ 904 h 1930"/>
                  <a:gd name="T22" fmla="*/ 756 w 1792"/>
                  <a:gd name="T23" fmla="*/ 965 h 1930"/>
                  <a:gd name="T24" fmla="*/ 184 w 1792"/>
                  <a:gd name="T25" fmla="*/ 965 h 1930"/>
                  <a:gd name="T26" fmla="*/ 0 w 1792"/>
                  <a:gd name="T27" fmla="*/ 805 h 19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92" h="1930">
                    <a:moveTo>
                      <a:pt x="0" y="1610"/>
                    </a:moveTo>
                    <a:lnTo>
                      <a:pt x="0" y="250"/>
                    </a:lnTo>
                    <a:lnTo>
                      <a:pt x="135" y="250"/>
                    </a:lnTo>
                    <a:lnTo>
                      <a:pt x="135" y="127"/>
                    </a:lnTo>
                    <a:lnTo>
                      <a:pt x="287" y="127"/>
                    </a:lnTo>
                    <a:lnTo>
                      <a:pt x="287" y="0"/>
                    </a:lnTo>
                    <a:lnTo>
                      <a:pt x="1792" y="0"/>
                    </a:lnTo>
                    <a:lnTo>
                      <a:pt x="1792" y="1683"/>
                    </a:lnTo>
                    <a:lnTo>
                      <a:pt x="1652" y="1683"/>
                    </a:lnTo>
                    <a:lnTo>
                      <a:pt x="1652" y="1807"/>
                    </a:lnTo>
                    <a:lnTo>
                      <a:pt x="1511" y="1807"/>
                    </a:lnTo>
                    <a:lnTo>
                      <a:pt x="1511" y="1930"/>
                    </a:lnTo>
                    <a:lnTo>
                      <a:pt x="367" y="1930"/>
                    </a:lnTo>
                    <a:lnTo>
                      <a:pt x="0" y="1610"/>
                    </a:lnTo>
                    <a:close/>
                  </a:path>
                </a:pathLst>
              </a:custGeom>
              <a:solidFill>
                <a:schemeClr val="bg1"/>
              </a:solidFill>
              <a:ln w="9525">
                <a:noFill/>
                <a:round/>
                <a:headEnd/>
                <a:tailEnd/>
              </a:ln>
              <a:effectLst>
                <a:outerShdw dist="35921" dir="2700000" algn="ctr" rotWithShape="0">
                  <a:srgbClr val="808080"/>
                </a:outerShdw>
              </a:effectLst>
            </p:spPr>
            <p:txBody>
              <a:bodyPr/>
              <a:lstStyle/>
              <a:p>
                <a:endParaRPr lang="en-US"/>
              </a:p>
            </p:txBody>
          </p:sp>
          <p:sp>
            <p:nvSpPr>
              <p:cNvPr id="4125" name="Freeform 54"/>
              <p:cNvSpPr>
                <a:spLocks/>
              </p:cNvSpPr>
              <p:nvPr/>
            </p:nvSpPr>
            <p:spPr bwMode="auto">
              <a:xfrm>
                <a:off x="3682" y="3245"/>
                <a:ext cx="758" cy="840"/>
              </a:xfrm>
              <a:custGeom>
                <a:avLst/>
                <a:gdLst>
                  <a:gd name="T0" fmla="*/ 76 w 1517"/>
                  <a:gd name="T1" fmla="*/ 0 h 1680"/>
                  <a:gd name="T2" fmla="*/ 758 w 1517"/>
                  <a:gd name="T3" fmla="*/ 0 h 1680"/>
                  <a:gd name="T4" fmla="*/ 758 w 1517"/>
                  <a:gd name="T5" fmla="*/ 840 h 1680"/>
                  <a:gd name="T6" fmla="*/ 688 w 1517"/>
                  <a:gd name="T7" fmla="*/ 840 h 1680"/>
                  <a:gd name="T8" fmla="*/ 688 w 1517"/>
                  <a:gd name="T9" fmla="*/ 62 h 1680"/>
                  <a:gd name="T10" fmla="*/ 0 w 1517"/>
                  <a:gd name="T11" fmla="*/ 62 h 1680"/>
                  <a:gd name="T12" fmla="*/ 0 w 1517"/>
                  <a:gd name="T13" fmla="*/ 0 h 1680"/>
                  <a:gd name="T14" fmla="*/ 76 w 1517"/>
                  <a:gd name="T15" fmla="*/ 0 h 16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17" h="1680">
                    <a:moveTo>
                      <a:pt x="152" y="0"/>
                    </a:moveTo>
                    <a:lnTo>
                      <a:pt x="1517" y="0"/>
                    </a:lnTo>
                    <a:lnTo>
                      <a:pt x="1517" y="1680"/>
                    </a:lnTo>
                    <a:lnTo>
                      <a:pt x="1376" y="1680"/>
                    </a:lnTo>
                    <a:lnTo>
                      <a:pt x="1376" y="123"/>
                    </a:lnTo>
                    <a:lnTo>
                      <a:pt x="0" y="123"/>
                    </a:lnTo>
                    <a:lnTo>
                      <a:pt x="0" y="0"/>
                    </a:lnTo>
                    <a:lnTo>
                      <a:pt x="152" y="0"/>
                    </a:lnTo>
                    <a:close/>
                  </a:path>
                </a:pathLst>
              </a:custGeom>
              <a:solidFill>
                <a:schemeClr val="bg1"/>
              </a:solidFill>
              <a:ln w="9525">
                <a:noFill/>
                <a:round/>
                <a:headEnd/>
                <a:tailEnd/>
              </a:ln>
              <a:effectLst>
                <a:outerShdw dist="35921" dir="2700000" algn="ctr" rotWithShape="0">
                  <a:srgbClr val="808080"/>
                </a:outerShdw>
              </a:effectLst>
            </p:spPr>
            <p:txBody>
              <a:bodyPr/>
              <a:lstStyle/>
              <a:p>
                <a:endParaRPr lang="en-US"/>
              </a:p>
            </p:txBody>
          </p:sp>
          <p:sp>
            <p:nvSpPr>
              <p:cNvPr id="4126" name="Freeform 55"/>
              <p:cNvSpPr>
                <a:spLocks/>
              </p:cNvSpPr>
              <p:nvPr/>
            </p:nvSpPr>
            <p:spPr bwMode="auto">
              <a:xfrm>
                <a:off x="3614" y="3986"/>
                <a:ext cx="183" cy="161"/>
              </a:xfrm>
              <a:custGeom>
                <a:avLst/>
                <a:gdLst>
                  <a:gd name="T0" fmla="*/ 0 w 367"/>
                  <a:gd name="T1" fmla="*/ 1 h 321"/>
                  <a:gd name="T2" fmla="*/ 183 w 367"/>
                  <a:gd name="T3" fmla="*/ 0 h 321"/>
                  <a:gd name="T4" fmla="*/ 183 w 367"/>
                  <a:gd name="T5" fmla="*/ 161 h 321"/>
                  <a:gd name="T6" fmla="*/ 0 w 367"/>
                  <a:gd name="T7" fmla="*/ 1 h 3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7" h="321">
                    <a:moveTo>
                      <a:pt x="0" y="1"/>
                    </a:moveTo>
                    <a:lnTo>
                      <a:pt x="367" y="0"/>
                    </a:lnTo>
                    <a:lnTo>
                      <a:pt x="367" y="321"/>
                    </a:lnTo>
                    <a:lnTo>
                      <a:pt x="0" y="1"/>
                    </a:lnTo>
                    <a:close/>
                  </a:path>
                </a:pathLst>
              </a:custGeom>
              <a:solidFill>
                <a:schemeClr val="bg1"/>
              </a:solidFill>
              <a:ln w="9525">
                <a:noFill/>
                <a:round/>
                <a:headEnd/>
                <a:tailEnd/>
              </a:ln>
              <a:effectLst>
                <a:outerShdw dist="35921" dir="2700000" algn="ctr" rotWithShape="0">
                  <a:srgbClr val="808080"/>
                </a:outerShdw>
              </a:effectLst>
            </p:spPr>
            <p:txBody>
              <a:bodyPr/>
              <a:lstStyle/>
              <a:p>
                <a:endParaRPr lang="en-US"/>
              </a:p>
            </p:txBody>
          </p:sp>
          <p:sp>
            <p:nvSpPr>
              <p:cNvPr id="4127" name="Freeform 56"/>
              <p:cNvSpPr>
                <a:spLocks/>
              </p:cNvSpPr>
              <p:nvPr/>
            </p:nvSpPr>
            <p:spPr bwMode="auto">
              <a:xfrm>
                <a:off x="3573" y="3141"/>
                <a:ext cx="897" cy="966"/>
              </a:xfrm>
              <a:custGeom>
                <a:avLst/>
                <a:gdLst>
                  <a:gd name="T0" fmla="*/ 0 w 1793"/>
                  <a:gd name="T1" fmla="*/ 806 h 1931"/>
                  <a:gd name="T2" fmla="*/ 0 w 1793"/>
                  <a:gd name="T3" fmla="*/ 126 h 1931"/>
                  <a:gd name="T4" fmla="*/ 68 w 1793"/>
                  <a:gd name="T5" fmla="*/ 126 h 1931"/>
                  <a:gd name="T6" fmla="*/ 68 w 1793"/>
                  <a:gd name="T7" fmla="*/ 64 h 1931"/>
                  <a:gd name="T8" fmla="*/ 144 w 1793"/>
                  <a:gd name="T9" fmla="*/ 64 h 1931"/>
                  <a:gd name="T10" fmla="*/ 144 w 1793"/>
                  <a:gd name="T11" fmla="*/ 0 h 1931"/>
                  <a:gd name="T12" fmla="*/ 897 w 1793"/>
                  <a:gd name="T13" fmla="*/ 0 h 1931"/>
                  <a:gd name="T14" fmla="*/ 897 w 1793"/>
                  <a:gd name="T15" fmla="*/ 842 h 1931"/>
                  <a:gd name="T16" fmla="*/ 827 w 1793"/>
                  <a:gd name="T17" fmla="*/ 842 h 1931"/>
                  <a:gd name="T18" fmla="*/ 827 w 1793"/>
                  <a:gd name="T19" fmla="*/ 904 h 1931"/>
                  <a:gd name="T20" fmla="*/ 756 w 1793"/>
                  <a:gd name="T21" fmla="*/ 904 h 1931"/>
                  <a:gd name="T22" fmla="*/ 756 w 1793"/>
                  <a:gd name="T23" fmla="*/ 966 h 1931"/>
                  <a:gd name="T24" fmla="*/ 184 w 1793"/>
                  <a:gd name="T25" fmla="*/ 966 h 1931"/>
                  <a:gd name="T26" fmla="*/ 0 w 1793"/>
                  <a:gd name="T27" fmla="*/ 806 h 19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93" h="1931">
                    <a:moveTo>
                      <a:pt x="0" y="1611"/>
                    </a:moveTo>
                    <a:lnTo>
                      <a:pt x="0" y="251"/>
                    </a:lnTo>
                    <a:lnTo>
                      <a:pt x="136" y="251"/>
                    </a:lnTo>
                    <a:lnTo>
                      <a:pt x="136" y="127"/>
                    </a:lnTo>
                    <a:lnTo>
                      <a:pt x="288" y="127"/>
                    </a:lnTo>
                    <a:lnTo>
                      <a:pt x="288" y="0"/>
                    </a:lnTo>
                    <a:lnTo>
                      <a:pt x="1793" y="0"/>
                    </a:lnTo>
                    <a:lnTo>
                      <a:pt x="1793" y="1684"/>
                    </a:lnTo>
                    <a:lnTo>
                      <a:pt x="1653" y="1684"/>
                    </a:lnTo>
                    <a:lnTo>
                      <a:pt x="1653" y="1807"/>
                    </a:lnTo>
                    <a:lnTo>
                      <a:pt x="1512" y="1807"/>
                    </a:lnTo>
                    <a:lnTo>
                      <a:pt x="1512" y="1931"/>
                    </a:lnTo>
                    <a:lnTo>
                      <a:pt x="368" y="1931"/>
                    </a:lnTo>
                    <a:lnTo>
                      <a:pt x="0" y="1611"/>
                    </a:lnTo>
                    <a:close/>
                  </a:path>
                </a:pathLst>
              </a:custGeom>
              <a:solidFill>
                <a:schemeClr val="bg1"/>
              </a:solidFill>
              <a:ln w="7938">
                <a:solidFill>
                  <a:srgbClr val="000000"/>
                </a:solidFill>
                <a:prstDash val="solid"/>
                <a:round/>
                <a:headEnd/>
                <a:tailEnd/>
              </a:ln>
              <a:effectLst>
                <a:outerShdw dist="35921" dir="2700000" algn="ctr" rotWithShape="0">
                  <a:srgbClr val="808080"/>
                </a:outerShdw>
              </a:effectLst>
            </p:spPr>
            <p:txBody>
              <a:bodyPr/>
              <a:lstStyle/>
              <a:p>
                <a:endParaRPr lang="en-US"/>
              </a:p>
            </p:txBody>
          </p:sp>
          <p:sp>
            <p:nvSpPr>
              <p:cNvPr id="4128" name="Freeform 57"/>
              <p:cNvSpPr>
                <a:spLocks/>
              </p:cNvSpPr>
              <p:nvPr/>
            </p:nvSpPr>
            <p:spPr bwMode="auto">
              <a:xfrm>
                <a:off x="3641" y="3205"/>
                <a:ext cx="758" cy="840"/>
              </a:xfrm>
              <a:custGeom>
                <a:avLst/>
                <a:gdLst>
                  <a:gd name="T0" fmla="*/ 76 w 1517"/>
                  <a:gd name="T1" fmla="*/ 0 h 1680"/>
                  <a:gd name="T2" fmla="*/ 758 w 1517"/>
                  <a:gd name="T3" fmla="*/ 0 h 1680"/>
                  <a:gd name="T4" fmla="*/ 758 w 1517"/>
                  <a:gd name="T5" fmla="*/ 840 h 1680"/>
                  <a:gd name="T6" fmla="*/ 688 w 1517"/>
                  <a:gd name="T7" fmla="*/ 840 h 1680"/>
                  <a:gd name="T8" fmla="*/ 688 w 1517"/>
                  <a:gd name="T9" fmla="*/ 62 h 1680"/>
                  <a:gd name="T10" fmla="*/ 0 w 1517"/>
                  <a:gd name="T11" fmla="*/ 62 h 1680"/>
                  <a:gd name="T12" fmla="*/ 0 w 1517"/>
                  <a:gd name="T13" fmla="*/ 0 h 1680"/>
                  <a:gd name="T14" fmla="*/ 76 w 1517"/>
                  <a:gd name="T15" fmla="*/ 0 h 16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17" h="1680">
                    <a:moveTo>
                      <a:pt x="152" y="0"/>
                    </a:moveTo>
                    <a:lnTo>
                      <a:pt x="1517" y="0"/>
                    </a:lnTo>
                    <a:lnTo>
                      <a:pt x="1517" y="1680"/>
                    </a:lnTo>
                    <a:lnTo>
                      <a:pt x="1376" y="1680"/>
                    </a:lnTo>
                    <a:lnTo>
                      <a:pt x="1376" y="124"/>
                    </a:lnTo>
                    <a:lnTo>
                      <a:pt x="0" y="124"/>
                    </a:lnTo>
                    <a:lnTo>
                      <a:pt x="0" y="0"/>
                    </a:lnTo>
                    <a:lnTo>
                      <a:pt x="152" y="0"/>
                    </a:lnTo>
                    <a:close/>
                  </a:path>
                </a:pathLst>
              </a:custGeom>
              <a:solidFill>
                <a:schemeClr val="bg1"/>
              </a:solidFill>
              <a:ln w="7938">
                <a:solidFill>
                  <a:srgbClr val="000000"/>
                </a:solidFill>
                <a:prstDash val="solid"/>
                <a:round/>
                <a:headEnd/>
                <a:tailEnd/>
              </a:ln>
              <a:effectLst>
                <a:outerShdw dist="35921" dir="2700000" algn="ctr" rotWithShape="0">
                  <a:srgbClr val="808080"/>
                </a:outerShdw>
              </a:effectLst>
            </p:spPr>
            <p:txBody>
              <a:bodyPr/>
              <a:lstStyle/>
              <a:p>
                <a:endParaRPr lang="en-US"/>
              </a:p>
            </p:txBody>
          </p:sp>
          <p:sp>
            <p:nvSpPr>
              <p:cNvPr id="4129" name="Freeform 58"/>
              <p:cNvSpPr>
                <a:spLocks/>
              </p:cNvSpPr>
              <p:nvPr/>
            </p:nvSpPr>
            <p:spPr bwMode="auto">
              <a:xfrm>
                <a:off x="3573" y="3946"/>
                <a:ext cx="184" cy="161"/>
              </a:xfrm>
              <a:custGeom>
                <a:avLst/>
                <a:gdLst>
                  <a:gd name="T0" fmla="*/ 0 w 368"/>
                  <a:gd name="T1" fmla="*/ 1 h 322"/>
                  <a:gd name="T2" fmla="*/ 184 w 368"/>
                  <a:gd name="T3" fmla="*/ 0 h 322"/>
                  <a:gd name="T4" fmla="*/ 184 w 368"/>
                  <a:gd name="T5" fmla="*/ 161 h 322"/>
                  <a:gd name="T6" fmla="*/ 0 w 368"/>
                  <a:gd name="T7" fmla="*/ 1 h 3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8" h="322">
                    <a:moveTo>
                      <a:pt x="0" y="2"/>
                    </a:moveTo>
                    <a:lnTo>
                      <a:pt x="368" y="0"/>
                    </a:lnTo>
                    <a:lnTo>
                      <a:pt x="368" y="322"/>
                    </a:lnTo>
                    <a:lnTo>
                      <a:pt x="0" y="2"/>
                    </a:lnTo>
                    <a:close/>
                  </a:path>
                </a:pathLst>
              </a:custGeom>
              <a:solidFill>
                <a:schemeClr val="bg1"/>
              </a:solidFill>
              <a:ln w="7938">
                <a:solidFill>
                  <a:srgbClr val="000000"/>
                </a:solidFill>
                <a:prstDash val="solid"/>
                <a:round/>
                <a:headEnd/>
                <a:tailEnd/>
              </a:ln>
              <a:effectLst>
                <a:outerShdw dist="35921" dir="2700000" algn="ctr" rotWithShape="0">
                  <a:srgbClr val="808080"/>
                </a:outerShdw>
              </a:effectLst>
            </p:spPr>
            <p:txBody>
              <a:bodyPr/>
              <a:lstStyle/>
              <a:p>
                <a:endParaRPr lang="en-US"/>
              </a:p>
            </p:txBody>
          </p:sp>
        </p:grpSp>
      </p:grpSp>
      <p:sp>
        <p:nvSpPr>
          <p:cNvPr id="4110" name="Rectangle 60"/>
          <p:cNvSpPr>
            <a:spLocks noChangeArrowheads="1"/>
          </p:cNvSpPr>
          <p:nvPr/>
        </p:nvSpPr>
        <p:spPr bwMode="auto">
          <a:xfrm>
            <a:off x="6119813" y="5437188"/>
            <a:ext cx="531812" cy="182562"/>
          </a:xfrm>
          <a:prstGeom prst="rect">
            <a:avLst/>
          </a:prstGeom>
          <a:noFill/>
          <a:ln w="9525">
            <a:noFill/>
            <a:miter lim="800000"/>
            <a:headEnd/>
            <a:tailEnd/>
          </a:ln>
        </p:spPr>
        <p:txBody>
          <a:bodyPr wrap="none" lIns="0" tIns="0" rIns="0" bIns="0">
            <a:spAutoFit/>
          </a:bodyPr>
          <a:lstStyle/>
          <a:p>
            <a:r>
              <a:rPr lang="en-US" sz="1200" b="1">
                <a:solidFill>
                  <a:srgbClr val="18314A"/>
                </a:solidFill>
              </a:rPr>
              <a:t>Safety </a:t>
            </a:r>
            <a:endParaRPr lang="en-US">
              <a:solidFill>
                <a:srgbClr val="18314A"/>
              </a:solidFill>
            </a:endParaRPr>
          </a:p>
        </p:txBody>
      </p:sp>
      <p:sp>
        <p:nvSpPr>
          <p:cNvPr id="4111" name="Rectangle 61"/>
          <p:cNvSpPr>
            <a:spLocks noChangeArrowheads="1"/>
          </p:cNvSpPr>
          <p:nvPr/>
        </p:nvSpPr>
        <p:spPr bwMode="auto">
          <a:xfrm>
            <a:off x="5930900" y="5643563"/>
            <a:ext cx="784225" cy="182562"/>
          </a:xfrm>
          <a:prstGeom prst="rect">
            <a:avLst/>
          </a:prstGeom>
          <a:noFill/>
          <a:ln w="9525">
            <a:noFill/>
            <a:miter lim="800000"/>
            <a:headEnd/>
            <a:tailEnd/>
          </a:ln>
        </p:spPr>
        <p:txBody>
          <a:bodyPr wrap="none" lIns="0" tIns="0" rIns="0" bIns="0">
            <a:spAutoFit/>
          </a:bodyPr>
          <a:lstStyle/>
          <a:p>
            <a:r>
              <a:rPr lang="en-US" sz="1200" b="1">
                <a:solidFill>
                  <a:srgbClr val="18314A"/>
                </a:solidFill>
              </a:rPr>
              <a:t>Messages,</a:t>
            </a:r>
            <a:endParaRPr lang="en-US">
              <a:solidFill>
                <a:srgbClr val="18314A"/>
              </a:solidFill>
            </a:endParaRPr>
          </a:p>
        </p:txBody>
      </p:sp>
      <p:sp>
        <p:nvSpPr>
          <p:cNvPr id="4112" name="Rectangle 62"/>
          <p:cNvSpPr>
            <a:spLocks noChangeArrowheads="1"/>
          </p:cNvSpPr>
          <p:nvPr/>
        </p:nvSpPr>
        <p:spPr bwMode="auto">
          <a:xfrm>
            <a:off x="6099175" y="5824538"/>
            <a:ext cx="492125" cy="182562"/>
          </a:xfrm>
          <a:prstGeom prst="rect">
            <a:avLst/>
          </a:prstGeom>
          <a:noFill/>
          <a:ln w="9525">
            <a:noFill/>
            <a:miter lim="800000"/>
            <a:headEnd/>
            <a:tailEnd/>
          </a:ln>
        </p:spPr>
        <p:txBody>
          <a:bodyPr wrap="none" lIns="0" tIns="0" rIns="0" bIns="0">
            <a:spAutoFit/>
          </a:bodyPr>
          <a:lstStyle/>
          <a:p>
            <a:r>
              <a:rPr lang="en-US" sz="1200" b="1">
                <a:solidFill>
                  <a:srgbClr val="18314A"/>
                </a:solidFill>
              </a:rPr>
              <a:t>Maps, </a:t>
            </a:r>
            <a:endParaRPr lang="en-US">
              <a:solidFill>
                <a:srgbClr val="18314A"/>
              </a:solidFill>
            </a:endParaRPr>
          </a:p>
        </p:txBody>
      </p:sp>
      <p:sp>
        <p:nvSpPr>
          <p:cNvPr id="4113" name="Rectangle 63"/>
          <p:cNvSpPr>
            <a:spLocks noChangeArrowheads="1"/>
          </p:cNvSpPr>
          <p:nvPr/>
        </p:nvSpPr>
        <p:spPr bwMode="auto">
          <a:xfrm>
            <a:off x="5957888" y="6003925"/>
            <a:ext cx="730250" cy="182563"/>
          </a:xfrm>
          <a:prstGeom prst="rect">
            <a:avLst/>
          </a:prstGeom>
          <a:noFill/>
          <a:ln w="9525">
            <a:noFill/>
            <a:miter lim="800000"/>
            <a:headEnd/>
            <a:tailEnd/>
          </a:ln>
        </p:spPr>
        <p:txBody>
          <a:bodyPr wrap="none" lIns="0" tIns="0" rIns="0" bIns="0">
            <a:spAutoFit/>
          </a:bodyPr>
          <a:lstStyle/>
          <a:p>
            <a:r>
              <a:rPr lang="en-US" sz="1200" b="1">
                <a:solidFill>
                  <a:srgbClr val="18314A"/>
                </a:solidFill>
              </a:rPr>
              <a:t>Forecasts</a:t>
            </a:r>
            <a:endParaRPr lang="en-US">
              <a:solidFill>
                <a:srgbClr val="18314A"/>
              </a:solidFill>
            </a:endParaRPr>
          </a:p>
        </p:txBody>
      </p:sp>
      <p:grpSp>
        <p:nvGrpSpPr>
          <p:cNvPr id="8" name="Group 65"/>
          <p:cNvGrpSpPr>
            <a:grpSpLocks/>
          </p:cNvGrpSpPr>
          <p:nvPr/>
        </p:nvGrpSpPr>
        <p:grpSpPr bwMode="auto">
          <a:xfrm>
            <a:off x="1676400" y="3657600"/>
            <a:ext cx="2057400" cy="2508250"/>
            <a:chOff x="1056" y="2304"/>
            <a:chExt cx="1296" cy="1580"/>
          </a:xfrm>
        </p:grpSpPr>
        <p:sp>
          <p:nvSpPr>
            <p:cNvPr id="4120" name="Line 47"/>
            <p:cNvSpPr>
              <a:spLocks noChangeShapeType="1"/>
            </p:cNvSpPr>
            <p:nvPr/>
          </p:nvSpPr>
          <p:spPr bwMode="auto">
            <a:xfrm flipH="1">
              <a:off x="1440" y="2304"/>
              <a:ext cx="912" cy="720"/>
            </a:xfrm>
            <a:prstGeom prst="line">
              <a:avLst/>
            </a:prstGeom>
            <a:noFill/>
            <a:ln w="47625">
              <a:solidFill>
                <a:schemeClr val="bg1"/>
              </a:solidFill>
              <a:round/>
              <a:headEnd/>
              <a:tailEnd/>
            </a:ln>
            <a:effectLst/>
          </p:spPr>
          <p:txBody>
            <a:bodyPr wrap="none" anchor="ctr"/>
            <a:lstStyle/>
            <a:p>
              <a:endParaRPr lang="en-US"/>
            </a:p>
          </p:txBody>
        </p:sp>
        <p:sp>
          <p:nvSpPr>
            <p:cNvPr id="4121" name="Documents"/>
            <p:cNvSpPr>
              <a:spLocks noEditPoints="1" noChangeArrowheads="1"/>
            </p:cNvSpPr>
            <p:nvPr/>
          </p:nvSpPr>
          <p:spPr bwMode="auto">
            <a:xfrm>
              <a:off x="1056" y="2924"/>
              <a:ext cx="852" cy="960"/>
            </a:xfrm>
            <a:custGeom>
              <a:avLst/>
              <a:gdLst>
                <a:gd name="T0" fmla="*/ 0 w 21600"/>
                <a:gd name="T1" fmla="*/ 124 h 21600"/>
                <a:gd name="T2" fmla="*/ 137 w 21600"/>
                <a:gd name="T3" fmla="*/ 0 h 21600"/>
                <a:gd name="T4" fmla="*/ 854 w 21600"/>
                <a:gd name="T5" fmla="*/ 837 h 21600"/>
                <a:gd name="T6" fmla="*/ 787 w 21600"/>
                <a:gd name="T7" fmla="*/ 898 h 21600"/>
                <a:gd name="T8" fmla="*/ 720 w 21600"/>
                <a:gd name="T9" fmla="*/ 961 h 21600"/>
                <a:gd name="T10" fmla="*/ 787 w 21600"/>
                <a:gd name="T11" fmla="*/ 63 h 21600"/>
                <a:gd name="T12" fmla="*/ 720 w 21600"/>
                <a:gd name="T13" fmla="*/ 124 h 21600"/>
                <a:gd name="T14" fmla="*/ 65 w 21600"/>
                <a:gd name="T15" fmla="*/ 63 h 21600"/>
                <a:gd name="T16" fmla="*/ 852 w 21600"/>
                <a:gd name="T17" fmla="*/ 0 h 21600"/>
                <a:gd name="T18" fmla="*/ 426 w 21600"/>
                <a:gd name="T19" fmla="*/ 0 h 21600"/>
                <a:gd name="T20" fmla="*/ 0 w 21600"/>
                <a:gd name="T21" fmla="*/ 480 h 21600"/>
                <a:gd name="T22" fmla="*/ 852 w 21600"/>
                <a:gd name="T23" fmla="*/ 480 h 216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1648 w 21600"/>
                <a:gd name="T37" fmla="*/ 4163 h 21600"/>
                <a:gd name="T38" fmla="*/ 16530 w 21600"/>
                <a:gd name="T39" fmla="*/ 17325 h 216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chemeClr val="bg1"/>
            </a:solidFill>
            <a:ln w="9525">
              <a:solidFill>
                <a:srgbClr val="000000"/>
              </a:solidFill>
              <a:miter lim="800000"/>
              <a:headEnd/>
              <a:tailEnd/>
            </a:ln>
            <a:effectLst>
              <a:outerShdw dist="107763" dir="2700000" algn="ctr" rotWithShape="0">
                <a:srgbClr val="808080"/>
              </a:outerShdw>
            </a:effectLst>
          </p:spPr>
          <p:txBody>
            <a:bodyPr/>
            <a:lstStyle/>
            <a:p>
              <a:r>
                <a:rPr lang="en-US" b="1">
                  <a:solidFill>
                    <a:srgbClr val="18314A"/>
                  </a:solidFill>
                  <a:latin typeface="Arial" charset="0"/>
                </a:rPr>
                <a:t>IAP Cover Sheet</a:t>
              </a:r>
              <a:r>
                <a:rPr lang="en-US" sz="2600" b="1">
                  <a:latin typeface="Arial" charset="0"/>
                </a:rPr>
                <a:t> </a:t>
              </a:r>
            </a:p>
          </p:txBody>
        </p:sp>
      </p:grpSp>
      <p:grpSp>
        <p:nvGrpSpPr>
          <p:cNvPr id="9" name="Group 66"/>
          <p:cNvGrpSpPr>
            <a:grpSpLocks/>
          </p:cNvGrpSpPr>
          <p:nvPr/>
        </p:nvGrpSpPr>
        <p:grpSpPr bwMode="auto">
          <a:xfrm>
            <a:off x="444500" y="2286000"/>
            <a:ext cx="3289300" cy="2270125"/>
            <a:chOff x="280" y="1440"/>
            <a:chExt cx="2072" cy="1430"/>
          </a:xfrm>
        </p:grpSpPr>
        <p:sp>
          <p:nvSpPr>
            <p:cNvPr id="4117" name="Text Box 27"/>
            <p:cNvSpPr txBox="1">
              <a:spLocks noChangeArrowheads="1"/>
            </p:cNvSpPr>
            <p:nvPr/>
          </p:nvSpPr>
          <p:spPr bwMode="auto">
            <a:xfrm>
              <a:off x="280" y="2536"/>
              <a:ext cx="864" cy="334"/>
            </a:xfrm>
            <a:prstGeom prst="rect">
              <a:avLst/>
            </a:prstGeom>
            <a:noFill/>
            <a:ln w="9525">
              <a:noFill/>
              <a:miter lim="800000"/>
              <a:headEnd/>
              <a:tailEnd/>
            </a:ln>
            <a:effectLst/>
          </p:spPr>
          <p:txBody>
            <a:bodyPr>
              <a:spAutoFit/>
            </a:bodyPr>
            <a:lstStyle/>
            <a:p>
              <a:pPr eaLnBrk="0" hangingPunct="0">
                <a:lnSpc>
                  <a:spcPct val="80000"/>
                </a:lnSpc>
              </a:pPr>
              <a:r>
                <a:rPr lang="en-US" sz="1800" b="1">
                  <a:solidFill>
                    <a:schemeClr val="bg1"/>
                  </a:solidFill>
                  <a:latin typeface="Arial" charset="0"/>
                </a:rPr>
                <a:t>Incident </a:t>
              </a:r>
              <a:br>
                <a:rPr lang="en-US" sz="1800" b="1">
                  <a:solidFill>
                    <a:schemeClr val="bg1"/>
                  </a:solidFill>
                  <a:latin typeface="Arial" charset="0"/>
                </a:rPr>
              </a:br>
              <a:r>
                <a:rPr lang="en-US" sz="1800" b="1">
                  <a:solidFill>
                    <a:schemeClr val="bg1"/>
                  </a:solidFill>
                  <a:latin typeface="Arial" charset="0"/>
                </a:rPr>
                <a:t>Objectives</a:t>
              </a:r>
              <a:endParaRPr lang="en-US" sz="1800">
                <a:solidFill>
                  <a:schemeClr val="bg1"/>
                </a:solidFill>
                <a:latin typeface="Arial" charset="0"/>
              </a:endParaRPr>
            </a:p>
          </p:txBody>
        </p:sp>
        <p:sp>
          <p:nvSpPr>
            <p:cNvPr id="4118" name="Line 46"/>
            <p:cNvSpPr>
              <a:spLocks noChangeShapeType="1"/>
            </p:cNvSpPr>
            <p:nvPr/>
          </p:nvSpPr>
          <p:spPr bwMode="auto">
            <a:xfrm flipH="1" flipV="1">
              <a:off x="1152" y="1968"/>
              <a:ext cx="1200" cy="336"/>
            </a:xfrm>
            <a:prstGeom prst="line">
              <a:avLst/>
            </a:prstGeom>
            <a:noFill/>
            <a:ln w="47625">
              <a:solidFill>
                <a:schemeClr val="bg1"/>
              </a:solidFill>
              <a:round/>
              <a:headEnd/>
              <a:tailEnd/>
            </a:ln>
            <a:effectLst/>
          </p:spPr>
          <p:txBody>
            <a:bodyPr wrap="none" anchor="ctr"/>
            <a:lstStyle/>
            <a:p>
              <a:endParaRPr lang="en-US"/>
            </a:p>
          </p:txBody>
        </p:sp>
        <p:sp>
          <p:nvSpPr>
            <p:cNvPr id="4119" name="Documents"/>
            <p:cNvSpPr>
              <a:spLocks noEditPoints="1" noChangeArrowheads="1"/>
            </p:cNvSpPr>
            <p:nvPr/>
          </p:nvSpPr>
          <p:spPr bwMode="auto">
            <a:xfrm>
              <a:off x="432" y="1440"/>
              <a:ext cx="852" cy="960"/>
            </a:xfrm>
            <a:custGeom>
              <a:avLst/>
              <a:gdLst>
                <a:gd name="T0" fmla="*/ 0 w 21600"/>
                <a:gd name="T1" fmla="*/ 124 h 21600"/>
                <a:gd name="T2" fmla="*/ 137 w 21600"/>
                <a:gd name="T3" fmla="*/ 0 h 21600"/>
                <a:gd name="T4" fmla="*/ 854 w 21600"/>
                <a:gd name="T5" fmla="*/ 837 h 21600"/>
                <a:gd name="T6" fmla="*/ 787 w 21600"/>
                <a:gd name="T7" fmla="*/ 898 h 21600"/>
                <a:gd name="T8" fmla="*/ 720 w 21600"/>
                <a:gd name="T9" fmla="*/ 961 h 21600"/>
                <a:gd name="T10" fmla="*/ 787 w 21600"/>
                <a:gd name="T11" fmla="*/ 63 h 21600"/>
                <a:gd name="T12" fmla="*/ 720 w 21600"/>
                <a:gd name="T13" fmla="*/ 124 h 21600"/>
                <a:gd name="T14" fmla="*/ 65 w 21600"/>
                <a:gd name="T15" fmla="*/ 63 h 21600"/>
                <a:gd name="T16" fmla="*/ 852 w 21600"/>
                <a:gd name="T17" fmla="*/ 0 h 21600"/>
                <a:gd name="T18" fmla="*/ 426 w 21600"/>
                <a:gd name="T19" fmla="*/ 0 h 21600"/>
                <a:gd name="T20" fmla="*/ 0 w 21600"/>
                <a:gd name="T21" fmla="*/ 480 h 21600"/>
                <a:gd name="T22" fmla="*/ 852 w 21600"/>
                <a:gd name="T23" fmla="*/ 480 h 216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1648 w 21600"/>
                <a:gd name="T37" fmla="*/ 4163 h 21600"/>
                <a:gd name="T38" fmla="*/ 16530 w 21600"/>
                <a:gd name="T39" fmla="*/ 17325 h 216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chemeClr val="bg1"/>
            </a:solidFill>
            <a:ln w="9525">
              <a:solidFill>
                <a:srgbClr val="000000"/>
              </a:solidFill>
              <a:miter lim="800000"/>
              <a:headEnd/>
              <a:tailEnd/>
            </a:ln>
            <a:effectLst>
              <a:outerShdw dist="107763" dir="2700000" algn="ctr" rotWithShape="0">
                <a:srgbClr val="808080"/>
              </a:outerShdw>
            </a:effectLst>
          </p:spPr>
          <p:txBody>
            <a:bodyPr/>
            <a:lstStyle/>
            <a:p>
              <a:r>
                <a:rPr lang="en-US" sz="2600" b="1">
                  <a:solidFill>
                    <a:srgbClr val="18314A"/>
                  </a:solidFill>
                  <a:latin typeface="Arial" charset="0"/>
                </a:rPr>
                <a:t>ICS 202</a:t>
              </a:r>
            </a:p>
          </p:txBody>
        </p:sp>
      </p:grpSp>
      <p:pic>
        <p:nvPicPr>
          <p:cNvPr id="4116" name="Picture 73" descr="20"/>
          <p:cNvPicPr>
            <a:picLocks noChangeAspect="1" noChangeArrowheads="1"/>
          </p:cNvPicPr>
          <p:nvPr/>
        </p:nvPicPr>
        <p:blipFill>
          <a:blip r:embed="rId3" cstate="print"/>
          <a:srcRect/>
          <a:stretch>
            <a:fillRect/>
          </a:stretch>
        </p:blipFill>
        <p:spPr bwMode="auto">
          <a:xfrm>
            <a:off x="3657600" y="2667000"/>
            <a:ext cx="1803400" cy="220980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026"/>
          <p:cNvSpPr>
            <a:spLocks noGrp="1" noChangeAspect="1" noChangeArrowheads="1"/>
          </p:cNvSpPr>
          <p:nvPr>
            <p:ph type="title"/>
          </p:nvPr>
        </p:nvSpPr>
        <p:spPr/>
        <p:txBody>
          <a:bodyPr/>
          <a:lstStyle/>
          <a:p>
            <a:pPr eaLnBrk="1" hangingPunct="1"/>
            <a:r>
              <a:rPr lang="en-US" smtClean="0"/>
              <a:t>Are All Forms Used?</a:t>
            </a:r>
          </a:p>
        </p:txBody>
      </p:sp>
      <p:sp>
        <p:nvSpPr>
          <p:cNvPr id="5123" name="Rectangle 1027"/>
          <p:cNvSpPr>
            <a:spLocks noGrp="1" noChangeArrowheads="1"/>
          </p:cNvSpPr>
          <p:nvPr>
            <p:ph type="body" idx="1"/>
          </p:nvPr>
        </p:nvSpPr>
        <p:spPr>
          <a:xfrm>
            <a:off x="457200" y="1066800"/>
            <a:ext cx="8399463" cy="2020888"/>
          </a:xfrm>
        </p:spPr>
        <p:txBody>
          <a:bodyPr>
            <a:normAutofit fontScale="92500" lnSpcReduction="10000"/>
          </a:bodyPr>
          <a:lstStyle/>
          <a:p>
            <a:pPr marL="0" indent="0" eaLnBrk="1" hangingPunct="1"/>
            <a:r>
              <a:rPr lang="en-US" smtClean="0"/>
              <a:t>The Incident Commander determines which ICS forms and attachments are included in the IAP.</a:t>
            </a:r>
          </a:p>
          <a:p>
            <a:pPr marL="0" indent="0" eaLnBrk="1" hangingPunct="1">
              <a:spcBef>
                <a:spcPct val="50000"/>
              </a:spcBef>
            </a:pPr>
            <a:r>
              <a:rPr lang="en-US" smtClean="0"/>
              <a:t>For less complex incidents, the Incident Commander may only require these ICS forms:</a:t>
            </a:r>
          </a:p>
        </p:txBody>
      </p:sp>
      <p:sp>
        <p:nvSpPr>
          <p:cNvPr id="5124" name="Text Box 1030"/>
          <p:cNvSpPr txBox="1">
            <a:spLocks noChangeArrowheads="1"/>
          </p:cNvSpPr>
          <p:nvPr/>
        </p:nvSpPr>
        <p:spPr bwMode="auto">
          <a:xfrm>
            <a:off x="2228850" y="4792663"/>
            <a:ext cx="1905000" cy="749300"/>
          </a:xfrm>
          <a:prstGeom prst="rect">
            <a:avLst/>
          </a:prstGeom>
          <a:noFill/>
          <a:ln w="9525">
            <a:noFill/>
            <a:miter lim="800000"/>
            <a:headEnd/>
            <a:tailEnd/>
          </a:ln>
          <a:effectLst/>
        </p:spPr>
        <p:txBody>
          <a:bodyPr>
            <a:spAutoFit/>
          </a:bodyPr>
          <a:lstStyle/>
          <a:p>
            <a:pPr eaLnBrk="0" hangingPunct="0">
              <a:lnSpc>
                <a:spcPct val="80000"/>
              </a:lnSpc>
            </a:pPr>
            <a:r>
              <a:rPr lang="en-US" sz="1800" b="1">
                <a:solidFill>
                  <a:schemeClr val="bg1"/>
                </a:solidFill>
                <a:latin typeface="Arial" charset="0"/>
              </a:rPr>
              <a:t>Organization Assignment</a:t>
            </a:r>
            <a:br>
              <a:rPr lang="en-US" sz="1800" b="1">
                <a:solidFill>
                  <a:schemeClr val="bg1"/>
                </a:solidFill>
                <a:latin typeface="Arial" charset="0"/>
              </a:rPr>
            </a:br>
            <a:r>
              <a:rPr lang="en-US" sz="1800" b="1">
                <a:solidFill>
                  <a:schemeClr val="bg1"/>
                </a:solidFill>
                <a:latin typeface="Arial" charset="0"/>
              </a:rPr>
              <a:t>List</a:t>
            </a:r>
          </a:p>
        </p:txBody>
      </p:sp>
      <p:sp>
        <p:nvSpPr>
          <p:cNvPr id="5125" name="Documents"/>
          <p:cNvSpPr>
            <a:spLocks noEditPoints="1" noChangeArrowheads="1"/>
          </p:cNvSpPr>
          <p:nvPr/>
        </p:nvSpPr>
        <p:spPr bwMode="auto">
          <a:xfrm>
            <a:off x="2325688" y="3013075"/>
            <a:ext cx="1352550" cy="1524000"/>
          </a:xfrm>
          <a:custGeom>
            <a:avLst/>
            <a:gdLst>
              <a:gd name="T0" fmla="*/ 0 w 21600"/>
              <a:gd name="T1" fmla="*/ 197556 h 21600"/>
              <a:gd name="T2" fmla="*/ 217159 w 21600"/>
              <a:gd name="T3" fmla="*/ 0 h 21600"/>
              <a:gd name="T4" fmla="*/ 1355869 w 21600"/>
              <a:gd name="T5" fmla="*/ 1328420 h 21600"/>
              <a:gd name="T6" fmla="*/ 1249481 w 21600"/>
              <a:gd name="T7" fmla="*/ 1426210 h 21600"/>
              <a:gd name="T8" fmla="*/ 1143155 w 21600"/>
              <a:gd name="T9" fmla="*/ 1525976 h 21600"/>
              <a:gd name="T10" fmla="*/ 1249481 w 21600"/>
              <a:gd name="T11" fmla="*/ 100753 h 21600"/>
              <a:gd name="T12" fmla="*/ 1143155 w 21600"/>
              <a:gd name="T13" fmla="*/ 197556 h 21600"/>
              <a:gd name="T14" fmla="*/ 103007 w 21600"/>
              <a:gd name="T15" fmla="*/ 100753 h 21600"/>
              <a:gd name="T16" fmla="*/ 1352550 w 21600"/>
              <a:gd name="T17" fmla="*/ 0 h 21600"/>
              <a:gd name="T18" fmla="*/ 676275 w 21600"/>
              <a:gd name="T19" fmla="*/ 0 h 21600"/>
              <a:gd name="T20" fmla="*/ 0 w 21600"/>
              <a:gd name="T21" fmla="*/ 762000 h 21600"/>
              <a:gd name="T22" fmla="*/ 1352550 w 21600"/>
              <a:gd name="T23" fmla="*/ 762000 h 216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1645 w 21600"/>
              <a:gd name="T37" fmla="*/ 4171 h 21600"/>
              <a:gd name="T38" fmla="*/ 16522 w 21600"/>
              <a:gd name="T39" fmla="*/ 17314 h 216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chemeClr val="bg1"/>
          </a:solidFill>
          <a:ln w="9525">
            <a:solidFill>
              <a:srgbClr val="000000"/>
            </a:solidFill>
            <a:miter lim="800000"/>
            <a:headEnd/>
            <a:tailEnd/>
          </a:ln>
          <a:effectLst>
            <a:outerShdw dist="107763" dir="2700000" algn="ctr" rotWithShape="0">
              <a:srgbClr val="808080"/>
            </a:outerShdw>
          </a:effectLst>
        </p:spPr>
        <p:txBody>
          <a:bodyPr/>
          <a:lstStyle/>
          <a:p>
            <a:r>
              <a:rPr lang="en-US" sz="2600" b="1">
                <a:solidFill>
                  <a:srgbClr val="18314A"/>
                </a:solidFill>
                <a:latin typeface="Arial" charset="0"/>
              </a:rPr>
              <a:t>ICS 203</a:t>
            </a:r>
          </a:p>
        </p:txBody>
      </p:sp>
      <p:sp>
        <p:nvSpPr>
          <p:cNvPr id="5126" name="Text Box 1034"/>
          <p:cNvSpPr txBox="1">
            <a:spLocks noChangeArrowheads="1"/>
          </p:cNvSpPr>
          <p:nvPr/>
        </p:nvSpPr>
        <p:spPr bwMode="auto">
          <a:xfrm>
            <a:off x="4095750" y="4865688"/>
            <a:ext cx="2246313" cy="530225"/>
          </a:xfrm>
          <a:prstGeom prst="rect">
            <a:avLst/>
          </a:prstGeom>
          <a:noFill/>
          <a:ln w="9525">
            <a:noFill/>
            <a:miter lim="800000"/>
            <a:headEnd/>
            <a:tailEnd/>
          </a:ln>
          <a:effectLst/>
        </p:spPr>
        <p:txBody>
          <a:bodyPr>
            <a:spAutoFit/>
          </a:bodyPr>
          <a:lstStyle/>
          <a:p>
            <a:pPr eaLnBrk="0" hangingPunct="0">
              <a:lnSpc>
                <a:spcPct val="80000"/>
              </a:lnSpc>
            </a:pPr>
            <a:r>
              <a:rPr lang="en-US" sz="1800" b="1">
                <a:solidFill>
                  <a:schemeClr val="bg1"/>
                </a:solidFill>
                <a:latin typeface="Arial" charset="0"/>
              </a:rPr>
              <a:t> Assignment </a:t>
            </a:r>
            <a:br>
              <a:rPr lang="en-US" sz="1800" b="1">
                <a:solidFill>
                  <a:schemeClr val="bg1"/>
                </a:solidFill>
                <a:latin typeface="Arial" charset="0"/>
              </a:rPr>
            </a:br>
            <a:r>
              <a:rPr lang="en-US" sz="1800" b="1">
                <a:solidFill>
                  <a:schemeClr val="bg1"/>
                </a:solidFill>
                <a:latin typeface="Arial" charset="0"/>
              </a:rPr>
              <a:t>List</a:t>
            </a:r>
          </a:p>
        </p:txBody>
      </p:sp>
      <p:sp>
        <p:nvSpPr>
          <p:cNvPr id="5127" name="Documents"/>
          <p:cNvSpPr>
            <a:spLocks noEditPoints="1" noChangeArrowheads="1"/>
          </p:cNvSpPr>
          <p:nvPr/>
        </p:nvSpPr>
        <p:spPr bwMode="auto">
          <a:xfrm>
            <a:off x="4425950" y="3106738"/>
            <a:ext cx="1352550" cy="1524000"/>
          </a:xfrm>
          <a:custGeom>
            <a:avLst/>
            <a:gdLst>
              <a:gd name="T0" fmla="*/ 0 w 21600"/>
              <a:gd name="T1" fmla="*/ 197556 h 21600"/>
              <a:gd name="T2" fmla="*/ 217159 w 21600"/>
              <a:gd name="T3" fmla="*/ 0 h 21600"/>
              <a:gd name="T4" fmla="*/ 1355869 w 21600"/>
              <a:gd name="T5" fmla="*/ 1328420 h 21600"/>
              <a:gd name="T6" fmla="*/ 1249481 w 21600"/>
              <a:gd name="T7" fmla="*/ 1426210 h 21600"/>
              <a:gd name="T8" fmla="*/ 1143155 w 21600"/>
              <a:gd name="T9" fmla="*/ 1525976 h 21600"/>
              <a:gd name="T10" fmla="*/ 1249481 w 21600"/>
              <a:gd name="T11" fmla="*/ 100753 h 21600"/>
              <a:gd name="T12" fmla="*/ 1143155 w 21600"/>
              <a:gd name="T13" fmla="*/ 197556 h 21600"/>
              <a:gd name="T14" fmla="*/ 103007 w 21600"/>
              <a:gd name="T15" fmla="*/ 100753 h 21600"/>
              <a:gd name="T16" fmla="*/ 1352550 w 21600"/>
              <a:gd name="T17" fmla="*/ 0 h 21600"/>
              <a:gd name="T18" fmla="*/ 676275 w 21600"/>
              <a:gd name="T19" fmla="*/ 0 h 21600"/>
              <a:gd name="T20" fmla="*/ 0 w 21600"/>
              <a:gd name="T21" fmla="*/ 762000 h 21600"/>
              <a:gd name="T22" fmla="*/ 1352550 w 21600"/>
              <a:gd name="T23" fmla="*/ 762000 h 216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1645 w 21600"/>
              <a:gd name="T37" fmla="*/ 4171 h 21600"/>
              <a:gd name="T38" fmla="*/ 16522 w 21600"/>
              <a:gd name="T39" fmla="*/ 17314 h 216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chemeClr val="bg1"/>
          </a:solidFill>
          <a:ln w="9525">
            <a:solidFill>
              <a:srgbClr val="000000"/>
            </a:solidFill>
            <a:miter lim="800000"/>
            <a:headEnd/>
            <a:tailEnd/>
          </a:ln>
          <a:effectLst>
            <a:outerShdw dist="107763" dir="2700000" algn="ctr" rotWithShape="0">
              <a:srgbClr val="808080"/>
            </a:outerShdw>
          </a:effectLst>
        </p:spPr>
        <p:txBody>
          <a:bodyPr/>
          <a:lstStyle/>
          <a:p>
            <a:r>
              <a:rPr lang="en-US" sz="2600" b="1">
                <a:solidFill>
                  <a:srgbClr val="18314A"/>
                </a:solidFill>
                <a:latin typeface="Arial" charset="0"/>
              </a:rPr>
              <a:t>ICS 204</a:t>
            </a:r>
          </a:p>
        </p:txBody>
      </p:sp>
      <p:grpSp>
        <p:nvGrpSpPr>
          <p:cNvPr id="2" name="Group 1039"/>
          <p:cNvGrpSpPr>
            <a:grpSpLocks/>
          </p:cNvGrpSpPr>
          <p:nvPr/>
        </p:nvGrpSpPr>
        <p:grpSpPr bwMode="auto">
          <a:xfrm>
            <a:off x="6434138" y="3113088"/>
            <a:ext cx="1487487" cy="1597025"/>
            <a:chOff x="3573" y="3141"/>
            <a:chExt cx="937" cy="1006"/>
          </a:xfrm>
        </p:grpSpPr>
        <p:sp>
          <p:nvSpPr>
            <p:cNvPr id="5133" name="Freeform 1040"/>
            <p:cNvSpPr>
              <a:spLocks/>
            </p:cNvSpPr>
            <p:nvPr/>
          </p:nvSpPr>
          <p:spPr bwMode="auto">
            <a:xfrm>
              <a:off x="3614" y="3182"/>
              <a:ext cx="896" cy="965"/>
            </a:xfrm>
            <a:custGeom>
              <a:avLst/>
              <a:gdLst>
                <a:gd name="T0" fmla="*/ 0 w 1792"/>
                <a:gd name="T1" fmla="*/ 805 h 1930"/>
                <a:gd name="T2" fmla="*/ 0 w 1792"/>
                <a:gd name="T3" fmla="*/ 125 h 1930"/>
                <a:gd name="T4" fmla="*/ 68 w 1792"/>
                <a:gd name="T5" fmla="*/ 125 h 1930"/>
                <a:gd name="T6" fmla="*/ 68 w 1792"/>
                <a:gd name="T7" fmla="*/ 64 h 1930"/>
                <a:gd name="T8" fmla="*/ 144 w 1792"/>
                <a:gd name="T9" fmla="*/ 64 h 1930"/>
                <a:gd name="T10" fmla="*/ 144 w 1792"/>
                <a:gd name="T11" fmla="*/ 0 h 1930"/>
                <a:gd name="T12" fmla="*/ 896 w 1792"/>
                <a:gd name="T13" fmla="*/ 0 h 1930"/>
                <a:gd name="T14" fmla="*/ 896 w 1792"/>
                <a:gd name="T15" fmla="*/ 842 h 1930"/>
                <a:gd name="T16" fmla="*/ 826 w 1792"/>
                <a:gd name="T17" fmla="*/ 842 h 1930"/>
                <a:gd name="T18" fmla="*/ 826 w 1792"/>
                <a:gd name="T19" fmla="*/ 904 h 1930"/>
                <a:gd name="T20" fmla="*/ 756 w 1792"/>
                <a:gd name="T21" fmla="*/ 904 h 1930"/>
                <a:gd name="T22" fmla="*/ 756 w 1792"/>
                <a:gd name="T23" fmla="*/ 965 h 1930"/>
                <a:gd name="T24" fmla="*/ 184 w 1792"/>
                <a:gd name="T25" fmla="*/ 965 h 1930"/>
                <a:gd name="T26" fmla="*/ 0 w 1792"/>
                <a:gd name="T27" fmla="*/ 805 h 19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92" h="1930">
                  <a:moveTo>
                    <a:pt x="0" y="1610"/>
                  </a:moveTo>
                  <a:lnTo>
                    <a:pt x="0" y="250"/>
                  </a:lnTo>
                  <a:lnTo>
                    <a:pt x="135" y="250"/>
                  </a:lnTo>
                  <a:lnTo>
                    <a:pt x="135" y="127"/>
                  </a:lnTo>
                  <a:lnTo>
                    <a:pt x="287" y="127"/>
                  </a:lnTo>
                  <a:lnTo>
                    <a:pt x="287" y="0"/>
                  </a:lnTo>
                  <a:lnTo>
                    <a:pt x="1792" y="0"/>
                  </a:lnTo>
                  <a:lnTo>
                    <a:pt x="1792" y="1683"/>
                  </a:lnTo>
                  <a:lnTo>
                    <a:pt x="1652" y="1683"/>
                  </a:lnTo>
                  <a:lnTo>
                    <a:pt x="1652" y="1807"/>
                  </a:lnTo>
                  <a:lnTo>
                    <a:pt x="1511" y="1807"/>
                  </a:lnTo>
                  <a:lnTo>
                    <a:pt x="1511" y="1930"/>
                  </a:lnTo>
                  <a:lnTo>
                    <a:pt x="367" y="1930"/>
                  </a:lnTo>
                  <a:lnTo>
                    <a:pt x="0" y="1610"/>
                  </a:lnTo>
                  <a:close/>
                </a:path>
              </a:pathLst>
            </a:custGeom>
            <a:solidFill>
              <a:schemeClr val="bg1"/>
            </a:solidFill>
            <a:ln w="9525">
              <a:noFill/>
              <a:round/>
              <a:headEnd/>
              <a:tailEnd/>
            </a:ln>
            <a:effectLst>
              <a:outerShdw dist="35921" dir="2700000" algn="ctr" rotWithShape="0">
                <a:srgbClr val="808080"/>
              </a:outerShdw>
            </a:effectLst>
          </p:spPr>
          <p:txBody>
            <a:bodyPr/>
            <a:lstStyle/>
            <a:p>
              <a:endParaRPr lang="en-US"/>
            </a:p>
          </p:txBody>
        </p:sp>
        <p:sp>
          <p:nvSpPr>
            <p:cNvPr id="5134" name="Freeform 1041"/>
            <p:cNvSpPr>
              <a:spLocks/>
            </p:cNvSpPr>
            <p:nvPr/>
          </p:nvSpPr>
          <p:spPr bwMode="auto">
            <a:xfrm>
              <a:off x="3682" y="3245"/>
              <a:ext cx="758" cy="840"/>
            </a:xfrm>
            <a:custGeom>
              <a:avLst/>
              <a:gdLst>
                <a:gd name="T0" fmla="*/ 76 w 1517"/>
                <a:gd name="T1" fmla="*/ 0 h 1680"/>
                <a:gd name="T2" fmla="*/ 758 w 1517"/>
                <a:gd name="T3" fmla="*/ 0 h 1680"/>
                <a:gd name="T4" fmla="*/ 758 w 1517"/>
                <a:gd name="T5" fmla="*/ 840 h 1680"/>
                <a:gd name="T6" fmla="*/ 688 w 1517"/>
                <a:gd name="T7" fmla="*/ 840 h 1680"/>
                <a:gd name="T8" fmla="*/ 688 w 1517"/>
                <a:gd name="T9" fmla="*/ 62 h 1680"/>
                <a:gd name="T10" fmla="*/ 0 w 1517"/>
                <a:gd name="T11" fmla="*/ 62 h 1680"/>
                <a:gd name="T12" fmla="*/ 0 w 1517"/>
                <a:gd name="T13" fmla="*/ 0 h 1680"/>
                <a:gd name="T14" fmla="*/ 76 w 1517"/>
                <a:gd name="T15" fmla="*/ 0 h 16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17" h="1680">
                  <a:moveTo>
                    <a:pt x="152" y="0"/>
                  </a:moveTo>
                  <a:lnTo>
                    <a:pt x="1517" y="0"/>
                  </a:lnTo>
                  <a:lnTo>
                    <a:pt x="1517" y="1680"/>
                  </a:lnTo>
                  <a:lnTo>
                    <a:pt x="1376" y="1680"/>
                  </a:lnTo>
                  <a:lnTo>
                    <a:pt x="1376" y="123"/>
                  </a:lnTo>
                  <a:lnTo>
                    <a:pt x="0" y="123"/>
                  </a:lnTo>
                  <a:lnTo>
                    <a:pt x="0" y="0"/>
                  </a:lnTo>
                  <a:lnTo>
                    <a:pt x="152" y="0"/>
                  </a:lnTo>
                  <a:close/>
                </a:path>
              </a:pathLst>
            </a:custGeom>
            <a:solidFill>
              <a:schemeClr val="bg1"/>
            </a:solidFill>
            <a:ln w="9525">
              <a:noFill/>
              <a:round/>
              <a:headEnd/>
              <a:tailEnd/>
            </a:ln>
            <a:effectLst>
              <a:outerShdw dist="35921" dir="2700000" algn="ctr" rotWithShape="0">
                <a:srgbClr val="808080"/>
              </a:outerShdw>
            </a:effectLst>
          </p:spPr>
          <p:txBody>
            <a:bodyPr/>
            <a:lstStyle/>
            <a:p>
              <a:endParaRPr lang="en-US"/>
            </a:p>
          </p:txBody>
        </p:sp>
        <p:sp>
          <p:nvSpPr>
            <p:cNvPr id="5135" name="Freeform 1042"/>
            <p:cNvSpPr>
              <a:spLocks/>
            </p:cNvSpPr>
            <p:nvPr/>
          </p:nvSpPr>
          <p:spPr bwMode="auto">
            <a:xfrm>
              <a:off x="3614" y="3986"/>
              <a:ext cx="183" cy="161"/>
            </a:xfrm>
            <a:custGeom>
              <a:avLst/>
              <a:gdLst>
                <a:gd name="T0" fmla="*/ 0 w 367"/>
                <a:gd name="T1" fmla="*/ 1 h 321"/>
                <a:gd name="T2" fmla="*/ 183 w 367"/>
                <a:gd name="T3" fmla="*/ 0 h 321"/>
                <a:gd name="T4" fmla="*/ 183 w 367"/>
                <a:gd name="T5" fmla="*/ 161 h 321"/>
                <a:gd name="T6" fmla="*/ 0 w 367"/>
                <a:gd name="T7" fmla="*/ 1 h 3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7" h="321">
                  <a:moveTo>
                    <a:pt x="0" y="1"/>
                  </a:moveTo>
                  <a:lnTo>
                    <a:pt x="367" y="0"/>
                  </a:lnTo>
                  <a:lnTo>
                    <a:pt x="367" y="321"/>
                  </a:lnTo>
                  <a:lnTo>
                    <a:pt x="0" y="1"/>
                  </a:lnTo>
                  <a:close/>
                </a:path>
              </a:pathLst>
            </a:custGeom>
            <a:solidFill>
              <a:schemeClr val="bg1"/>
            </a:solidFill>
            <a:ln w="9525">
              <a:noFill/>
              <a:round/>
              <a:headEnd/>
              <a:tailEnd/>
            </a:ln>
            <a:effectLst>
              <a:outerShdw dist="35921" dir="2700000" algn="ctr" rotWithShape="0">
                <a:srgbClr val="808080"/>
              </a:outerShdw>
            </a:effectLst>
          </p:spPr>
          <p:txBody>
            <a:bodyPr/>
            <a:lstStyle/>
            <a:p>
              <a:endParaRPr lang="en-US"/>
            </a:p>
          </p:txBody>
        </p:sp>
        <p:sp>
          <p:nvSpPr>
            <p:cNvPr id="5136" name="Freeform 1043"/>
            <p:cNvSpPr>
              <a:spLocks/>
            </p:cNvSpPr>
            <p:nvPr/>
          </p:nvSpPr>
          <p:spPr bwMode="auto">
            <a:xfrm>
              <a:off x="3573" y="3141"/>
              <a:ext cx="897" cy="966"/>
            </a:xfrm>
            <a:custGeom>
              <a:avLst/>
              <a:gdLst>
                <a:gd name="T0" fmla="*/ 0 w 1793"/>
                <a:gd name="T1" fmla="*/ 806 h 1931"/>
                <a:gd name="T2" fmla="*/ 0 w 1793"/>
                <a:gd name="T3" fmla="*/ 126 h 1931"/>
                <a:gd name="T4" fmla="*/ 68 w 1793"/>
                <a:gd name="T5" fmla="*/ 126 h 1931"/>
                <a:gd name="T6" fmla="*/ 68 w 1793"/>
                <a:gd name="T7" fmla="*/ 64 h 1931"/>
                <a:gd name="T8" fmla="*/ 144 w 1793"/>
                <a:gd name="T9" fmla="*/ 64 h 1931"/>
                <a:gd name="T10" fmla="*/ 144 w 1793"/>
                <a:gd name="T11" fmla="*/ 0 h 1931"/>
                <a:gd name="T12" fmla="*/ 897 w 1793"/>
                <a:gd name="T13" fmla="*/ 0 h 1931"/>
                <a:gd name="T14" fmla="*/ 897 w 1793"/>
                <a:gd name="T15" fmla="*/ 842 h 1931"/>
                <a:gd name="T16" fmla="*/ 827 w 1793"/>
                <a:gd name="T17" fmla="*/ 842 h 1931"/>
                <a:gd name="T18" fmla="*/ 827 w 1793"/>
                <a:gd name="T19" fmla="*/ 904 h 1931"/>
                <a:gd name="T20" fmla="*/ 756 w 1793"/>
                <a:gd name="T21" fmla="*/ 904 h 1931"/>
                <a:gd name="T22" fmla="*/ 756 w 1793"/>
                <a:gd name="T23" fmla="*/ 966 h 1931"/>
                <a:gd name="T24" fmla="*/ 184 w 1793"/>
                <a:gd name="T25" fmla="*/ 966 h 1931"/>
                <a:gd name="T26" fmla="*/ 0 w 1793"/>
                <a:gd name="T27" fmla="*/ 806 h 19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93" h="1931">
                  <a:moveTo>
                    <a:pt x="0" y="1611"/>
                  </a:moveTo>
                  <a:lnTo>
                    <a:pt x="0" y="251"/>
                  </a:lnTo>
                  <a:lnTo>
                    <a:pt x="136" y="251"/>
                  </a:lnTo>
                  <a:lnTo>
                    <a:pt x="136" y="127"/>
                  </a:lnTo>
                  <a:lnTo>
                    <a:pt x="288" y="127"/>
                  </a:lnTo>
                  <a:lnTo>
                    <a:pt x="288" y="0"/>
                  </a:lnTo>
                  <a:lnTo>
                    <a:pt x="1793" y="0"/>
                  </a:lnTo>
                  <a:lnTo>
                    <a:pt x="1793" y="1684"/>
                  </a:lnTo>
                  <a:lnTo>
                    <a:pt x="1653" y="1684"/>
                  </a:lnTo>
                  <a:lnTo>
                    <a:pt x="1653" y="1807"/>
                  </a:lnTo>
                  <a:lnTo>
                    <a:pt x="1512" y="1807"/>
                  </a:lnTo>
                  <a:lnTo>
                    <a:pt x="1512" y="1931"/>
                  </a:lnTo>
                  <a:lnTo>
                    <a:pt x="368" y="1931"/>
                  </a:lnTo>
                  <a:lnTo>
                    <a:pt x="0" y="1611"/>
                  </a:lnTo>
                  <a:close/>
                </a:path>
              </a:pathLst>
            </a:custGeom>
            <a:solidFill>
              <a:schemeClr val="bg1"/>
            </a:solidFill>
            <a:ln w="7938">
              <a:solidFill>
                <a:srgbClr val="000000"/>
              </a:solidFill>
              <a:prstDash val="solid"/>
              <a:round/>
              <a:headEnd/>
              <a:tailEnd/>
            </a:ln>
            <a:effectLst>
              <a:outerShdw dist="35921" dir="2700000" algn="ctr" rotWithShape="0">
                <a:srgbClr val="808080"/>
              </a:outerShdw>
            </a:effectLst>
          </p:spPr>
          <p:txBody>
            <a:bodyPr/>
            <a:lstStyle/>
            <a:p>
              <a:endParaRPr lang="en-US"/>
            </a:p>
          </p:txBody>
        </p:sp>
        <p:sp>
          <p:nvSpPr>
            <p:cNvPr id="5137" name="Freeform 1044"/>
            <p:cNvSpPr>
              <a:spLocks/>
            </p:cNvSpPr>
            <p:nvPr/>
          </p:nvSpPr>
          <p:spPr bwMode="auto">
            <a:xfrm>
              <a:off x="3641" y="3205"/>
              <a:ext cx="758" cy="840"/>
            </a:xfrm>
            <a:custGeom>
              <a:avLst/>
              <a:gdLst>
                <a:gd name="T0" fmla="*/ 76 w 1517"/>
                <a:gd name="T1" fmla="*/ 0 h 1680"/>
                <a:gd name="T2" fmla="*/ 758 w 1517"/>
                <a:gd name="T3" fmla="*/ 0 h 1680"/>
                <a:gd name="T4" fmla="*/ 758 w 1517"/>
                <a:gd name="T5" fmla="*/ 840 h 1680"/>
                <a:gd name="T6" fmla="*/ 688 w 1517"/>
                <a:gd name="T7" fmla="*/ 840 h 1680"/>
                <a:gd name="T8" fmla="*/ 688 w 1517"/>
                <a:gd name="T9" fmla="*/ 62 h 1680"/>
                <a:gd name="T10" fmla="*/ 0 w 1517"/>
                <a:gd name="T11" fmla="*/ 62 h 1680"/>
                <a:gd name="T12" fmla="*/ 0 w 1517"/>
                <a:gd name="T13" fmla="*/ 0 h 1680"/>
                <a:gd name="T14" fmla="*/ 76 w 1517"/>
                <a:gd name="T15" fmla="*/ 0 h 16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17" h="1680">
                  <a:moveTo>
                    <a:pt x="152" y="0"/>
                  </a:moveTo>
                  <a:lnTo>
                    <a:pt x="1517" y="0"/>
                  </a:lnTo>
                  <a:lnTo>
                    <a:pt x="1517" y="1680"/>
                  </a:lnTo>
                  <a:lnTo>
                    <a:pt x="1376" y="1680"/>
                  </a:lnTo>
                  <a:lnTo>
                    <a:pt x="1376" y="124"/>
                  </a:lnTo>
                  <a:lnTo>
                    <a:pt x="0" y="124"/>
                  </a:lnTo>
                  <a:lnTo>
                    <a:pt x="0" y="0"/>
                  </a:lnTo>
                  <a:lnTo>
                    <a:pt x="152" y="0"/>
                  </a:lnTo>
                  <a:close/>
                </a:path>
              </a:pathLst>
            </a:custGeom>
            <a:solidFill>
              <a:schemeClr val="bg1"/>
            </a:solidFill>
            <a:ln w="7938">
              <a:solidFill>
                <a:srgbClr val="000000"/>
              </a:solidFill>
              <a:prstDash val="solid"/>
              <a:round/>
              <a:headEnd/>
              <a:tailEnd/>
            </a:ln>
            <a:effectLst>
              <a:outerShdw dist="35921" dir="2700000" algn="ctr" rotWithShape="0">
                <a:srgbClr val="808080"/>
              </a:outerShdw>
            </a:effectLst>
          </p:spPr>
          <p:txBody>
            <a:bodyPr/>
            <a:lstStyle/>
            <a:p>
              <a:endParaRPr lang="en-US"/>
            </a:p>
          </p:txBody>
        </p:sp>
        <p:sp>
          <p:nvSpPr>
            <p:cNvPr id="5138" name="Freeform 1045"/>
            <p:cNvSpPr>
              <a:spLocks/>
            </p:cNvSpPr>
            <p:nvPr/>
          </p:nvSpPr>
          <p:spPr bwMode="auto">
            <a:xfrm>
              <a:off x="3573" y="3946"/>
              <a:ext cx="184" cy="161"/>
            </a:xfrm>
            <a:custGeom>
              <a:avLst/>
              <a:gdLst>
                <a:gd name="T0" fmla="*/ 0 w 368"/>
                <a:gd name="T1" fmla="*/ 1 h 322"/>
                <a:gd name="T2" fmla="*/ 184 w 368"/>
                <a:gd name="T3" fmla="*/ 0 h 322"/>
                <a:gd name="T4" fmla="*/ 184 w 368"/>
                <a:gd name="T5" fmla="*/ 161 h 322"/>
                <a:gd name="T6" fmla="*/ 0 w 368"/>
                <a:gd name="T7" fmla="*/ 1 h 3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68" h="322">
                  <a:moveTo>
                    <a:pt x="0" y="2"/>
                  </a:moveTo>
                  <a:lnTo>
                    <a:pt x="368" y="0"/>
                  </a:lnTo>
                  <a:lnTo>
                    <a:pt x="368" y="322"/>
                  </a:lnTo>
                  <a:lnTo>
                    <a:pt x="0" y="2"/>
                  </a:lnTo>
                  <a:close/>
                </a:path>
              </a:pathLst>
            </a:custGeom>
            <a:solidFill>
              <a:schemeClr val="bg1"/>
            </a:solidFill>
            <a:ln w="7938">
              <a:solidFill>
                <a:srgbClr val="000000"/>
              </a:solidFill>
              <a:prstDash val="solid"/>
              <a:round/>
              <a:headEnd/>
              <a:tailEnd/>
            </a:ln>
            <a:effectLst>
              <a:outerShdw dist="35921" dir="2700000" algn="ctr" rotWithShape="0">
                <a:srgbClr val="808080"/>
              </a:outerShdw>
            </a:effectLst>
          </p:spPr>
          <p:txBody>
            <a:bodyPr/>
            <a:lstStyle/>
            <a:p>
              <a:endParaRPr lang="en-US"/>
            </a:p>
          </p:txBody>
        </p:sp>
      </p:grpSp>
      <p:sp>
        <p:nvSpPr>
          <p:cNvPr id="5129" name="Text Box 1047"/>
          <p:cNvSpPr txBox="1">
            <a:spLocks noChangeArrowheads="1"/>
          </p:cNvSpPr>
          <p:nvPr/>
        </p:nvSpPr>
        <p:spPr bwMode="auto">
          <a:xfrm>
            <a:off x="639763" y="4851400"/>
            <a:ext cx="1371600" cy="530225"/>
          </a:xfrm>
          <a:prstGeom prst="rect">
            <a:avLst/>
          </a:prstGeom>
          <a:noFill/>
          <a:ln w="9525">
            <a:noFill/>
            <a:miter lim="800000"/>
            <a:headEnd/>
            <a:tailEnd/>
          </a:ln>
          <a:effectLst/>
        </p:spPr>
        <p:txBody>
          <a:bodyPr>
            <a:spAutoFit/>
          </a:bodyPr>
          <a:lstStyle/>
          <a:p>
            <a:pPr eaLnBrk="0" hangingPunct="0">
              <a:lnSpc>
                <a:spcPct val="80000"/>
              </a:lnSpc>
            </a:pPr>
            <a:r>
              <a:rPr lang="en-US" sz="1800" b="1">
                <a:solidFill>
                  <a:schemeClr val="bg1"/>
                </a:solidFill>
                <a:latin typeface="Arial" charset="0"/>
              </a:rPr>
              <a:t>Incident </a:t>
            </a:r>
            <a:br>
              <a:rPr lang="en-US" sz="1800" b="1">
                <a:solidFill>
                  <a:schemeClr val="bg1"/>
                </a:solidFill>
                <a:latin typeface="Arial" charset="0"/>
              </a:rPr>
            </a:br>
            <a:r>
              <a:rPr lang="en-US" sz="1800" b="1">
                <a:solidFill>
                  <a:schemeClr val="bg1"/>
                </a:solidFill>
                <a:latin typeface="Arial" charset="0"/>
              </a:rPr>
              <a:t>Objectives</a:t>
            </a:r>
            <a:endParaRPr lang="en-US" sz="1800">
              <a:solidFill>
                <a:schemeClr val="bg1"/>
              </a:solidFill>
              <a:latin typeface="Arial" charset="0"/>
            </a:endParaRPr>
          </a:p>
        </p:txBody>
      </p:sp>
      <p:sp>
        <p:nvSpPr>
          <p:cNvPr id="5130" name="Documents"/>
          <p:cNvSpPr>
            <a:spLocks noEditPoints="1" noChangeArrowheads="1"/>
          </p:cNvSpPr>
          <p:nvPr/>
        </p:nvSpPr>
        <p:spPr bwMode="auto">
          <a:xfrm>
            <a:off x="596900" y="3022600"/>
            <a:ext cx="1352550" cy="1524000"/>
          </a:xfrm>
          <a:custGeom>
            <a:avLst/>
            <a:gdLst>
              <a:gd name="T0" fmla="*/ 0 w 21600"/>
              <a:gd name="T1" fmla="*/ 197556 h 21600"/>
              <a:gd name="T2" fmla="*/ 217159 w 21600"/>
              <a:gd name="T3" fmla="*/ 0 h 21600"/>
              <a:gd name="T4" fmla="*/ 1355869 w 21600"/>
              <a:gd name="T5" fmla="*/ 1328420 h 21600"/>
              <a:gd name="T6" fmla="*/ 1249481 w 21600"/>
              <a:gd name="T7" fmla="*/ 1426210 h 21600"/>
              <a:gd name="T8" fmla="*/ 1143155 w 21600"/>
              <a:gd name="T9" fmla="*/ 1525976 h 21600"/>
              <a:gd name="T10" fmla="*/ 1249481 w 21600"/>
              <a:gd name="T11" fmla="*/ 100753 h 21600"/>
              <a:gd name="T12" fmla="*/ 1143155 w 21600"/>
              <a:gd name="T13" fmla="*/ 197556 h 21600"/>
              <a:gd name="T14" fmla="*/ 103007 w 21600"/>
              <a:gd name="T15" fmla="*/ 100753 h 21600"/>
              <a:gd name="T16" fmla="*/ 1352550 w 21600"/>
              <a:gd name="T17" fmla="*/ 0 h 21600"/>
              <a:gd name="T18" fmla="*/ 676275 w 21600"/>
              <a:gd name="T19" fmla="*/ 0 h 21600"/>
              <a:gd name="T20" fmla="*/ 0 w 21600"/>
              <a:gd name="T21" fmla="*/ 762000 h 21600"/>
              <a:gd name="T22" fmla="*/ 1352550 w 21600"/>
              <a:gd name="T23" fmla="*/ 762000 h 216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1645 w 21600"/>
              <a:gd name="T37" fmla="*/ 4171 h 21600"/>
              <a:gd name="T38" fmla="*/ 16522 w 21600"/>
              <a:gd name="T39" fmla="*/ 17314 h 216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chemeClr val="bg1"/>
          </a:solidFill>
          <a:ln w="9525">
            <a:solidFill>
              <a:srgbClr val="000000"/>
            </a:solidFill>
            <a:miter lim="800000"/>
            <a:headEnd/>
            <a:tailEnd/>
          </a:ln>
          <a:effectLst>
            <a:outerShdw dist="107763" dir="2700000" algn="ctr" rotWithShape="0">
              <a:srgbClr val="808080"/>
            </a:outerShdw>
          </a:effectLst>
        </p:spPr>
        <p:txBody>
          <a:bodyPr/>
          <a:lstStyle/>
          <a:p>
            <a:r>
              <a:rPr lang="en-US" sz="2600" b="1">
                <a:solidFill>
                  <a:srgbClr val="18314A"/>
                </a:solidFill>
                <a:latin typeface="Arial" charset="0"/>
              </a:rPr>
              <a:t>ICS 202</a:t>
            </a:r>
          </a:p>
        </p:txBody>
      </p:sp>
      <p:sp>
        <p:nvSpPr>
          <p:cNvPr id="5131" name="Rectangle 1050"/>
          <p:cNvSpPr>
            <a:spLocks noChangeArrowheads="1"/>
          </p:cNvSpPr>
          <p:nvPr/>
        </p:nvSpPr>
        <p:spPr bwMode="auto">
          <a:xfrm>
            <a:off x="6496050" y="3394075"/>
            <a:ext cx="1092200" cy="823913"/>
          </a:xfrm>
          <a:prstGeom prst="rect">
            <a:avLst/>
          </a:prstGeom>
          <a:noFill/>
          <a:ln w="9525">
            <a:noFill/>
            <a:miter lim="800000"/>
            <a:headEnd/>
            <a:tailEnd/>
          </a:ln>
        </p:spPr>
        <p:txBody>
          <a:bodyPr wrap="none" lIns="0" tIns="0" rIns="0" bIns="0">
            <a:spAutoFit/>
          </a:bodyPr>
          <a:lstStyle/>
          <a:p>
            <a:r>
              <a:rPr lang="en-US" sz="1800" b="1">
                <a:solidFill>
                  <a:srgbClr val="18314A"/>
                </a:solidFill>
                <a:latin typeface="Arial" charset="0"/>
              </a:rPr>
              <a:t>Safety </a:t>
            </a:r>
            <a:br>
              <a:rPr lang="en-US" sz="1800" b="1">
                <a:solidFill>
                  <a:srgbClr val="18314A"/>
                </a:solidFill>
                <a:latin typeface="Arial" charset="0"/>
              </a:rPr>
            </a:br>
            <a:r>
              <a:rPr lang="en-US" sz="1800" b="1">
                <a:solidFill>
                  <a:srgbClr val="18314A"/>
                </a:solidFill>
                <a:latin typeface="Arial" charset="0"/>
              </a:rPr>
              <a:t>Messages</a:t>
            </a:r>
          </a:p>
          <a:p>
            <a:endParaRPr lang="en-US" sz="1800">
              <a:solidFill>
                <a:srgbClr val="18314A"/>
              </a:solidFill>
              <a:latin typeface="Arial" charset="0"/>
            </a:endParaRPr>
          </a:p>
        </p:txBody>
      </p:sp>
      <p:sp>
        <p:nvSpPr>
          <p:cNvPr id="5132" name="Rectangle 1052"/>
          <p:cNvSpPr>
            <a:spLocks noChangeArrowheads="1"/>
          </p:cNvSpPr>
          <p:nvPr/>
        </p:nvSpPr>
        <p:spPr bwMode="auto">
          <a:xfrm>
            <a:off x="6908800" y="4051300"/>
            <a:ext cx="647700" cy="549275"/>
          </a:xfrm>
          <a:prstGeom prst="rect">
            <a:avLst/>
          </a:prstGeom>
          <a:noFill/>
          <a:ln w="9525">
            <a:noFill/>
            <a:miter lim="800000"/>
            <a:headEnd/>
            <a:tailEnd/>
          </a:ln>
        </p:spPr>
        <p:txBody>
          <a:bodyPr wrap="none" lIns="0" tIns="0" rIns="0" bIns="0">
            <a:spAutoFit/>
          </a:bodyPr>
          <a:lstStyle/>
          <a:p>
            <a:r>
              <a:rPr lang="en-US" sz="1800" b="1">
                <a:solidFill>
                  <a:srgbClr val="18314A"/>
                </a:solidFill>
                <a:latin typeface="Arial" charset="0"/>
              </a:rPr>
              <a:t>&amp; </a:t>
            </a:r>
          </a:p>
          <a:p>
            <a:r>
              <a:rPr lang="en-US" sz="1800" b="1">
                <a:solidFill>
                  <a:srgbClr val="18314A"/>
                </a:solidFill>
                <a:latin typeface="Arial" charset="0"/>
              </a:rPr>
              <a:t>Maps </a:t>
            </a:r>
            <a:endParaRPr lang="en-US" sz="1800">
              <a:solidFill>
                <a:srgbClr val="18314A"/>
              </a:solidFill>
              <a:latin typeface="Arial" charset="0"/>
            </a:endParaRPr>
          </a:p>
        </p:txBody>
      </p:sp>
    </p:spTree>
  </p:cSld>
  <p:clrMapOvr>
    <a:masterClrMapping/>
  </p:clrMapOvr>
  <p:transition>
    <p:wipe dir="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backer_IO_TOP"/>
          <p:cNvPicPr>
            <a:picLocks noChangeAspect="1" noChangeArrowheads="1"/>
          </p:cNvPicPr>
          <p:nvPr/>
        </p:nvPicPr>
        <p:blipFill>
          <a:blip r:embed="rId3" cstate="print"/>
          <a:srcRect/>
          <a:stretch>
            <a:fillRect/>
          </a:stretch>
        </p:blipFill>
        <p:spPr bwMode="auto">
          <a:xfrm>
            <a:off x="223838" y="971550"/>
            <a:ext cx="8696325" cy="4514850"/>
          </a:xfrm>
          <a:prstGeom prst="rect">
            <a:avLst/>
          </a:prstGeom>
          <a:noFill/>
          <a:ln w="9525">
            <a:noFill/>
            <a:miter lim="800000"/>
            <a:headEnd/>
            <a:tailEnd/>
          </a:ln>
        </p:spPr>
      </p:pic>
      <p:sp>
        <p:nvSpPr>
          <p:cNvPr id="6147" name="Text Box 3"/>
          <p:cNvSpPr txBox="1">
            <a:spLocks noChangeArrowheads="1"/>
          </p:cNvSpPr>
          <p:nvPr/>
        </p:nvSpPr>
        <p:spPr bwMode="auto">
          <a:xfrm>
            <a:off x="1323975" y="1654175"/>
            <a:ext cx="2819400" cy="336550"/>
          </a:xfrm>
          <a:prstGeom prst="rect">
            <a:avLst/>
          </a:prstGeom>
          <a:noFill/>
          <a:ln w="9525">
            <a:noFill/>
            <a:miter lim="800000"/>
            <a:headEnd/>
            <a:tailEnd/>
          </a:ln>
          <a:effectLst/>
        </p:spPr>
        <p:txBody>
          <a:bodyPr>
            <a:spAutoFit/>
          </a:bodyPr>
          <a:lstStyle/>
          <a:p>
            <a:pPr>
              <a:spcBef>
                <a:spcPct val="50000"/>
              </a:spcBef>
            </a:pPr>
            <a:r>
              <a:rPr lang="en-US" sz="1600" b="1">
                <a:latin typeface="Arial" charset="0"/>
              </a:rPr>
              <a:t>INCIDENT OBJECTIVES</a:t>
            </a:r>
            <a:endParaRPr lang="en-US" sz="2600">
              <a:latin typeface="Arial" charset="0"/>
            </a:endParaRPr>
          </a:p>
        </p:txBody>
      </p:sp>
      <p:sp>
        <p:nvSpPr>
          <p:cNvPr id="6148" name="Text Box 4"/>
          <p:cNvSpPr txBox="1">
            <a:spLocks noChangeArrowheads="1"/>
          </p:cNvSpPr>
          <p:nvPr/>
        </p:nvSpPr>
        <p:spPr bwMode="auto">
          <a:xfrm>
            <a:off x="4600575" y="1524000"/>
            <a:ext cx="1752600" cy="547688"/>
          </a:xfrm>
          <a:prstGeom prst="rect">
            <a:avLst/>
          </a:prstGeom>
          <a:noFill/>
          <a:ln w="9525">
            <a:noFill/>
            <a:miter lim="800000"/>
            <a:headEnd/>
            <a:tailEnd/>
          </a:ln>
          <a:effectLst/>
        </p:spPr>
        <p:txBody>
          <a:bodyPr>
            <a:spAutoFit/>
          </a:bodyPr>
          <a:lstStyle/>
          <a:p>
            <a:pPr algn="l">
              <a:lnSpc>
                <a:spcPct val="115000"/>
              </a:lnSpc>
              <a:spcBef>
                <a:spcPct val="55000"/>
              </a:spcBef>
            </a:pPr>
            <a:r>
              <a:rPr lang="en-US" sz="1000" b="1">
                <a:latin typeface="Arial" charset="0"/>
              </a:rPr>
              <a:t>1. INCIDENT NAME   </a:t>
            </a:r>
            <a:r>
              <a:rPr lang="en-US" sz="1600">
                <a:latin typeface="Times New Roman" pitchFamily="18" charset="0"/>
              </a:rPr>
              <a:t>Winter Storm</a:t>
            </a:r>
            <a:endParaRPr lang="en-US" sz="2600"/>
          </a:p>
        </p:txBody>
      </p:sp>
      <p:sp>
        <p:nvSpPr>
          <p:cNvPr id="6149" name="Text Box 5"/>
          <p:cNvSpPr txBox="1">
            <a:spLocks noChangeArrowheads="1"/>
          </p:cNvSpPr>
          <p:nvPr/>
        </p:nvSpPr>
        <p:spPr bwMode="auto">
          <a:xfrm>
            <a:off x="6096000" y="1495425"/>
            <a:ext cx="1447800" cy="650875"/>
          </a:xfrm>
          <a:prstGeom prst="rect">
            <a:avLst/>
          </a:prstGeom>
          <a:noFill/>
          <a:ln w="9525">
            <a:noFill/>
            <a:miter lim="800000"/>
            <a:headEnd/>
            <a:tailEnd/>
          </a:ln>
          <a:effectLst/>
        </p:spPr>
        <p:txBody>
          <a:bodyPr>
            <a:spAutoFit/>
          </a:bodyPr>
          <a:lstStyle/>
          <a:p>
            <a:pPr algn="l">
              <a:lnSpc>
                <a:spcPct val="115000"/>
              </a:lnSpc>
              <a:spcBef>
                <a:spcPct val="55000"/>
              </a:spcBef>
            </a:pPr>
            <a:r>
              <a:rPr lang="en-US" sz="1000" b="1">
                <a:latin typeface="Arial" charset="0"/>
              </a:rPr>
              <a:t>2. DATE </a:t>
            </a:r>
            <a:br>
              <a:rPr lang="en-US" sz="1000" b="1">
                <a:latin typeface="Arial" charset="0"/>
              </a:rPr>
            </a:br>
            <a:r>
              <a:rPr lang="en-US" sz="1000" b="1">
                <a:latin typeface="Arial" charset="0"/>
              </a:rPr>
              <a:t>PREPARED</a:t>
            </a:r>
            <a:br>
              <a:rPr lang="en-US" sz="1000" b="1">
                <a:latin typeface="Arial" charset="0"/>
              </a:rPr>
            </a:br>
            <a:r>
              <a:rPr lang="en-US" sz="1000" b="1">
                <a:latin typeface="Arial" charset="0"/>
              </a:rPr>
              <a:t>   </a:t>
            </a:r>
            <a:r>
              <a:rPr lang="en-US" sz="1200">
                <a:latin typeface="Times New Roman" pitchFamily="18" charset="0"/>
              </a:rPr>
              <a:t>2-10</a:t>
            </a:r>
          </a:p>
        </p:txBody>
      </p:sp>
      <p:sp>
        <p:nvSpPr>
          <p:cNvPr id="6150" name="Text Box 6"/>
          <p:cNvSpPr txBox="1">
            <a:spLocks noChangeArrowheads="1"/>
          </p:cNvSpPr>
          <p:nvPr/>
        </p:nvSpPr>
        <p:spPr bwMode="auto">
          <a:xfrm>
            <a:off x="7210425" y="1501775"/>
            <a:ext cx="942975" cy="650875"/>
          </a:xfrm>
          <a:prstGeom prst="rect">
            <a:avLst/>
          </a:prstGeom>
          <a:noFill/>
          <a:ln w="9525">
            <a:noFill/>
            <a:miter lim="800000"/>
            <a:headEnd/>
            <a:tailEnd/>
          </a:ln>
          <a:effectLst/>
        </p:spPr>
        <p:txBody>
          <a:bodyPr>
            <a:spAutoFit/>
          </a:bodyPr>
          <a:lstStyle/>
          <a:p>
            <a:pPr algn="l">
              <a:lnSpc>
                <a:spcPct val="115000"/>
              </a:lnSpc>
              <a:spcBef>
                <a:spcPct val="55000"/>
              </a:spcBef>
            </a:pPr>
            <a:r>
              <a:rPr lang="en-US" sz="1000" b="1">
                <a:latin typeface="Arial" charset="0"/>
              </a:rPr>
              <a:t>3.</a:t>
            </a:r>
            <a:r>
              <a:rPr lang="en-US" sz="900">
                <a:latin typeface="AvantGarde" pitchFamily="34" charset="0"/>
              </a:rPr>
              <a:t> </a:t>
            </a:r>
            <a:r>
              <a:rPr lang="en-US" sz="1000" b="1">
                <a:latin typeface="Arial" charset="0"/>
              </a:rPr>
              <a:t>TIME PREPARED</a:t>
            </a:r>
            <a:r>
              <a:rPr lang="en-US" sz="900">
                <a:latin typeface="AvantGarde" pitchFamily="34" charset="0"/>
              </a:rPr>
              <a:t>       </a:t>
            </a:r>
            <a:r>
              <a:rPr lang="en-US" sz="1200">
                <a:latin typeface="Times New Roman" pitchFamily="18" charset="0"/>
              </a:rPr>
              <a:t>1300</a:t>
            </a:r>
          </a:p>
        </p:txBody>
      </p:sp>
      <p:sp>
        <p:nvSpPr>
          <p:cNvPr id="6151" name="Text Box 7"/>
          <p:cNvSpPr txBox="1">
            <a:spLocks noChangeArrowheads="1"/>
          </p:cNvSpPr>
          <p:nvPr/>
        </p:nvSpPr>
        <p:spPr bwMode="auto">
          <a:xfrm>
            <a:off x="838200" y="2133600"/>
            <a:ext cx="2943225" cy="547688"/>
          </a:xfrm>
          <a:prstGeom prst="rect">
            <a:avLst/>
          </a:prstGeom>
          <a:noFill/>
          <a:ln w="9525">
            <a:noFill/>
            <a:miter lim="800000"/>
            <a:headEnd/>
            <a:tailEnd/>
          </a:ln>
          <a:effectLst/>
        </p:spPr>
        <p:txBody>
          <a:bodyPr>
            <a:spAutoFit/>
          </a:bodyPr>
          <a:lstStyle/>
          <a:p>
            <a:pPr algn="l">
              <a:lnSpc>
                <a:spcPct val="115000"/>
              </a:lnSpc>
              <a:spcBef>
                <a:spcPct val="55000"/>
              </a:spcBef>
            </a:pPr>
            <a:r>
              <a:rPr lang="en-US" sz="1000" b="1">
                <a:latin typeface="Arial" charset="0"/>
              </a:rPr>
              <a:t>4. OPERATIONAL PERIOD (DATE/TIME)             </a:t>
            </a:r>
            <a:r>
              <a:rPr lang="en-US" sz="1600">
                <a:latin typeface="Times New Roman" pitchFamily="18" charset="0"/>
              </a:rPr>
              <a:t>2-10 1800 to 0600 2-11</a:t>
            </a:r>
            <a:endParaRPr lang="en-US" sz="2600"/>
          </a:p>
        </p:txBody>
      </p:sp>
      <p:sp>
        <p:nvSpPr>
          <p:cNvPr id="6152" name="Text Box 8"/>
          <p:cNvSpPr txBox="1">
            <a:spLocks noChangeArrowheads="1"/>
          </p:cNvSpPr>
          <p:nvPr/>
        </p:nvSpPr>
        <p:spPr bwMode="auto">
          <a:xfrm>
            <a:off x="790575" y="2706688"/>
            <a:ext cx="6067425" cy="1784350"/>
          </a:xfrm>
          <a:prstGeom prst="rect">
            <a:avLst/>
          </a:prstGeom>
          <a:noFill/>
          <a:ln w="9525">
            <a:noFill/>
            <a:miter lim="800000"/>
            <a:headEnd/>
            <a:tailEnd/>
          </a:ln>
          <a:effectLst/>
        </p:spPr>
        <p:txBody>
          <a:bodyPr>
            <a:spAutoFit/>
          </a:bodyPr>
          <a:lstStyle/>
          <a:p>
            <a:pPr algn="l">
              <a:lnSpc>
                <a:spcPct val="115000"/>
              </a:lnSpc>
              <a:spcBef>
                <a:spcPct val="55000"/>
              </a:spcBef>
            </a:pPr>
            <a:r>
              <a:rPr lang="en-US" sz="1000" b="1">
                <a:latin typeface="Arial" charset="0"/>
              </a:rPr>
              <a:t>5. GENERAL CONTROL OBJECTIVES FOR THE INCIDENT (INCLUDE ALTERNATIVES)             </a:t>
            </a:r>
          </a:p>
          <a:p>
            <a:pPr algn="l">
              <a:lnSpc>
                <a:spcPct val="115000"/>
              </a:lnSpc>
              <a:spcBef>
                <a:spcPct val="40000"/>
              </a:spcBef>
            </a:pPr>
            <a:r>
              <a:rPr lang="en-US" sz="1600">
                <a:latin typeface="Times New Roman" pitchFamily="18" charset="0"/>
              </a:rPr>
              <a:t>1. Provide for safety of responders and public (see safety message).</a:t>
            </a:r>
          </a:p>
          <a:p>
            <a:pPr algn="l">
              <a:lnSpc>
                <a:spcPct val="115000"/>
              </a:lnSpc>
              <a:spcBef>
                <a:spcPct val="40000"/>
              </a:spcBef>
            </a:pPr>
            <a:r>
              <a:rPr lang="en-US" sz="1600">
                <a:latin typeface="Times New Roman" pitchFamily="18" charset="0"/>
              </a:rPr>
              <a:t>2. Keep parking lots of critical facilities plowed.</a:t>
            </a:r>
          </a:p>
          <a:p>
            <a:pPr algn="l">
              <a:lnSpc>
                <a:spcPct val="115000"/>
              </a:lnSpc>
              <a:spcBef>
                <a:spcPct val="40000"/>
              </a:spcBef>
            </a:pPr>
            <a:r>
              <a:rPr lang="en-US" sz="1600">
                <a:latin typeface="Times New Roman" pitchFamily="18" charset="0"/>
              </a:rPr>
              <a:t>3. Keep primary routes open (see map).</a:t>
            </a:r>
          </a:p>
          <a:p>
            <a:pPr algn="l">
              <a:lnSpc>
                <a:spcPct val="115000"/>
              </a:lnSpc>
              <a:spcBef>
                <a:spcPct val="40000"/>
              </a:spcBef>
            </a:pPr>
            <a:r>
              <a:rPr lang="en-US" sz="1600">
                <a:latin typeface="Times New Roman" pitchFamily="18" charset="0"/>
              </a:rPr>
              <a:t>4. Sand parking lots and lighted intersections.</a:t>
            </a:r>
            <a:endParaRPr lang="en-US" sz="1600"/>
          </a:p>
        </p:txBody>
      </p:sp>
      <p:sp>
        <p:nvSpPr>
          <p:cNvPr id="6153" name="Text Box 9"/>
          <p:cNvSpPr txBox="1">
            <a:spLocks noChangeArrowheads="1"/>
          </p:cNvSpPr>
          <p:nvPr/>
        </p:nvSpPr>
        <p:spPr bwMode="auto">
          <a:xfrm>
            <a:off x="304800" y="314325"/>
            <a:ext cx="1952625" cy="581025"/>
          </a:xfrm>
          <a:prstGeom prst="rect">
            <a:avLst/>
          </a:prstGeom>
          <a:noFill/>
          <a:ln w="9525">
            <a:noFill/>
            <a:miter lim="800000"/>
            <a:headEnd/>
            <a:tailEnd/>
          </a:ln>
          <a:effectLst/>
        </p:spPr>
        <p:txBody>
          <a:bodyPr>
            <a:spAutoFit/>
          </a:bodyPr>
          <a:lstStyle/>
          <a:p>
            <a:pPr algn="l"/>
            <a:r>
              <a:rPr lang="en-US" sz="1600" b="1">
                <a:solidFill>
                  <a:schemeClr val="bg1"/>
                </a:solidFill>
                <a:latin typeface="Arial" charset="0"/>
              </a:rPr>
              <a:t>Operational Period</a:t>
            </a:r>
            <a:endParaRPr lang="en-US" sz="2600" b="1"/>
          </a:p>
        </p:txBody>
      </p:sp>
      <p:sp>
        <p:nvSpPr>
          <p:cNvPr id="6154" name="Line 10"/>
          <p:cNvSpPr>
            <a:spLocks noChangeShapeType="1"/>
          </p:cNvSpPr>
          <p:nvPr/>
        </p:nvSpPr>
        <p:spPr bwMode="auto">
          <a:xfrm>
            <a:off x="428625" y="2438400"/>
            <a:ext cx="457200" cy="1588"/>
          </a:xfrm>
          <a:prstGeom prst="line">
            <a:avLst/>
          </a:prstGeom>
          <a:noFill/>
          <a:ln w="25400">
            <a:solidFill>
              <a:srgbClr val="FF9900"/>
            </a:solidFill>
            <a:round/>
            <a:headEnd/>
            <a:tailEnd type="triangle" w="med" len="med"/>
          </a:ln>
          <a:effectLst>
            <a:outerShdw dist="25400" dir="5400000" algn="ctr" rotWithShape="0">
              <a:schemeClr val="bg2">
                <a:alpha val="50000"/>
              </a:schemeClr>
            </a:outerShdw>
          </a:effectLst>
        </p:spPr>
        <p:txBody>
          <a:bodyPr wrap="none" anchor="ctr"/>
          <a:lstStyle/>
          <a:p>
            <a:endParaRPr lang="en-US"/>
          </a:p>
        </p:txBody>
      </p:sp>
      <p:sp>
        <p:nvSpPr>
          <p:cNvPr id="6155" name="Line 11"/>
          <p:cNvSpPr>
            <a:spLocks noChangeShapeType="1"/>
          </p:cNvSpPr>
          <p:nvPr/>
        </p:nvSpPr>
        <p:spPr bwMode="auto">
          <a:xfrm flipV="1">
            <a:off x="441325" y="927100"/>
            <a:ext cx="0" cy="1524000"/>
          </a:xfrm>
          <a:prstGeom prst="line">
            <a:avLst/>
          </a:prstGeom>
          <a:noFill/>
          <a:ln w="25400">
            <a:solidFill>
              <a:srgbClr val="FF9900"/>
            </a:solidFill>
            <a:round/>
            <a:headEnd/>
            <a:tailEnd/>
          </a:ln>
          <a:effectLst>
            <a:outerShdw dist="35921" dir="8100000" algn="ctr" rotWithShape="0">
              <a:schemeClr val="bg2">
                <a:alpha val="50000"/>
              </a:schemeClr>
            </a:outerShdw>
          </a:effectLst>
        </p:spPr>
        <p:txBody>
          <a:bodyPr wrap="none" anchor="ctr"/>
          <a:lstStyle/>
          <a:p>
            <a:endParaRPr lang="en-US"/>
          </a:p>
        </p:txBody>
      </p:sp>
      <p:sp>
        <p:nvSpPr>
          <p:cNvPr id="6156" name="Line 12"/>
          <p:cNvSpPr>
            <a:spLocks noChangeShapeType="1"/>
          </p:cNvSpPr>
          <p:nvPr/>
        </p:nvSpPr>
        <p:spPr bwMode="auto">
          <a:xfrm rot="10800000">
            <a:off x="8089900" y="3111500"/>
            <a:ext cx="457200" cy="1588"/>
          </a:xfrm>
          <a:prstGeom prst="line">
            <a:avLst/>
          </a:prstGeom>
          <a:noFill/>
          <a:ln w="25400">
            <a:solidFill>
              <a:srgbClr val="FF9900"/>
            </a:solidFill>
            <a:round/>
            <a:headEnd/>
            <a:tailEnd type="triangle" w="med" len="med"/>
          </a:ln>
          <a:effectLst>
            <a:outerShdw dist="35921" dir="2700000" algn="ctr" rotWithShape="0">
              <a:schemeClr val="bg2">
                <a:alpha val="50000"/>
              </a:schemeClr>
            </a:outerShdw>
          </a:effectLst>
        </p:spPr>
        <p:txBody>
          <a:bodyPr wrap="none" anchor="ctr"/>
          <a:lstStyle/>
          <a:p>
            <a:endParaRPr lang="en-US"/>
          </a:p>
        </p:txBody>
      </p:sp>
      <p:sp>
        <p:nvSpPr>
          <p:cNvPr id="6157" name="Line 13"/>
          <p:cNvSpPr>
            <a:spLocks noChangeShapeType="1"/>
          </p:cNvSpPr>
          <p:nvPr/>
        </p:nvSpPr>
        <p:spPr bwMode="auto">
          <a:xfrm flipV="1">
            <a:off x="8534400" y="914400"/>
            <a:ext cx="0" cy="2209800"/>
          </a:xfrm>
          <a:prstGeom prst="line">
            <a:avLst/>
          </a:prstGeom>
          <a:noFill/>
          <a:ln w="25400">
            <a:solidFill>
              <a:srgbClr val="FF9900"/>
            </a:solidFill>
            <a:round/>
            <a:headEnd/>
            <a:tailEnd/>
          </a:ln>
          <a:effectLst>
            <a:outerShdw dist="35921" dir="2700000" algn="ctr" rotWithShape="0">
              <a:schemeClr val="bg2">
                <a:alpha val="50000"/>
              </a:schemeClr>
            </a:outerShdw>
          </a:effectLst>
        </p:spPr>
        <p:txBody>
          <a:bodyPr wrap="none" anchor="ctr"/>
          <a:lstStyle/>
          <a:p>
            <a:endParaRPr lang="en-US"/>
          </a:p>
        </p:txBody>
      </p:sp>
      <p:sp>
        <p:nvSpPr>
          <p:cNvPr id="6158" name="Text Box 14"/>
          <p:cNvSpPr txBox="1">
            <a:spLocks noChangeArrowheads="1"/>
          </p:cNvSpPr>
          <p:nvPr/>
        </p:nvSpPr>
        <p:spPr bwMode="auto">
          <a:xfrm>
            <a:off x="7610475" y="333375"/>
            <a:ext cx="1304925" cy="581025"/>
          </a:xfrm>
          <a:prstGeom prst="rect">
            <a:avLst/>
          </a:prstGeom>
          <a:noFill/>
          <a:ln w="9525">
            <a:noFill/>
            <a:miter lim="800000"/>
            <a:headEnd/>
            <a:tailEnd/>
          </a:ln>
          <a:effectLst/>
        </p:spPr>
        <p:txBody>
          <a:bodyPr>
            <a:spAutoFit/>
          </a:bodyPr>
          <a:lstStyle/>
          <a:p>
            <a:pPr algn="l"/>
            <a:r>
              <a:rPr lang="en-US" sz="1600" b="1">
                <a:solidFill>
                  <a:schemeClr val="bg1"/>
                </a:solidFill>
                <a:latin typeface="Arial" charset="0"/>
              </a:rPr>
              <a:t>Incident Objectives</a:t>
            </a:r>
            <a:endParaRPr lang="en-US" sz="2600" b="1"/>
          </a:p>
        </p:txBody>
      </p:sp>
      <p:sp>
        <p:nvSpPr>
          <p:cNvPr id="6159" name="Rectangle 15"/>
          <p:cNvSpPr>
            <a:spLocks noChangeAspect="1" noChangeArrowheads="1"/>
          </p:cNvSpPr>
          <p:nvPr/>
        </p:nvSpPr>
        <p:spPr bwMode="auto">
          <a:xfrm>
            <a:off x="76200" y="5867400"/>
            <a:ext cx="8601075" cy="396875"/>
          </a:xfrm>
          <a:prstGeom prst="rect">
            <a:avLst/>
          </a:prstGeom>
          <a:noFill/>
          <a:ln w="9525">
            <a:noFill/>
            <a:miter lim="800000"/>
            <a:headEnd/>
            <a:tailEnd/>
          </a:ln>
          <a:effectLst/>
        </p:spPr>
        <p:txBody>
          <a:bodyPr>
            <a:spAutoFit/>
          </a:bodyPr>
          <a:lstStyle/>
          <a:p>
            <a:pPr algn="l">
              <a:spcBef>
                <a:spcPct val="50000"/>
              </a:spcBef>
            </a:pPr>
            <a:r>
              <a:rPr lang="en-US" b="1">
                <a:solidFill>
                  <a:schemeClr val="bg1"/>
                </a:solidFill>
                <a:latin typeface="Arial" charset="0"/>
              </a:rPr>
              <a:t>Incident Objectives, ICS Form 202 (1 of 2)</a:t>
            </a:r>
          </a:p>
        </p:txBody>
      </p:sp>
    </p:spTree>
  </p:cSld>
  <p:clrMapOvr>
    <a:masterClrMapping/>
  </p:clrMapOvr>
  <p:transition>
    <p:wipe dir="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backer_IO_Bottom"/>
          <p:cNvPicPr>
            <a:picLocks noChangeAspect="1" noChangeArrowheads="1"/>
          </p:cNvPicPr>
          <p:nvPr/>
        </p:nvPicPr>
        <p:blipFill>
          <a:blip r:embed="rId3" cstate="print"/>
          <a:srcRect/>
          <a:stretch>
            <a:fillRect/>
          </a:stretch>
        </p:blipFill>
        <p:spPr bwMode="auto">
          <a:xfrm>
            <a:off x="228600" y="231775"/>
            <a:ext cx="8686800" cy="5495925"/>
          </a:xfrm>
          <a:prstGeom prst="rect">
            <a:avLst/>
          </a:prstGeom>
          <a:noFill/>
          <a:ln w="9525">
            <a:noFill/>
            <a:miter lim="800000"/>
            <a:headEnd/>
            <a:tailEnd/>
          </a:ln>
        </p:spPr>
      </p:pic>
      <p:sp>
        <p:nvSpPr>
          <p:cNvPr id="7171" name="Text Box 3"/>
          <p:cNvSpPr txBox="1">
            <a:spLocks noChangeArrowheads="1"/>
          </p:cNvSpPr>
          <p:nvPr/>
        </p:nvSpPr>
        <p:spPr bwMode="auto">
          <a:xfrm>
            <a:off x="790575" y="1017588"/>
            <a:ext cx="7162800" cy="847725"/>
          </a:xfrm>
          <a:prstGeom prst="rect">
            <a:avLst/>
          </a:prstGeom>
          <a:noFill/>
          <a:ln w="9525">
            <a:noFill/>
            <a:miter lim="800000"/>
            <a:headEnd/>
            <a:tailEnd/>
          </a:ln>
          <a:effectLst/>
        </p:spPr>
        <p:txBody>
          <a:bodyPr>
            <a:spAutoFit/>
          </a:bodyPr>
          <a:lstStyle/>
          <a:p>
            <a:pPr algn="l">
              <a:lnSpc>
                <a:spcPct val="115000"/>
              </a:lnSpc>
              <a:spcBef>
                <a:spcPct val="55000"/>
              </a:spcBef>
            </a:pPr>
            <a:r>
              <a:rPr lang="en-US" sz="1100" b="1">
                <a:latin typeface="Arial" charset="0"/>
              </a:rPr>
              <a:t>6. WEATHER FORECAST FOR OPERATIONAL PERIOD</a:t>
            </a:r>
            <a:r>
              <a:rPr lang="en-US" sz="1000">
                <a:latin typeface="AvantGarde" pitchFamily="34" charset="0"/>
              </a:rPr>
              <a:t>                                                                                                            </a:t>
            </a:r>
            <a:r>
              <a:rPr lang="en-US" sz="1600">
                <a:latin typeface="Times New Roman" pitchFamily="18" charset="0"/>
              </a:rPr>
              <a:t>Winter storm warning continues.  Snow level at sea level, 10-12</a:t>
            </a:r>
            <a:r>
              <a:rPr lang="en-US" sz="1600">
                <a:latin typeface="Times New Roman" pitchFamily="18" charset="0"/>
                <a:cs typeface="Tahoma" pitchFamily="34" charset="0"/>
              </a:rPr>
              <a:t>"</a:t>
            </a:r>
            <a:r>
              <a:rPr lang="en-US" sz="1600">
                <a:latin typeface="Times New Roman" pitchFamily="18" charset="0"/>
              </a:rPr>
              <a:t> accumulations possible, accompanied by high winds and drifting.  See attached forecast. </a:t>
            </a:r>
            <a:endParaRPr lang="en-US" sz="2600"/>
          </a:p>
        </p:txBody>
      </p:sp>
      <p:sp>
        <p:nvSpPr>
          <p:cNvPr id="7172" name="Text Box 4"/>
          <p:cNvSpPr txBox="1">
            <a:spLocks noChangeArrowheads="1"/>
          </p:cNvSpPr>
          <p:nvPr/>
        </p:nvSpPr>
        <p:spPr bwMode="auto">
          <a:xfrm>
            <a:off x="790575" y="2303463"/>
            <a:ext cx="7162800" cy="847725"/>
          </a:xfrm>
          <a:prstGeom prst="rect">
            <a:avLst/>
          </a:prstGeom>
          <a:noFill/>
          <a:ln w="9525">
            <a:noFill/>
            <a:miter lim="800000"/>
            <a:headEnd/>
            <a:tailEnd/>
          </a:ln>
          <a:effectLst/>
        </p:spPr>
        <p:txBody>
          <a:bodyPr>
            <a:spAutoFit/>
          </a:bodyPr>
          <a:lstStyle/>
          <a:p>
            <a:pPr algn="l">
              <a:lnSpc>
                <a:spcPct val="115000"/>
              </a:lnSpc>
              <a:spcBef>
                <a:spcPct val="55000"/>
              </a:spcBef>
            </a:pPr>
            <a:r>
              <a:rPr lang="en-US" sz="1100" b="1">
                <a:latin typeface="Arial" charset="0"/>
              </a:rPr>
              <a:t>7. GENERAL SAFETY MESSAGE</a:t>
            </a:r>
            <a:r>
              <a:rPr lang="en-US" sz="1000">
                <a:latin typeface="AvantGarde" pitchFamily="34" charset="0"/>
              </a:rPr>
              <a:t>                                                                                                                                            </a:t>
            </a:r>
            <a:r>
              <a:rPr lang="en-US" sz="1600">
                <a:latin typeface="Times New Roman" pitchFamily="18" charset="0"/>
              </a:rPr>
              <a:t>Driving extremely hazardous.  Lights on and chains required.  Wear high visibility clothing, hat and gloves when outside vehicle. </a:t>
            </a:r>
            <a:endParaRPr lang="en-US" sz="2600"/>
          </a:p>
        </p:txBody>
      </p:sp>
      <p:sp>
        <p:nvSpPr>
          <p:cNvPr id="7173" name="Text Box 18"/>
          <p:cNvSpPr txBox="1">
            <a:spLocks noChangeArrowheads="1"/>
          </p:cNvSpPr>
          <p:nvPr/>
        </p:nvSpPr>
        <p:spPr bwMode="auto">
          <a:xfrm>
            <a:off x="419100" y="4651375"/>
            <a:ext cx="7162800" cy="606425"/>
          </a:xfrm>
          <a:prstGeom prst="rect">
            <a:avLst/>
          </a:prstGeom>
          <a:noFill/>
          <a:ln w="9525">
            <a:noFill/>
            <a:miter lim="800000"/>
            <a:headEnd/>
            <a:tailEnd/>
          </a:ln>
          <a:effectLst/>
        </p:spPr>
        <p:txBody>
          <a:bodyPr>
            <a:spAutoFit/>
          </a:bodyPr>
          <a:lstStyle/>
          <a:p>
            <a:pPr>
              <a:lnSpc>
                <a:spcPct val="105000"/>
              </a:lnSpc>
              <a:spcBef>
                <a:spcPct val="55000"/>
              </a:spcBef>
            </a:pPr>
            <a:r>
              <a:rPr lang="en-US" sz="900">
                <a:latin typeface="AvantGarde" pitchFamily="34" charset="0"/>
              </a:rPr>
              <a:t>9. PREPARED BY (PLANNING SECTION CHIEF)                                        10. APPROVED BY (INCIDENT COMMANDER)</a:t>
            </a:r>
            <a:r>
              <a:rPr lang="en-US" sz="1000">
                <a:latin typeface="AvantGarde" pitchFamily="34" charset="0"/>
              </a:rPr>
              <a:t>                                                                                                                       </a:t>
            </a:r>
            <a:r>
              <a:rPr lang="en-US" sz="1600">
                <a:latin typeface="Times New Roman" pitchFamily="18" charset="0"/>
              </a:rPr>
              <a:t>                Alice Walker                                                     Dan Franklin</a:t>
            </a:r>
            <a:endParaRPr lang="en-US" sz="2600"/>
          </a:p>
        </p:txBody>
      </p:sp>
      <p:sp>
        <p:nvSpPr>
          <p:cNvPr id="7174" name="Line 19"/>
          <p:cNvSpPr>
            <a:spLocks noChangeShapeType="1"/>
          </p:cNvSpPr>
          <p:nvPr/>
        </p:nvSpPr>
        <p:spPr bwMode="auto">
          <a:xfrm rot="10800000">
            <a:off x="8153400" y="4022725"/>
            <a:ext cx="457200" cy="1588"/>
          </a:xfrm>
          <a:prstGeom prst="line">
            <a:avLst/>
          </a:prstGeom>
          <a:noFill/>
          <a:ln w="25400">
            <a:solidFill>
              <a:srgbClr val="FF9900"/>
            </a:solidFill>
            <a:round/>
            <a:headEnd/>
            <a:tailEnd type="triangle" w="med" len="med"/>
          </a:ln>
          <a:effectLst>
            <a:outerShdw dist="35921" dir="2700000" algn="ctr" rotWithShape="0">
              <a:schemeClr val="bg2">
                <a:alpha val="50000"/>
              </a:schemeClr>
            </a:outerShdw>
          </a:effectLst>
        </p:spPr>
        <p:txBody>
          <a:bodyPr wrap="none" anchor="ctr"/>
          <a:lstStyle/>
          <a:p>
            <a:endParaRPr lang="en-US"/>
          </a:p>
        </p:txBody>
      </p:sp>
      <p:sp>
        <p:nvSpPr>
          <p:cNvPr id="7175" name="Line 20"/>
          <p:cNvSpPr>
            <a:spLocks noChangeShapeType="1"/>
          </p:cNvSpPr>
          <p:nvPr/>
        </p:nvSpPr>
        <p:spPr bwMode="auto">
          <a:xfrm>
            <a:off x="8597900" y="384175"/>
            <a:ext cx="0" cy="3638550"/>
          </a:xfrm>
          <a:prstGeom prst="line">
            <a:avLst/>
          </a:prstGeom>
          <a:noFill/>
          <a:ln w="25400">
            <a:solidFill>
              <a:srgbClr val="FF9900"/>
            </a:solidFill>
            <a:round/>
            <a:headEnd/>
            <a:tailEnd/>
          </a:ln>
          <a:effectLst>
            <a:outerShdw dist="35921" dir="2700000" algn="ctr" rotWithShape="0">
              <a:schemeClr val="bg2">
                <a:alpha val="50000"/>
              </a:schemeClr>
            </a:outerShdw>
          </a:effectLst>
        </p:spPr>
        <p:txBody>
          <a:bodyPr wrap="none" anchor="ctr"/>
          <a:lstStyle/>
          <a:p>
            <a:endParaRPr lang="en-US"/>
          </a:p>
        </p:txBody>
      </p:sp>
      <p:sp>
        <p:nvSpPr>
          <p:cNvPr id="7176" name="Text Box 21"/>
          <p:cNvSpPr txBox="1">
            <a:spLocks noChangeArrowheads="1"/>
          </p:cNvSpPr>
          <p:nvPr/>
        </p:nvSpPr>
        <p:spPr bwMode="auto">
          <a:xfrm>
            <a:off x="447675" y="5794375"/>
            <a:ext cx="1914525" cy="581025"/>
          </a:xfrm>
          <a:prstGeom prst="rect">
            <a:avLst/>
          </a:prstGeom>
          <a:noFill/>
          <a:ln w="9525">
            <a:noFill/>
            <a:miter lim="800000"/>
            <a:headEnd/>
            <a:tailEnd/>
          </a:ln>
          <a:effectLst/>
        </p:spPr>
        <p:txBody>
          <a:bodyPr>
            <a:spAutoFit/>
          </a:bodyPr>
          <a:lstStyle/>
          <a:p>
            <a:pPr algn="l"/>
            <a:r>
              <a:rPr lang="en-US" sz="1600" b="1">
                <a:solidFill>
                  <a:schemeClr val="bg1"/>
                </a:solidFill>
                <a:latin typeface="Arial" charset="0"/>
              </a:rPr>
              <a:t>General Safety Message</a:t>
            </a:r>
            <a:endParaRPr lang="en-US" sz="2600" b="1"/>
          </a:p>
        </p:txBody>
      </p:sp>
      <p:sp>
        <p:nvSpPr>
          <p:cNvPr id="7177" name="Line 22"/>
          <p:cNvSpPr>
            <a:spLocks noChangeShapeType="1"/>
          </p:cNvSpPr>
          <p:nvPr/>
        </p:nvSpPr>
        <p:spPr bwMode="auto">
          <a:xfrm>
            <a:off x="457200" y="2428875"/>
            <a:ext cx="285750" cy="1588"/>
          </a:xfrm>
          <a:prstGeom prst="line">
            <a:avLst/>
          </a:prstGeom>
          <a:noFill/>
          <a:ln w="25400">
            <a:solidFill>
              <a:srgbClr val="FF9900"/>
            </a:solidFill>
            <a:round/>
            <a:headEnd/>
            <a:tailEnd type="triangle" w="med" len="med"/>
          </a:ln>
          <a:effectLst>
            <a:outerShdw dist="25400" dir="5400000" algn="ctr" rotWithShape="0">
              <a:schemeClr val="bg2">
                <a:alpha val="50000"/>
              </a:schemeClr>
            </a:outerShdw>
          </a:effectLst>
        </p:spPr>
        <p:txBody>
          <a:bodyPr wrap="none" anchor="ctr"/>
          <a:lstStyle/>
          <a:p>
            <a:endParaRPr lang="en-US"/>
          </a:p>
        </p:txBody>
      </p:sp>
      <p:sp>
        <p:nvSpPr>
          <p:cNvPr id="7178" name="Text Box 23"/>
          <p:cNvSpPr txBox="1">
            <a:spLocks noChangeArrowheads="1"/>
          </p:cNvSpPr>
          <p:nvPr/>
        </p:nvSpPr>
        <p:spPr bwMode="gray">
          <a:xfrm>
            <a:off x="7300913" y="152400"/>
            <a:ext cx="1676400" cy="336550"/>
          </a:xfrm>
          <a:prstGeom prst="rect">
            <a:avLst/>
          </a:prstGeom>
          <a:noFill/>
          <a:ln w="9525">
            <a:noFill/>
            <a:miter lim="800000"/>
            <a:headEnd/>
            <a:tailEnd/>
          </a:ln>
          <a:effectLst/>
        </p:spPr>
        <p:txBody>
          <a:bodyPr>
            <a:spAutoFit/>
          </a:bodyPr>
          <a:lstStyle/>
          <a:p>
            <a:pPr algn="l"/>
            <a:r>
              <a:rPr lang="en-US" sz="1600" b="1">
                <a:solidFill>
                  <a:schemeClr val="bg1"/>
                </a:solidFill>
                <a:latin typeface="Arial" charset="0"/>
              </a:rPr>
              <a:t>Attachments</a:t>
            </a:r>
            <a:endParaRPr lang="en-US" sz="2600" b="1"/>
          </a:p>
        </p:txBody>
      </p:sp>
      <p:sp>
        <p:nvSpPr>
          <p:cNvPr id="7179" name="Line 24"/>
          <p:cNvSpPr>
            <a:spLocks noChangeShapeType="1"/>
          </p:cNvSpPr>
          <p:nvPr/>
        </p:nvSpPr>
        <p:spPr bwMode="auto">
          <a:xfrm rot="10800000">
            <a:off x="6715125" y="5032375"/>
            <a:ext cx="285750" cy="1588"/>
          </a:xfrm>
          <a:prstGeom prst="line">
            <a:avLst/>
          </a:prstGeom>
          <a:noFill/>
          <a:ln w="25400">
            <a:solidFill>
              <a:srgbClr val="FF9900"/>
            </a:solidFill>
            <a:round/>
            <a:headEnd/>
            <a:tailEnd type="triangle" w="med" len="med"/>
          </a:ln>
          <a:effectLst>
            <a:outerShdw dist="25400" dir="5400000" algn="ctr" rotWithShape="0">
              <a:schemeClr val="bg2">
                <a:alpha val="50000"/>
              </a:schemeClr>
            </a:outerShdw>
          </a:effectLst>
        </p:spPr>
        <p:txBody>
          <a:bodyPr wrap="none" anchor="ctr"/>
          <a:lstStyle/>
          <a:p>
            <a:endParaRPr lang="en-US"/>
          </a:p>
        </p:txBody>
      </p:sp>
      <p:sp>
        <p:nvSpPr>
          <p:cNvPr id="7180" name="Line 25"/>
          <p:cNvSpPr>
            <a:spLocks noChangeShapeType="1"/>
          </p:cNvSpPr>
          <p:nvPr/>
        </p:nvSpPr>
        <p:spPr bwMode="auto">
          <a:xfrm flipV="1">
            <a:off x="7010400" y="5019675"/>
            <a:ext cx="0" cy="927100"/>
          </a:xfrm>
          <a:prstGeom prst="line">
            <a:avLst/>
          </a:prstGeom>
          <a:noFill/>
          <a:ln w="25400">
            <a:solidFill>
              <a:srgbClr val="FF9900"/>
            </a:solidFill>
            <a:round/>
            <a:headEnd/>
            <a:tailEnd/>
          </a:ln>
          <a:effectLst>
            <a:outerShdw dist="35921" dir="8100000" algn="ctr" rotWithShape="0">
              <a:schemeClr val="bg2">
                <a:alpha val="50000"/>
              </a:schemeClr>
            </a:outerShdw>
          </a:effectLst>
        </p:spPr>
        <p:txBody>
          <a:bodyPr wrap="none" anchor="ctr"/>
          <a:lstStyle/>
          <a:p>
            <a:endParaRPr lang="en-US"/>
          </a:p>
        </p:txBody>
      </p:sp>
      <p:sp>
        <p:nvSpPr>
          <p:cNvPr id="7181" name="Text Box 26"/>
          <p:cNvSpPr txBox="1">
            <a:spLocks noChangeArrowheads="1"/>
          </p:cNvSpPr>
          <p:nvPr/>
        </p:nvSpPr>
        <p:spPr bwMode="auto">
          <a:xfrm>
            <a:off x="6858000" y="5943600"/>
            <a:ext cx="2286000" cy="825500"/>
          </a:xfrm>
          <a:prstGeom prst="rect">
            <a:avLst/>
          </a:prstGeom>
          <a:noFill/>
          <a:ln w="9525">
            <a:noFill/>
            <a:miter lim="800000"/>
            <a:headEnd/>
            <a:tailEnd/>
          </a:ln>
          <a:effectLst/>
        </p:spPr>
        <p:txBody>
          <a:bodyPr>
            <a:spAutoFit/>
          </a:bodyPr>
          <a:lstStyle/>
          <a:p>
            <a:pPr algn="l"/>
            <a:r>
              <a:rPr lang="en-US" sz="1600" b="1">
                <a:solidFill>
                  <a:schemeClr val="bg1"/>
                </a:solidFill>
                <a:latin typeface="Arial" charset="0"/>
              </a:rPr>
              <a:t>Incident Commander  Approves By Signature</a:t>
            </a:r>
            <a:endParaRPr lang="en-US" sz="1600" b="1"/>
          </a:p>
        </p:txBody>
      </p:sp>
      <p:sp>
        <p:nvSpPr>
          <p:cNvPr id="7182" name="Line 27"/>
          <p:cNvSpPr>
            <a:spLocks noChangeShapeType="1"/>
          </p:cNvSpPr>
          <p:nvPr/>
        </p:nvSpPr>
        <p:spPr bwMode="auto">
          <a:xfrm rot="10800000">
            <a:off x="2981325" y="5035550"/>
            <a:ext cx="285750" cy="1588"/>
          </a:xfrm>
          <a:prstGeom prst="line">
            <a:avLst/>
          </a:prstGeom>
          <a:noFill/>
          <a:ln w="25400">
            <a:solidFill>
              <a:srgbClr val="FF9900"/>
            </a:solidFill>
            <a:round/>
            <a:headEnd/>
            <a:tailEnd type="triangle" w="med" len="med"/>
          </a:ln>
          <a:effectLst>
            <a:outerShdw dist="25400" dir="5400000" algn="ctr" rotWithShape="0">
              <a:schemeClr val="bg2">
                <a:alpha val="50000"/>
              </a:schemeClr>
            </a:outerShdw>
          </a:effectLst>
        </p:spPr>
        <p:txBody>
          <a:bodyPr wrap="none" anchor="ctr"/>
          <a:lstStyle/>
          <a:p>
            <a:endParaRPr lang="en-US"/>
          </a:p>
        </p:txBody>
      </p:sp>
      <p:sp>
        <p:nvSpPr>
          <p:cNvPr id="7183" name="Line 28"/>
          <p:cNvSpPr>
            <a:spLocks noChangeShapeType="1"/>
          </p:cNvSpPr>
          <p:nvPr/>
        </p:nvSpPr>
        <p:spPr bwMode="auto">
          <a:xfrm flipV="1">
            <a:off x="3276600" y="5022850"/>
            <a:ext cx="0" cy="927100"/>
          </a:xfrm>
          <a:prstGeom prst="line">
            <a:avLst/>
          </a:prstGeom>
          <a:noFill/>
          <a:ln w="25400">
            <a:solidFill>
              <a:srgbClr val="FF9900"/>
            </a:solidFill>
            <a:round/>
            <a:headEnd/>
            <a:tailEnd/>
          </a:ln>
          <a:effectLst>
            <a:outerShdw dist="35921" dir="8100000" algn="ctr" rotWithShape="0">
              <a:schemeClr val="bg2">
                <a:alpha val="50000"/>
              </a:schemeClr>
            </a:outerShdw>
          </a:effectLst>
        </p:spPr>
        <p:txBody>
          <a:bodyPr wrap="none" anchor="ctr"/>
          <a:lstStyle/>
          <a:p>
            <a:endParaRPr lang="en-US"/>
          </a:p>
        </p:txBody>
      </p:sp>
      <p:sp>
        <p:nvSpPr>
          <p:cNvPr id="7184" name="Text Box 29"/>
          <p:cNvSpPr txBox="1">
            <a:spLocks noChangeArrowheads="1"/>
          </p:cNvSpPr>
          <p:nvPr/>
        </p:nvSpPr>
        <p:spPr bwMode="auto">
          <a:xfrm>
            <a:off x="3267075" y="5797550"/>
            <a:ext cx="2066925" cy="581025"/>
          </a:xfrm>
          <a:prstGeom prst="rect">
            <a:avLst/>
          </a:prstGeom>
          <a:noFill/>
          <a:ln w="9525">
            <a:noFill/>
            <a:miter lim="800000"/>
            <a:headEnd/>
            <a:tailEnd/>
          </a:ln>
          <a:effectLst/>
        </p:spPr>
        <p:txBody>
          <a:bodyPr>
            <a:spAutoFit/>
          </a:bodyPr>
          <a:lstStyle/>
          <a:p>
            <a:pPr algn="l"/>
            <a:r>
              <a:rPr lang="en-US" sz="1600" b="1">
                <a:solidFill>
                  <a:schemeClr val="bg1"/>
                </a:solidFill>
                <a:latin typeface="Arial" charset="0"/>
              </a:rPr>
              <a:t>Planning Section Chief Prepares</a:t>
            </a:r>
            <a:endParaRPr lang="en-US" sz="2600" b="1"/>
          </a:p>
        </p:txBody>
      </p:sp>
      <p:sp>
        <p:nvSpPr>
          <p:cNvPr id="7185" name="Line 38"/>
          <p:cNvSpPr>
            <a:spLocks noChangeShapeType="1"/>
          </p:cNvSpPr>
          <p:nvPr/>
        </p:nvSpPr>
        <p:spPr bwMode="auto">
          <a:xfrm flipV="1">
            <a:off x="457200" y="2416175"/>
            <a:ext cx="0" cy="3530600"/>
          </a:xfrm>
          <a:prstGeom prst="line">
            <a:avLst/>
          </a:prstGeom>
          <a:noFill/>
          <a:ln w="25400">
            <a:solidFill>
              <a:srgbClr val="FF9900"/>
            </a:solidFill>
            <a:round/>
            <a:headEnd/>
            <a:tailEnd/>
          </a:ln>
          <a:effectLst>
            <a:outerShdw dist="35921" dir="8100000" algn="ctr" rotWithShape="0">
              <a:schemeClr val="bg2">
                <a:alpha val="50000"/>
              </a:schemeClr>
            </a:outerShdw>
          </a:effectLst>
        </p:spPr>
        <p:txBody>
          <a:bodyPr wrap="none" anchor="ctr"/>
          <a:lstStyle/>
          <a:p>
            <a:endParaRPr lang="en-US"/>
          </a:p>
        </p:txBody>
      </p:sp>
      <p:sp>
        <p:nvSpPr>
          <p:cNvPr id="7186" name="Rectangle 46"/>
          <p:cNvSpPr>
            <a:spLocks noChangeAspect="1" noChangeArrowheads="1"/>
          </p:cNvSpPr>
          <p:nvPr/>
        </p:nvSpPr>
        <p:spPr bwMode="auto">
          <a:xfrm>
            <a:off x="76200" y="6415088"/>
            <a:ext cx="8601075" cy="396875"/>
          </a:xfrm>
          <a:prstGeom prst="rect">
            <a:avLst/>
          </a:prstGeom>
          <a:noFill/>
          <a:ln w="9525">
            <a:noFill/>
            <a:miter lim="800000"/>
            <a:headEnd/>
            <a:tailEnd/>
          </a:ln>
          <a:effectLst/>
        </p:spPr>
        <p:txBody>
          <a:bodyPr>
            <a:spAutoFit/>
          </a:bodyPr>
          <a:lstStyle/>
          <a:p>
            <a:pPr algn="l">
              <a:spcBef>
                <a:spcPct val="50000"/>
              </a:spcBef>
            </a:pPr>
            <a:r>
              <a:rPr lang="en-US" b="1">
                <a:solidFill>
                  <a:schemeClr val="bg1"/>
                </a:solidFill>
                <a:latin typeface="Arial" charset="0"/>
              </a:rPr>
              <a:t>ICS Form 202, Incident Objectives (2 of 2)</a:t>
            </a:r>
          </a:p>
        </p:txBody>
      </p:sp>
      <p:pic>
        <p:nvPicPr>
          <p:cNvPr id="7187" name="Picture 60"/>
          <p:cNvPicPr>
            <a:picLocks noChangeAspect="1" noChangeArrowheads="1"/>
          </p:cNvPicPr>
          <p:nvPr/>
        </p:nvPicPr>
        <p:blipFill>
          <a:blip r:embed="rId4" cstate="print"/>
          <a:srcRect/>
          <a:stretch>
            <a:fillRect/>
          </a:stretch>
        </p:blipFill>
        <p:spPr bwMode="auto">
          <a:xfrm>
            <a:off x="903288" y="3886200"/>
            <a:ext cx="7337425" cy="836613"/>
          </a:xfrm>
          <a:prstGeom prst="rect">
            <a:avLst/>
          </a:prstGeom>
          <a:noFill/>
          <a:ln w="9525">
            <a:noFill/>
            <a:miter lim="800000"/>
            <a:headEnd/>
            <a:tailEnd/>
          </a:ln>
          <a:effectLst/>
        </p:spPr>
      </p:pic>
      <p:pic>
        <p:nvPicPr>
          <p:cNvPr id="7188" name="Picture 64"/>
          <p:cNvPicPr>
            <a:picLocks noChangeAspect="1" noChangeArrowheads="1"/>
          </p:cNvPicPr>
          <p:nvPr/>
        </p:nvPicPr>
        <p:blipFill>
          <a:blip r:embed="rId5" cstate="print"/>
          <a:srcRect/>
          <a:stretch>
            <a:fillRect/>
          </a:stretch>
        </p:blipFill>
        <p:spPr bwMode="auto">
          <a:xfrm>
            <a:off x="804863" y="3629025"/>
            <a:ext cx="7148512" cy="295275"/>
          </a:xfrm>
          <a:prstGeom prst="rect">
            <a:avLst/>
          </a:prstGeom>
          <a:noFill/>
          <a:ln w="9525">
            <a:noFill/>
            <a:miter lim="800000"/>
            <a:headEnd/>
            <a:tailEnd/>
          </a:ln>
          <a:effectLst/>
        </p:spPr>
      </p:pic>
    </p:spTree>
  </p:cSld>
  <p:clrMapOvr>
    <a:masterClrMapping/>
  </p:clrMapOvr>
  <p:transition>
    <p:wipe dir="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34" descr="org_lass_list_top"/>
          <p:cNvPicPr>
            <a:picLocks noChangeAspect="1" noChangeArrowheads="1"/>
          </p:cNvPicPr>
          <p:nvPr/>
        </p:nvPicPr>
        <p:blipFill>
          <a:blip r:embed="rId3" cstate="print"/>
          <a:srcRect/>
          <a:stretch>
            <a:fillRect/>
          </a:stretch>
        </p:blipFill>
        <p:spPr bwMode="auto">
          <a:xfrm>
            <a:off x="0" y="0"/>
            <a:ext cx="9163050" cy="6867525"/>
          </a:xfrm>
          <a:prstGeom prst="rect">
            <a:avLst/>
          </a:prstGeom>
          <a:noFill/>
          <a:ln w="9525">
            <a:noFill/>
            <a:miter lim="800000"/>
            <a:headEnd/>
            <a:tailEnd/>
          </a:ln>
        </p:spPr>
      </p:pic>
      <p:sp>
        <p:nvSpPr>
          <p:cNvPr id="8195" name="Text Box 35"/>
          <p:cNvSpPr txBox="1">
            <a:spLocks noChangeArrowheads="1"/>
          </p:cNvSpPr>
          <p:nvPr/>
        </p:nvSpPr>
        <p:spPr bwMode="auto">
          <a:xfrm>
            <a:off x="4524375" y="500063"/>
            <a:ext cx="2333625" cy="373062"/>
          </a:xfrm>
          <a:prstGeom prst="rect">
            <a:avLst/>
          </a:prstGeom>
          <a:noFill/>
          <a:ln w="9525">
            <a:noFill/>
            <a:miter lim="800000"/>
            <a:headEnd/>
            <a:tailEnd/>
          </a:ln>
          <a:effectLst/>
        </p:spPr>
        <p:txBody>
          <a:bodyPr>
            <a:spAutoFit/>
          </a:bodyPr>
          <a:lstStyle/>
          <a:p>
            <a:pPr algn="l">
              <a:lnSpc>
                <a:spcPct val="115000"/>
              </a:lnSpc>
              <a:spcBef>
                <a:spcPct val="55000"/>
              </a:spcBef>
            </a:pPr>
            <a:r>
              <a:rPr lang="en-US" sz="900">
                <a:latin typeface="AvantGarde" pitchFamily="34" charset="0"/>
              </a:rPr>
              <a:t>9. OPERATIONS SECTION</a:t>
            </a:r>
            <a:r>
              <a:rPr lang="en-US" sz="1600">
                <a:latin typeface="Times New Roman" pitchFamily="18" charset="0"/>
              </a:rPr>
              <a:t> </a:t>
            </a:r>
            <a:endParaRPr lang="en-US" sz="2600"/>
          </a:p>
        </p:txBody>
      </p:sp>
      <p:sp>
        <p:nvSpPr>
          <p:cNvPr id="8196" name="Text Box 36"/>
          <p:cNvSpPr txBox="1">
            <a:spLocks noChangeArrowheads="1"/>
          </p:cNvSpPr>
          <p:nvPr/>
        </p:nvSpPr>
        <p:spPr bwMode="auto">
          <a:xfrm>
            <a:off x="4600575" y="795338"/>
            <a:ext cx="1504950" cy="276225"/>
          </a:xfrm>
          <a:prstGeom prst="rect">
            <a:avLst/>
          </a:prstGeom>
          <a:noFill/>
          <a:ln w="9525">
            <a:noFill/>
            <a:miter lim="800000"/>
            <a:headEnd/>
            <a:tailEnd/>
          </a:ln>
          <a:effectLst/>
        </p:spPr>
        <p:txBody>
          <a:bodyPr>
            <a:spAutoFit/>
          </a:bodyPr>
          <a:lstStyle/>
          <a:p>
            <a:pPr algn="l">
              <a:lnSpc>
                <a:spcPct val="135000"/>
              </a:lnSpc>
              <a:spcBef>
                <a:spcPct val="55000"/>
              </a:spcBef>
            </a:pPr>
            <a:r>
              <a:rPr lang="en-US" sz="900">
                <a:latin typeface="AvantGarde" pitchFamily="34" charset="0"/>
              </a:rPr>
              <a:t>CHIEF</a:t>
            </a:r>
            <a:endParaRPr lang="en-US" sz="2600"/>
          </a:p>
        </p:txBody>
      </p:sp>
      <p:sp>
        <p:nvSpPr>
          <p:cNvPr id="8197" name="Text Box 37"/>
          <p:cNvSpPr txBox="1">
            <a:spLocks noChangeArrowheads="1"/>
          </p:cNvSpPr>
          <p:nvPr/>
        </p:nvSpPr>
        <p:spPr bwMode="auto">
          <a:xfrm>
            <a:off x="7172325" y="814388"/>
            <a:ext cx="1447800" cy="273050"/>
          </a:xfrm>
          <a:prstGeom prst="rect">
            <a:avLst/>
          </a:prstGeom>
          <a:noFill/>
          <a:ln w="9525">
            <a:noFill/>
            <a:miter lim="800000"/>
            <a:headEnd/>
            <a:tailEnd/>
          </a:ln>
          <a:effectLst/>
        </p:spPr>
        <p:txBody>
          <a:bodyPr>
            <a:spAutoFit/>
          </a:bodyPr>
          <a:lstStyle/>
          <a:p>
            <a:pPr algn="l">
              <a:lnSpc>
                <a:spcPct val="85000"/>
              </a:lnSpc>
              <a:spcBef>
                <a:spcPct val="20000"/>
              </a:spcBef>
            </a:pPr>
            <a:r>
              <a:rPr lang="en-US" sz="1400">
                <a:latin typeface="Times New Roman" pitchFamily="18" charset="0"/>
              </a:rPr>
              <a:t>Jim Mills</a:t>
            </a:r>
            <a:r>
              <a:rPr lang="en-US" sz="1600">
                <a:latin typeface="Times New Roman" pitchFamily="18" charset="0"/>
              </a:rPr>
              <a:t> </a:t>
            </a:r>
            <a:endParaRPr lang="en-US" sz="2600"/>
          </a:p>
        </p:txBody>
      </p:sp>
      <p:sp>
        <p:nvSpPr>
          <p:cNvPr id="8198" name="Text Box 38"/>
          <p:cNvSpPr txBox="1">
            <a:spLocks noChangeArrowheads="1"/>
          </p:cNvSpPr>
          <p:nvPr/>
        </p:nvSpPr>
        <p:spPr bwMode="auto">
          <a:xfrm>
            <a:off x="4810125" y="1203325"/>
            <a:ext cx="2333625" cy="249238"/>
          </a:xfrm>
          <a:prstGeom prst="rect">
            <a:avLst/>
          </a:prstGeom>
          <a:noFill/>
          <a:ln w="9525">
            <a:noFill/>
            <a:miter lim="800000"/>
            <a:headEnd/>
            <a:tailEnd/>
          </a:ln>
          <a:effectLst/>
        </p:spPr>
        <p:txBody>
          <a:bodyPr>
            <a:spAutoFit/>
          </a:bodyPr>
          <a:lstStyle/>
          <a:p>
            <a:pPr algn="l">
              <a:lnSpc>
                <a:spcPct val="115000"/>
              </a:lnSpc>
              <a:spcBef>
                <a:spcPct val="55000"/>
              </a:spcBef>
            </a:pPr>
            <a:r>
              <a:rPr lang="en-US" sz="900">
                <a:latin typeface="AvantGarde" pitchFamily="34" charset="0"/>
              </a:rPr>
              <a:t>a. BRANCH I - DIVISIONS/GROUPS</a:t>
            </a:r>
            <a:endParaRPr lang="en-US" sz="2600"/>
          </a:p>
        </p:txBody>
      </p:sp>
      <p:sp>
        <p:nvSpPr>
          <p:cNvPr id="8199" name="Text Box 39"/>
          <p:cNvSpPr txBox="1">
            <a:spLocks noChangeArrowheads="1"/>
          </p:cNvSpPr>
          <p:nvPr/>
        </p:nvSpPr>
        <p:spPr bwMode="auto">
          <a:xfrm>
            <a:off x="4581525" y="1808163"/>
            <a:ext cx="1981200" cy="234950"/>
          </a:xfrm>
          <a:prstGeom prst="rect">
            <a:avLst/>
          </a:prstGeom>
          <a:noFill/>
          <a:ln w="9525">
            <a:noFill/>
            <a:miter lim="800000"/>
            <a:headEnd/>
            <a:tailEnd/>
          </a:ln>
          <a:effectLst/>
        </p:spPr>
        <p:txBody>
          <a:bodyPr>
            <a:spAutoFit/>
          </a:bodyPr>
          <a:lstStyle/>
          <a:p>
            <a:pPr algn="l">
              <a:lnSpc>
                <a:spcPct val="105000"/>
              </a:lnSpc>
              <a:spcBef>
                <a:spcPct val="55000"/>
              </a:spcBef>
            </a:pPr>
            <a:r>
              <a:rPr lang="en-US" sz="900">
                <a:latin typeface="AvantGarde" pitchFamily="34" charset="0"/>
              </a:rPr>
              <a:t>DIVISION/GROUP  </a:t>
            </a:r>
            <a:r>
              <a:rPr lang="en-US" sz="900">
                <a:latin typeface="Times New Roman" pitchFamily="18" charset="0"/>
              </a:rPr>
              <a:t>A</a:t>
            </a:r>
            <a:endParaRPr lang="en-US" sz="1600">
              <a:latin typeface="Times New Roman" pitchFamily="18" charset="0"/>
            </a:endParaRPr>
          </a:p>
        </p:txBody>
      </p:sp>
      <p:sp>
        <p:nvSpPr>
          <p:cNvPr id="8200" name="Text Box 40"/>
          <p:cNvSpPr txBox="1">
            <a:spLocks noChangeArrowheads="1"/>
          </p:cNvSpPr>
          <p:nvPr/>
        </p:nvSpPr>
        <p:spPr bwMode="auto">
          <a:xfrm>
            <a:off x="4581525" y="2046288"/>
            <a:ext cx="1981200" cy="234950"/>
          </a:xfrm>
          <a:prstGeom prst="rect">
            <a:avLst/>
          </a:prstGeom>
          <a:noFill/>
          <a:ln w="9525">
            <a:noFill/>
            <a:miter lim="800000"/>
            <a:headEnd/>
            <a:tailEnd/>
          </a:ln>
          <a:effectLst/>
        </p:spPr>
        <p:txBody>
          <a:bodyPr>
            <a:spAutoFit/>
          </a:bodyPr>
          <a:lstStyle/>
          <a:p>
            <a:pPr algn="l">
              <a:lnSpc>
                <a:spcPct val="105000"/>
              </a:lnSpc>
              <a:spcBef>
                <a:spcPct val="55000"/>
              </a:spcBef>
            </a:pPr>
            <a:r>
              <a:rPr lang="en-US" sz="900">
                <a:latin typeface="AvantGarde" pitchFamily="34" charset="0"/>
              </a:rPr>
              <a:t>DIVISION/GROUP  </a:t>
            </a:r>
            <a:r>
              <a:rPr lang="en-US" sz="900">
                <a:latin typeface="Times New Roman" pitchFamily="18" charset="0"/>
              </a:rPr>
              <a:t>B</a:t>
            </a:r>
            <a:endParaRPr lang="en-US" sz="1600">
              <a:latin typeface="Times New Roman" pitchFamily="18" charset="0"/>
            </a:endParaRPr>
          </a:p>
        </p:txBody>
      </p:sp>
      <p:sp>
        <p:nvSpPr>
          <p:cNvPr id="8201" name="Text Box 41"/>
          <p:cNvSpPr txBox="1">
            <a:spLocks noChangeArrowheads="1"/>
          </p:cNvSpPr>
          <p:nvPr/>
        </p:nvSpPr>
        <p:spPr bwMode="auto">
          <a:xfrm>
            <a:off x="4581525" y="1395413"/>
            <a:ext cx="1981200" cy="234950"/>
          </a:xfrm>
          <a:prstGeom prst="rect">
            <a:avLst/>
          </a:prstGeom>
          <a:noFill/>
          <a:ln w="9525">
            <a:noFill/>
            <a:miter lim="800000"/>
            <a:headEnd/>
            <a:tailEnd/>
          </a:ln>
          <a:effectLst/>
        </p:spPr>
        <p:txBody>
          <a:bodyPr>
            <a:spAutoFit/>
          </a:bodyPr>
          <a:lstStyle/>
          <a:p>
            <a:pPr algn="l">
              <a:lnSpc>
                <a:spcPct val="105000"/>
              </a:lnSpc>
              <a:spcBef>
                <a:spcPct val="55000"/>
              </a:spcBef>
            </a:pPr>
            <a:r>
              <a:rPr lang="en-US" sz="900">
                <a:latin typeface="AvantGarde" pitchFamily="34" charset="0"/>
              </a:rPr>
              <a:t>BRANCH DIRECTOR</a:t>
            </a:r>
            <a:r>
              <a:rPr lang="en-US" sz="1000">
                <a:latin typeface="AvantGarde" pitchFamily="34" charset="0"/>
              </a:rPr>
              <a:t>  </a:t>
            </a:r>
            <a:endParaRPr lang="en-US" sz="1600">
              <a:latin typeface="Times New Roman" pitchFamily="18" charset="0"/>
            </a:endParaRPr>
          </a:p>
        </p:txBody>
      </p:sp>
      <p:sp>
        <p:nvSpPr>
          <p:cNvPr id="8202" name="Text Box 42"/>
          <p:cNvSpPr txBox="1">
            <a:spLocks noChangeArrowheads="1"/>
          </p:cNvSpPr>
          <p:nvPr/>
        </p:nvSpPr>
        <p:spPr bwMode="auto">
          <a:xfrm>
            <a:off x="4581525" y="1047750"/>
            <a:ext cx="1143000" cy="252413"/>
          </a:xfrm>
          <a:prstGeom prst="rect">
            <a:avLst/>
          </a:prstGeom>
          <a:noFill/>
          <a:ln w="9525">
            <a:noFill/>
            <a:miter lim="800000"/>
            <a:headEnd/>
            <a:tailEnd/>
          </a:ln>
          <a:effectLst/>
        </p:spPr>
        <p:txBody>
          <a:bodyPr>
            <a:spAutoFit/>
          </a:bodyPr>
          <a:lstStyle/>
          <a:p>
            <a:pPr algn="l">
              <a:lnSpc>
                <a:spcPct val="105000"/>
              </a:lnSpc>
              <a:spcBef>
                <a:spcPct val="55000"/>
              </a:spcBef>
            </a:pPr>
            <a:r>
              <a:rPr lang="en-US" sz="900">
                <a:latin typeface="AvantGarde" pitchFamily="34" charset="0"/>
              </a:rPr>
              <a:t>DEPUTY </a:t>
            </a:r>
            <a:r>
              <a:rPr lang="en-US" sz="1000">
                <a:latin typeface="AvantGarde" pitchFamily="34" charset="0"/>
              </a:rPr>
              <a:t> </a:t>
            </a:r>
            <a:endParaRPr lang="en-US" sz="1600">
              <a:latin typeface="Times New Roman" pitchFamily="18" charset="0"/>
            </a:endParaRPr>
          </a:p>
        </p:txBody>
      </p:sp>
      <p:sp>
        <p:nvSpPr>
          <p:cNvPr id="8203" name="Text Box 43"/>
          <p:cNvSpPr txBox="1">
            <a:spLocks noChangeArrowheads="1"/>
          </p:cNvSpPr>
          <p:nvPr/>
        </p:nvSpPr>
        <p:spPr bwMode="auto">
          <a:xfrm>
            <a:off x="390525" y="614363"/>
            <a:ext cx="4267200" cy="366712"/>
          </a:xfrm>
          <a:prstGeom prst="rect">
            <a:avLst/>
          </a:prstGeom>
          <a:noFill/>
          <a:ln w="9525">
            <a:noFill/>
            <a:miter lim="800000"/>
            <a:headEnd/>
            <a:tailEnd/>
          </a:ln>
          <a:effectLst/>
        </p:spPr>
        <p:txBody>
          <a:bodyPr>
            <a:spAutoFit/>
          </a:bodyPr>
          <a:lstStyle/>
          <a:p>
            <a:pPr>
              <a:spcBef>
                <a:spcPct val="50000"/>
              </a:spcBef>
            </a:pPr>
            <a:r>
              <a:rPr lang="en-US" sz="1800" b="1">
                <a:latin typeface="AvantGarde" pitchFamily="34" charset="0"/>
              </a:rPr>
              <a:t>ORGANIZATION ASSIGNMENT LIST</a:t>
            </a:r>
            <a:endParaRPr lang="en-US" sz="1300"/>
          </a:p>
        </p:txBody>
      </p:sp>
      <p:sp>
        <p:nvSpPr>
          <p:cNvPr id="8204" name="Text Box 44"/>
          <p:cNvSpPr txBox="1">
            <a:spLocks noChangeArrowheads="1"/>
          </p:cNvSpPr>
          <p:nvPr/>
        </p:nvSpPr>
        <p:spPr bwMode="auto">
          <a:xfrm>
            <a:off x="600075" y="871538"/>
            <a:ext cx="3733800" cy="315912"/>
          </a:xfrm>
          <a:prstGeom prst="rect">
            <a:avLst/>
          </a:prstGeom>
          <a:noFill/>
          <a:ln w="9525">
            <a:noFill/>
            <a:miter lim="800000"/>
            <a:headEnd/>
            <a:tailEnd/>
          </a:ln>
          <a:effectLst/>
        </p:spPr>
        <p:txBody>
          <a:bodyPr>
            <a:spAutoFit/>
          </a:bodyPr>
          <a:lstStyle/>
          <a:p>
            <a:pPr algn="l">
              <a:lnSpc>
                <a:spcPct val="105000"/>
              </a:lnSpc>
              <a:spcBef>
                <a:spcPct val="55000"/>
              </a:spcBef>
            </a:pPr>
            <a:r>
              <a:rPr lang="en-US" sz="900">
                <a:latin typeface="AvantGarde" pitchFamily="34" charset="0"/>
              </a:rPr>
              <a:t>1. INCIDENT NAME</a:t>
            </a:r>
            <a:r>
              <a:rPr lang="en-US" sz="1000">
                <a:latin typeface="AvantGarde" pitchFamily="34" charset="0"/>
              </a:rPr>
              <a:t>           </a:t>
            </a:r>
            <a:r>
              <a:rPr lang="en-US" sz="1400">
                <a:latin typeface="Times New Roman" pitchFamily="18" charset="0"/>
              </a:rPr>
              <a:t>Winter Storm</a:t>
            </a:r>
            <a:endParaRPr lang="en-US" sz="2600"/>
          </a:p>
        </p:txBody>
      </p:sp>
      <p:sp>
        <p:nvSpPr>
          <p:cNvPr id="8205" name="Text Box 45"/>
          <p:cNvSpPr txBox="1">
            <a:spLocks noChangeArrowheads="1"/>
          </p:cNvSpPr>
          <p:nvPr/>
        </p:nvSpPr>
        <p:spPr bwMode="auto">
          <a:xfrm>
            <a:off x="600075" y="1128713"/>
            <a:ext cx="1981200" cy="315912"/>
          </a:xfrm>
          <a:prstGeom prst="rect">
            <a:avLst/>
          </a:prstGeom>
          <a:noFill/>
          <a:ln w="9525">
            <a:noFill/>
            <a:miter lim="800000"/>
            <a:headEnd/>
            <a:tailEnd/>
          </a:ln>
          <a:effectLst/>
        </p:spPr>
        <p:txBody>
          <a:bodyPr>
            <a:spAutoFit/>
          </a:bodyPr>
          <a:lstStyle/>
          <a:p>
            <a:pPr algn="l">
              <a:lnSpc>
                <a:spcPct val="105000"/>
              </a:lnSpc>
              <a:spcBef>
                <a:spcPct val="55000"/>
              </a:spcBef>
            </a:pPr>
            <a:r>
              <a:rPr lang="en-US" sz="900">
                <a:latin typeface="AvantGarde" pitchFamily="34" charset="0"/>
              </a:rPr>
              <a:t>2. DATE PREPARED</a:t>
            </a:r>
            <a:r>
              <a:rPr lang="en-US" sz="1000">
                <a:latin typeface="AvantGarde" pitchFamily="34" charset="0"/>
              </a:rPr>
              <a:t>  </a:t>
            </a:r>
            <a:r>
              <a:rPr lang="en-US" sz="1400">
                <a:latin typeface="Times New Roman" pitchFamily="18" charset="0"/>
              </a:rPr>
              <a:t>2-10</a:t>
            </a:r>
            <a:endParaRPr lang="en-US" sz="1600">
              <a:latin typeface="Times New Roman" pitchFamily="18" charset="0"/>
            </a:endParaRPr>
          </a:p>
        </p:txBody>
      </p:sp>
      <p:sp>
        <p:nvSpPr>
          <p:cNvPr id="8206" name="Text Box 46"/>
          <p:cNvSpPr txBox="1">
            <a:spLocks noChangeArrowheads="1"/>
          </p:cNvSpPr>
          <p:nvPr/>
        </p:nvSpPr>
        <p:spPr bwMode="auto">
          <a:xfrm>
            <a:off x="2333625" y="1119188"/>
            <a:ext cx="1981200" cy="315912"/>
          </a:xfrm>
          <a:prstGeom prst="rect">
            <a:avLst/>
          </a:prstGeom>
          <a:noFill/>
          <a:ln w="9525">
            <a:noFill/>
            <a:miter lim="800000"/>
            <a:headEnd/>
            <a:tailEnd/>
          </a:ln>
          <a:effectLst/>
        </p:spPr>
        <p:txBody>
          <a:bodyPr>
            <a:spAutoFit/>
          </a:bodyPr>
          <a:lstStyle/>
          <a:p>
            <a:pPr algn="l">
              <a:lnSpc>
                <a:spcPct val="105000"/>
              </a:lnSpc>
              <a:spcBef>
                <a:spcPct val="55000"/>
              </a:spcBef>
            </a:pPr>
            <a:r>
              <a:rPr lang="en-US" sz="900">
                <a:latin typeface="AvantGarde" pitchFamily="34" charset="0"/>
              </a:rPr>
              <a:t>3. TIME</a:t>
            </a:r>
            <a:r>
              <a:rPr lang="en-US" sz="1000">
                <a:latin typeface="AvantGarde" pitchFamily="34" charset="0"/>
              </a:rPr>
              <a:t>  </a:t>
            </a:r>
            <a:r>
              <a:rPr lang="en-US" sz="1400">
                <a:latin typeface="Times New Roman" pitchFamily="18" charset="0"/>
              </a:rPr>
              <a:t>1300</a:t>
            </a:r>
            <a:endParaRPr lang="en-US" sz="1600">
              <a:latin typeface="Times New Roman" pitchFamily="18" charset="0"/>
            </a:endParaRPr>
          </a:p>
        </p:txBody>
      </p:sp>
      <p:sp>
        <p:nvSpPr>
          <p:cNvPr id="8207" name="Text Box 47"/>
          <p:cNvSpPr txBox="1">
            <a:spLocks noChangeArrowheads="1"/>
          </p:cNvSpPr>
          <p:nvPr/>
        </p:nvSpPr>
        <p:spPr bwMode="auto">
          <a:xfrm>
            <a:off x="600075" y="1585913"/>
            <a:ext cx="2381250" cy="255587"/>
          </a:xfrm>
          <a:prstGeom prst="rect">
            <a:avLst/>
          </a:prstGeom>
          <a:noFill/>
          <a:ln w="9525">
            <a:noFill/>
            <a:miter lim="800000"/>
            <a:headEnd/>
            <a:tailEnd/>
          </a:ln>
          <a:effectLst/>
        </p:spPr>
        <p:txBody>
          <a:bodyPr>
            <a:spAutoFit/>
          </a:bodyPr>
          <a:lstStyle/>
          <a:p>
            <a:pPr algn="l">
              <a:lnSpc>
                <a:spcPct val="120000"/>
              </a:lnSpc>
              <a:spcBef>
                <a:spcPct val="55000"/>
              </a:spcBef>
            </a:pPr>
            <a:r>
              <a:rPr lang="en-US" sz="900">
                <a:latin typeface="AvantGarde" pitchFamily="34" charset="0"/>
              </a:rPr>
              <a:t>4. OPERATIONAL PERIOD  (DATE/TIME)</a:t>
            </a:r>
            <a:endParaRPr lang="en-US" sz="1300">
              <a:latin typeface="Times New Roman" pitchFamily="18" charset="0"/>
            </a:endParaRPr>
          </a:p>
        </p:txBody>
      </p:sp>
      <p:sp>
        <p:nvSpPr>
          <p:cNvPr id="8208" name="Text Box 48"/>
          <p:cNvSpPr txBox="1">
            <a:spLocks noChangeArrowheads="1"/>
          </p:cNvSpPr>
          <p:nvPr/>
        </p:nvSpPr>
        <p:spPr bwMode="auto">
          <a:xfrm>
            <a:off x="2247900" y="2414588"/>
            <a:ext cx="1447800" cy="304800"/>
          </a:xfrm>
          <a:prstGeom prst="rect">
            <a:avLst/>
          </a:prstGeom>
          <a:noFill/>
          <a:ln w="9525">
            <a:noFill/>
            <a:miter lim="800000"/>
            <a:headEnd/>
            <a:tailEnd/>
          </a:ln>
          <a:effectLst/>
        </p:spPr>
        <p:txBody>
          <a:bodyPr>
            <a:spAutoFit/>
          </a:bodyPr>
          <a:lstStyle/>
          <a:p>
            <a:pPr>
              <a:spcBef>
                <a:spcPct val="50000"/>
              </a:spcBef>
            </a:pPr>
            <a:r>
              <a:rPr lang="en-US" sz="1400">
                <a:latin typeface="Times New Roman" pitchFamily="18" charset="0"/>
              </a:rPr>
              <a:t>Dan Franklin</a:t>
            </a:r>
            <a:endParaRPr lang="en-US" sz="1600"/>
          </a:p>
        </p:txBody>
      </p:sp>
      <p:sp>
        <p:nvSpPr>
          <p:cNvPr id="8209" name="Text Box 49"/>
          <p:cNvSpPr txBox="1">
            <a:spLocks noChangeArrowheads="1"/>
          </p:cNvSpPr>
          <p:nvPr/>
        </p:nvSpPr>
        <p:spPr bwMode="auto">
          <a:xfrm>
            <a:off x="1028700" y="1985963"/>
            <a:ext cx="1295400" cy="266700"/>
          </a:xfrm>
          <a:prstGeom prst="rect">
            <a:avLst/>
          </a:prstGeom>
          <a:noFill/>
          <a:ln w="9525">
            <a:noFill/>
            <a:miter lim="800000"/>
            <a:headEnd/>
            <a:tailEnd/>
          </a:ln>
          <a:effectLst/>
        </p:spPr>
        <p:txBody>
          <a:bodyPr>
            <a:spAutoFit/>
          </a:bodyPr>
          <a:lstStyle/>
          <a:p>
            <a:pPr algn="l">
              <a:lnSpc>
                <a:spcPct val="115000"/>
              </a:lnSpc>
              <a:spcBef>
                <a:spcPct val="55000"/>
              </a:spcBef>
            </a:pPr>
            <a:r>
              <a:rPr lang="en-US" sz="1000">
                <a:latin typeface="AvantGarde" pitchFamily="34" charset="0"/>
              </a:rPr>
              <a:t>POSITION</a:t>
            </a:r>
          </a:p>
        </p:txBody>
      </p:sp>
      <p:sp>
        <p:nvSpPr>
          <p:cNvPr id="8210" name="Text Box 50"/>
          <p:cNvSpPr txBox="1">
            <a:spLocks noChangeArrowheads="1"/>
          </p:cNvSpPr>
          <p:nvPr/>
        </p:nvSpPr>
        <p:spPr bwMode="auto">
          <a:xfrm>
            <a:off x="3086100" y="1976438"/>
            <a:ext cx="628650" cy="266700"/>
          </a:xfrm>
          <a:prstGeom prst="rect">
            <a:avLst/>
          </a:prstGeom>
          <a:noFill/>
          <a:ln w="9525">
            <a:noFill/>
            <a:miter lim="800000"/>
            <a:headEnd/>
            <a:tailEnd/>
          </a:ln>
          <a:effectLst/>
        </p:spPr>
        <p:txBody>
          <a:bodyPr>
            <a:spAutoFit/>
          </a:bodyPr>
          <a:lstStyle/>
          <a:p>
            <a:pPr algn="l">
              <a:lnSpc>
                <a:spcPct val="115000"/>
              </a:lnSpc>
              <a:spcBef>
                <a:spcPct val="55000"/>
              </a:spcBef>
            </a:pPr>
            <a:r>
              <a:rPr lang="en-US" sz="1000">
                <a:latin typeface="AvantGarde" pitchFamily="34" charset="0"/>
              </a:rPr>
              <a:t>NAME</a:t>
            </a:r>
          </a:p>
        </p:txBody>
      </p:sp>
      <p:sp>
        <p:nvSpPr>
          <p:cNvPr id="8211" name="Text Box 51"/>
          <p:cNvSpPr txBox="1">
            <a:spLocks noChangeArrowheads="1"/>
          </p:cNvSpPr>
          <p:nvPr/>
        </p:nvSpPr>
        <p:spPr bwMode="auto">
          <a:xfrm>
            <a:off x="609600" y="2214563"/>
            <a:ext cx="2514600" cy="249237"/>
          </a:xfrm>
          <a:prstGeom prst="rect">
            <a:avLst/>
          </a:prstGeom>
          <a:noFill/>
          <a:ln w="9525">
            <a:noFill/>
            <a:miter lim="800000"/>
            <a:headEnd/>
            <a:tailEnd/>
          </a:ln>
          <a:effectLst/>
        </p:spPr>
        <p:txBody>
          <a:bodyPr>
            <a:spAutoFit/>
          </a:bodyPr>
          <a:lstStyle/>
          <a:p>
            <a:pPr algn="l">
              <a:lnSpc>
                <a:spcPct val="115000"/>
              </a:lnSpc>
              <a:spcBef>
                <a:spcPct val="55000"/>
              </a:spcBef>
            </a:pPr>
            <a:r>
              <a:rPr lang="en-US" sz="900">
                <a:latin typeface="AvantGarde" pitchFamily="34" charset="0"/>
              </a:rPr>
              <a:t>5. INCIDENT COMMANDER AND STAFF</a:t>
            </a:r>
            <a:endParaRPr lang="en-US" sz="1000">
              <a:latin typeface="AvantGarde" pitchFamily="34" charset="0"/>
            </a:endParaRPr>
          </a:p>
        </p:txBody>
      </p:sp>
      <p:sp>
        <p:nvSpPr>
          <p:cNvPr id="8212" name="Text Box 52"/>
          <p:cNvSpPr txBox="1">
            <a:spLocks noChangeArrowheads="1"/>
          </p:cNvSpPr>
          <p:nvPr/>
        </p:nvSpPr>
        <p:spPr bwMode="auto">
          <a:xfrm>
            <a:off x="2219325" y="2843213"/>
            <a:ext cx="1447800" cy="304800"/>
          </a:xfrm>
          <a:prstGeom prst="rect">
            <a:avLst/>
          </a:prstGeom>
          <a:noFill/>
          <a:ln w="9525">
            <a:noFill/>
            <a:miter lim="800000"/>
            <a:headEnd/>
            <a:tailEnd/>
          </a:ln>
          <a:effectLst/>
        </p:spPr>
        <p:txBody>
          <a:bodyPr>
            <a:spAutoFit/>
          </a:bodyPr>
          <a:lstStyle/>
          <a:p>
            <a:pPr>
              <a:spcBef>
                <a:spcPct val="50000"/>
              </a:spcBef>
            </a:pPr>
            <a:r>
              <a:rPr lang="en-US" sz="1400">
                <a:latin typeface="Times New Roman" pitchFamily="18" charset="0"/>
              </a:rPr>
              <a:t>Pam Wetzel</a:t>
            </a:r>
            <a:endParaRPr lang="en-US" sz="1600"/>
          </a:p>
        </p:txBody>
      </p:sp>
      <p:sp>
        <p:nvSpPr>
          <p:cNvPr id="8213" name="Text Box 53"/>
          <p:cNvSpPr txBox="1">
            <a:spLocks noChangeArrowheads="1"/>
          </p:cNvSpPr>
          <p:nvPr/>
        </p:nvSpPr>
        <p:spPr bwMode="auto">
          <a:xfrm>
            <a:off x="609600" y="2681288"/>
            <a:ext cx="1143000" cy="220662"/>
          </a:xfrm>
          <a:prstGeom prst="rect">
            <a:avLst/>
          </a:prstGeom>
          <a:noFill/>
          <a:ln w="9525">
            <a:noFill/>
            <a:miter lim="800000"/>
            <a:headEnd/>
            <a:tailEnd/>
          </a:ln>
          <a:effectLst/>
        </p:spPr>
        <p:txBody>
          <a:bodyPr>
            <a:spAutoFit/>
          </a:bodyPr>
          <a:lstStyle/>
          <a:p>
            <a:pPr algn="l">
              <a:lnSpc>
                <a:spcPct val="105000"/>
              </a:lnSpc>
              <a:spcBef>
                <a:spcPct val="55000"/>
              </a:spcBef>
            </a:pPr>
            <a:r>
              <a:rPr lang="en-US" sz="800">
                <a:latin typeface="AvantGarde" pitchFamily="34" charset="0"/>
              </a:rPr>
              <a:t>DEPUTY</a:t>
            </a:r>
            <a:r>
              <a:rPr lang="en-US" sz="1000">
                <a:latin typeface="AvantGarde" pitchFamily="34" charset="0"/>
              </a:rPr>
              <a:t>  </a:t>
            </a:r>
            <a:endParaRPr lang="en-US" sz="1600">
              <a:latin typeface="Times New Roman" pitchFamily="18" charset="0"/>
            </a:endParaRPr>
          </a:p>
        </p:txBody>
      </p:sp>
      <p:sp>
        <p:nvSpPr>
          <p:cNvPr id="8214" name="Text Box 54"/>
          <p:cNvSpPr txBox="1">
            <a:spLocks noChangeArrowheads="1"/>
          </p:cNvSpPr>
          <p:nvPr/>
        </p:nvSpPr>
        <p:spPr bwMode="auto">
          <a:xfrm>
            <a:off x="609600" y="2470150"/>
            <a:ext cx="1447800" cy="220663"/>
          </a:xfrm>
          <a:prstGeom prst="rect">
            <a:avLst/>
          </a:prstGeom>
          <a:noFill/>
          <a:ln w="9525">
            <a:noFill/>
            <a:miter lim="800000"/>
            <a:headEnd/>
            <a:tailEnd/>
          </a:ln>
          <a:effectLst/>
        </p:spPr>
        <p:txBody>
          <a:bodyPr>
            <a:spAutoFit/>
          </a:bodyPr>
          <a:lstStyle/>
          <a:p>
            <a:pPr algn="l">
              <a:lnSpc>
                <a:spcPct val="105000"/>
              </a:lnSpc>
              <a:spcBef>
                <a:spcPct val="55000"/>
              </a:spcBef>
            </a:pPr>
            <a:r>
              <a:rPr lang="en-US" sz="800">
                <a:latin typeface="AvantGarde" pitchFamily="34" charset="0"/>
              </a:rPr>
              <a:t>INCIDENT COMMANDER</a:t>
            </a:r>
            <a:r>
              <a:rPr lang="en-US" sz="1000">
                <a:latin typeface="AvantGarde" pitchFamily="34" charset="0"/>
              </a:rPr>
              <a:t>  </a:t>
            </a:r>
            <a:endParaRPr lang="en-US" sz="1600">
              <a:latin typeface="Times New Roman" pitchFamily="18" charset="0"/>
            </a:endParaRPr>
          </a:p>
        </p:txBody>
      </p:sp>
      <p:sp>
        <p:nvSpPr>
          <p:cNvPr id="8215" name="Text Box 55"/>
          <p:cNvSpPr txBox="1">
            <a:spLocks noChangeArrowheads="1"/>
          </p:cNvSpPr>
          <p:nvPr/>
        </p:nvSpPr>
        <p:spPr bwMode="auto">
          <a:xfrm>
            <a:off x="628650" y="2890838"/>
            <a:ext cx="1447800" cy="220662"/>
          </a:xfrm>
          <a:prstGeom prst="rect">
            <a:avLst/>
          </a:prstGeom>
          <a:noFill/>
          <a:ln w="9525">
            <a:noFill/>
            <a:miter lim="800000"/>
            <a:headEnd/>
            <a:tailEnd/>
          </a:ln>
          <a:effectLst/>
        </p:spPr>
        <p:txBody>
          <a:bodyPr>
            <a:spAutoFit/>
          </a:bodyPr>
          <a:lstStyle/>
          <a:p>
            <a:pPr algn="l">
              <a:lnSpc>
                <a:spcPct val="105000"/>
              </a:lnSpc>
              <a:spcBef>
                <a:spcPct val="55000"/>
              </a:spcBef>
            </a:pPr>
            <a:r>
              <a:rPr lang="en-US" sz="800">
                <a:latin typeface="AvantGarde" pitchFamily="34" charset="0"/>
              </a:rPr>
              <a:t>SAFETY OFFICER</a:t>
            </a:r>
            <a:r>
              <a:rPr lang="en-US" sz="1000">
                <a:latin typeface="AvantGarde" pitchFamily="34" charset="0"/>
              </a:rPr>
              <a:t>  </a:t>
            </a:r>
            <a:endParaRPr lang="en-US" sz="1600">
              <a:latin typeface="Times New Roman" pitchFamily="18" charset="0"/>
            </a:endParaRPr>
          </a:p>
        </p:txBody>
      </p:sp>
      <p:sp>
        <p:nvSpPr>
          <p:cNvPr id="8216" name="Text Box 56"/>
          <p:cNvSpPr txBox="1">
            <a:spLocks noChangeArrowheads="1"/>
          </p:cNvSpPr>
          <p:nvPr/>
        </p:nvSpPr>
        <p:spPr bwMode="auto">
          <a:xfrm>
            <a:off x="4581525" y="2284413"/>
            <a:ext cx="1981200" cy="234950"/>
          </a:xfrm>
          <a:prstGeom prst="rect">
            <a:avLst/>
          </a:prstGeom>
          <a:noFill/>
          <a:ln w="9525">
            <a:noFill/>
            <a:miter lim="800000"/>
            <a:headEnd/>
            <a:tailEnd/>
          </a:ln>
          <a:effectLst/>
        </p:spPr>
        <p:txBody>
          <a:bodyPr>
            <a:spAutoFit/>
          </a:bodyPr>
          <a:lstStyle/>
          <a:p>
            <a:pPr algn="l">
              <a:lnSpc>
                <a:spcPct val="105000"/>
              </a:lnSpc>
              <a:spcBef>
                <a:spcPct val="55000"/>
              </a:spcBef>
            </a:pPr>
            <a:r>
              <a:rPr lang="en-US" sz="900">
                <a:latin typeface="AvantGarde" pitchFamily="34" charset="0"/>
              </a:rPr>
              <a:t>DIVISION/GROUP  </a:t>
            </a:r>
            <a:r>
              <a:rPr lang="en-US" sz="900">
                <a:latin typeface="Times New Roman" pitchFamily="18" charset="0"/>
              </a:rPr>
              <a:t>C</a:t>
            </a:r>
            <a:endParaRPr lang="en-US" sz="1600">
              <a:latin typeface="Times New Roman" pitchFamily="18" charset="0"/>
            </a:endParaRPr>
          </a:p>
        </p:txBody>
      </p:sp>
      <p:sp>
        <p:nvSpPr>
          <p:cNvPr id="8217" name="Text Box 57"/>
          <p:cNvSpPr txBox="1">
            <a:spLocks noChangeArrowheads="1"/>
          </p:cNvSpPr>
          <p:nvPr/>
        </p:nvSpPr>
        <p:spPr bwMode="auto">
          <a:xfrm>
            <a:off x="4591050" y="2455863"/>
            <a:ext cx="1981200" cy="315912"/>
          </a:xfrm>
          <a:prstGeom prst="rect">
            <a:avLst/>
          </a:prstGeom>
          <a:noFill/>
          <a:ln w="9525">
            <a:noFill/>
            <a:miter lim="800000"/>
            <a:headEnd/>
            <a:tailEnd/>
          </a:ln>
          <a:effectLst/>
        </p:spPr>
        <p:txBody>
          <a:bodyPr>
            <a:spAutoFit/>
          </a:bodyPr>
          <a:lstStyle/>
          <a:p>
            <a:pPr algn="l">
              <a:lnSpc>
                <a:spcPct val="105000"/>
              </a:lnSpc>
              <a:spcBef>
                <a:spcPct val="55000"/>
              </a:spcBef>
            </a:pPr>
            <a:r>
              <a:rPr lang="en-US" sz="900">
                <a:latin typeface="AvantGarde" pitchFamily="34" charset="0"/>
              </a:rPr>
              <a:t>DIVISION/GROUP- </a:t>
            </a:r>
            <a:r>
              <a:rPr lang="en-US" sz="1400">
                <a:latin typeface="Times New Roman" pitchFamily="18" charset="0"/>
              </a:rPr>
              <a:t>Sanding</a:t>
            </a:r>
            <a:endParaRPr lang="en-US" sz="1600">
              <a:latin typeface="Times New Roman" pitchFamily="18" charset="0"/>
            </a:endParaRPr>
          </a:p>
        </p:txBody>
      </p:sp>
      <p:sp>
        <p:nvSpPr>
          <p:cNvPr id="8218" name="Text Box 58"/>
          <p:cNvSpPr txBox="1">
            <a:spLocks noChangeArrowheads="1"/>
          </p:cNvSpPr>
          <p:nvPr/>
        </p:nvSpPr>
        <p:spPr bwMode="auto">
          <a:xfrm>
            <a:off x="4581525" y="2690813"/>
            <a:ext cx="2362200" cy="315912"/>
          </a:xfrm>
          <a:prstGeom prst="rect">
            <a:avLst/>
          </a:prstGeom>
          <a:noFill/>
          <a:ln w="9525">
            <a:noFill/>
            <a:miter lim="800000"/>
            <a:headEnd/>
            <a:tailEnd/>
          </a:ln>
          <a:effectLst/>
        </p:spPr>
        <p:txBody>
          <a:bodyPr>
            <a:spAutoFit/>
          </a:bodyPr>
          <a:lstStyle/>
          <a:p>
            <a:pPr algn="l">
              <a:lnSpc>
                <a:spcPct val="105000"/>
              </a:lnSpc>
              <a:spcBef>
                <a:spcPct val="55000"/>
              </a:spcBef>
            </a:pPr>
            <a:r>
              <a:rPr lang="en-US" sz="900">
                <a:latin typeface="AvantGarde" pitchFamily="34" charset="0"/>
              </a:rPr>
              <a:t>DIVISION/GROUP- </a:t>
            </a:r>
            <a:r>
              <a:rPr lang="en-US" sz="1400">
                <a:latin typeface="Times New Roman" pitchFamily="18" charset="0"/>
              </a:rPr>
              <a:t>Parking Lot</a:t>
            </a:r>
            <a:endParaRPr lang="en-US" sz="1600">
              <a:latin typeface="Times New Roman" pitchFamily="18" charset="0"/>
            </a:endParaRPr>
          </a:p>
        </p:txBody>
      </p:sp>
      <p:sp>
        <p:nvSpPr>
          <p:cNvPr id="8219" name="Text Box 59"/>
          <p:cNvSpPr txBox="1">
            <a:spLocks noChangeArrowheads="1"/>
          </p:cNvSpPr>
          <p:nvPr/>
        </p:nvSpPr>
        <p:spPr bwMode="auto">
          <a:xfrm>
            <a:off x="7362825" y="1785938"/>
            <a:ext cx="1076325" cy="273050"/>
          </a:xfrm>
          <a:prstGeom prst="rect">
            <a:avLst/>
          </a:prstGeom>
          <a:noFill/>
          <a:ln w="9525">
            <a:noFill/>
            <a:miter lim="800000"/>
            <a:headEnd/>
            <a:tailEnd/>
          </a:ln>
          <a:effectLst/>
        </p:spPr>
        <p:txBody>
          <a:bodyPr>
            <a:spAutoFit/>
          </a:bodyPr>
          <a:lstStyle/>
          <a:p>
            <a:pPr algn="l">
              <a:lnSpc>
                <a:spcPct val="85000"/>
              </a:lnSpc>
              <a:spcBef>
                <a:spcPct val="20000"/>
              </a:spcBef>
            </a:pPr>
            <a:r>
              <a:rPr lang="en-US" sz="1400">
                <a:latin typeface="Times New Roman" pitchFamily="18" charset="0"/>
              </a:rPr>
              <a:t>Jill Hood</a:t>
            </a:r>
            <a:r>
              <a:rPr lang="en-US" sz="1600">
                <a:latin typeface="Times New Roman" pitchFamily="18" charset="0"/>
              </a:rPr>
              <a:t> </a:t>
            </a:r>
            <a:endParaRPr lang="en-US" sz="2600"/>
          </a:p>
        </p:txBody>
      </p:sp>
      <p:sp>
        <p:nvSpPr>
          <p:cNvPr id="8220" name="Text Box 60"/>
          <p:cNvSpPr txBox="1">
            <a:spLocks noChangeArrowheads="1"/>
          </p:cNvSpPr>
          <p:nvPr/>
        </p:nvSpPr>
        <p:spPr bwMode="auto">
          <a:xfrm>
            <a:off x="7362825" y="2017713"/>
            <a:ext cx="1371600" cy="273050"/>
          </a:xfrm>
          <a:prstGeom prst="rect">
            <a:avLst/>
          </a:prstGeom>
          <a:noFill/>
          <a:ln w="9525">
            <a:noFill/>
            <a:miter lim="800000"/>
            <a:headEnd/>
            <a:tailEnd/>
          </a:ln>
          <a:effectLst/>
        </p:spPr>
        <p:txBody>
          <a:bodyPr>
            <a:spAutoFit/>
          </a:bodyPr>
          <a:lstStyle/>
          <a:p>
            <a:pPr algn="l">
              <a:lnSpc>
                <a:spcPct val="85000"/>
              </a:lnSpc>
              <a:spcBef>
                <a:spcPct val="20000"/>
              </a:spcBef>
            </a:pPr>
            <a:r>
              <a:rPr lang="en-US" sz="1400">
                <a:latin typeface="Times New Roman" pitchFamily="18" charset="0"/>
              </a:rPr>
              <a:t>Bill Montoya</a:t>
            </a:r>
            <a:r>
              <a:rPr lang="en-US" sz="1600">
                <a:latin typeface="Times New Roman" pitchFamily="18" charset="0"/>
              </a:rPr>
              <a:t> </a:t>
            </a:r>
            <a:endParaRPr lang="en-US" sz="2600"/>
          </a:p>
        </p:txBody>
      </p:sp>
      <p:sp>
        <p:nvSpPr>
          <p:cNvPr id="8221" name="Text Box 61"/>
          <p:cNvSpPr txBox="1">
            <a:spLocks noChangeArrowheads="1"/>
          </p:cNvSpPr>
          <p:nvPr/>
        </p:nvSpPr>
        <p:spPr bwMode="auto">
          <a:xfrm>
            <a:off x="7362825" y="2255838"/>
            <a:ext cx="1371600" cy="273050"/>
          </a:xfrm>
          <a:prstGeom prst="rect">
            <a:avLst/>
          </a:prstGeom>
          <a:noFill/>
          <a:ln w="9525">
            <a:noFill/>
            <a:miter lim="800000"/>
            <a:headEnd/>
            <a:tailEnd/>
          </a:ln>
          <a:effectLst/>
        </p:spPr>
        <p:txBody>
          <a:bodyPr>
            <a:spAutoFit/>
          </a:bodyPr>
          <a:lstStyle/>
          <a:p>
            <a:pPr algn="l">
              <a:lnSpc>
                <a:spcPct val="85000"/>
              </a:lnSpc>
              <a:spcBef>
                <a:spcPct val="20000"/>
              </a:spcBef>
            </a:pPr>
            <a:r>
              <a:rPr lang="en-US" sz="1400">
                <a:latin typeface="Times New Roman" pitchFamily="18" charset="0"/>
              </a:rPr>
              <a:t>Jose Gomez</a:t>
            </a:r>
            <a:r>
              <a:rPr lang="en-US" sz="1600">
                <a:latin typeface="Times New Roman" pitchFamily="18" charset="0"/>
              </a:rPr>
              <a:t> </a:t>
            </a:r>
            <a:endParaRPr lang="en-US" sz="2600"/>
          </a:p>
        </p:txBody>
      </p:sp>
      <p:sp>
        <p:nvSpPr>
          <p:cNvPr id="8222" name="Text Box 62"/>
          <p:cNvSpPr txBox="1">
            <a:spLocks noChangeArrowheads="1"/>
          </p:cNvSpPr>
          <p:nvPr/>
        </p:nvSpPr>
        <p:spPr bwMode="auto">
          <a:xfrm>
            <a:off x="7362825" y="2493963"/>
            <a:ext cx="1371600" cy="273050"/>
          </a:xfrm>
          <a:prstGeom prst="rect">
            <a:avLst/>
          </a:prstGeom>
          <a:noFill/>
          <a:ln w="9525">
            <a:noFill/>
            <a:miter lim="800000"/>
            <a:headEnd/>
            <a:tailEnd/>
          </a:ln>
          <a:effectLst/>
        </p:spPr>
        <p:txBody>
          <a:bodyPr>
            <a:spAutoFit/>
          </a:bodyPr>
          <a:lstStyle/>
          <a:p>
            <a:pPr algn="l">
              <a:lnSpc>
                <a:spcPct val="85000"/>
              </a:lnSpc>
              <a:spcBef>
                <a:spcPct val="20000"/>
              </a:spcBef>
            </a:pPr>
            <a:r>
              <a:rPr lang="en-US" sz="1400">
                <a:latin typeface="Times New Roman" pitchFamily="18" charset="0"/>
              </a:rPr>
              <a:t>Rob Paulson</a:t>
            </a:r>
            <a:r>
              <a:rPr lang="en-US" sz="1600">
                <a:latin typeface="Times New Roman" pitchFamily="18" charset="0"/>
              </a:rPr>
              <a:t> </a:t>
            </a:r>
            <a:endParaRPr lang="en-US" sz="2600"/>
          </a:p>
        </p:txBody>
      </p:sp>
      <p:sp>
        <p:nvSpPr>
          <p:cNvPr id="8223" name="Text Box 63"/>
          <p:cNvSpPr txBox="1">
            <a:spLocks noChangeArrowheads="1"/>
          </p:cNvSpPr>
          <p:nvPr/>
        </p:nvSpPr>
        <p:spPr bwMode="auto">
          <a:xfrm>
            <a:off x="7362825" y="2738438"/>
            <a:ext cx="1371600" cy="273050"/>
          </a:xfrm>
          <a:prstGeom prst="rect">
            <a:avLst/>
          </a:prstGeom>
          <a:noFill/>
          <a:ln w="9525">
            <a:noFill/>
            <a:miter lim="800000"/>
            <a:headEnd/>
            <a:tailEnd/>
          </a:ln>
          <a:effectLst/>
        </p:spPr>
        <p:txBody>
          <a:bodyPr>
            <a:spAutoFit/>
          </a:bodyPr>
          <a:lstStyle/>
          <a:p>
            <a:pPr algn="l">
              <a:lnSpc>
                <a:spcPct val="85000"/>
              </a:lnSpc>
              <a:spcBef>
                <a:spcPct val="20000"/>
              </a:spcBef>
            </a:pPr>
            <a:r>
              <a:rPr lang="en-US" sz="1400">
                <a:latin typeface="Times New Roman" pitchFamily="18" charset="0"/>
              </a:rPr>
              <a:t>Andy Anderson</a:t>
            </a:r>
            <a:r>
              <a:rPr lang="en-US" sz="1600">
                <a:latin typeface="Times New Roman" pitchFamily="18" charset="0"/>
              </a:rPr>
              <a:t> </a:t>
            </a:r>
            <a:endParaRPr lang="en-US" sz="2600"/>
          </a:p>
        </p:txBody>
      </p:sp>
      <p:sp>
        <p:nvSpPr>
          <p:cNvPr id="8224" name="Line 64"/>
          <p:cNvSpPr>
            <a:spLocks noChangeShapeType="1"/>
          </p:cNvSpPr>
          <p:nvPr/>
        </p:nvSpPr>
        <p:spPr bwMode="auto">
          <a:xfrm flipH="1">
            <a:off x="5191125" y="1919288"/>
            <a:ext cx="457200" cy="0"/>
          </a:xfrm>
          <a:prstGeom prst="line">
            <a:avLst/>
          </a:prstGeom>
          <a:noFill/>
          <a:ln w="9525">
            <a:solidFill>
              <a:schemeClr val="tx1"/>
            </a:solidFill>
            <a:round/>
            <a:headEnd/>
            <a:tailEnd/>
          </a:ln>
          <a:effectLst/>
        </p:spPr>
        <p:txBody>
          <a:bodyPr wrap="none" anchor="ctr"/>
          <a:lstStyle/>
          <a:p>
            <a:endParaRPr lang="en-US"/>
          </a:p>
        </p:txBody>
      </p:sp>
      <p:sp>
        <p:nvSpPr>
          <p:cNvPr id="8225" name="Line 65"/>
          <p:cNvSpPr>
            <a:spLocks noChangeShapeType="1"/>
          </p:cNvSpPr>
          <p:nvPr/>
        </p:nvSpPr>
        <p:spPr bwMode="auto">
          <a:xfrm flipH="1">
            <a:off x="5200650" y="2157413"/>
            <a:ext cx="457200" cy="0"/>
          </a:xfrm>
          <a:prstGeom prst="line">
            <a:avLst/>
          </a:prstGeom>
          <a:noFill/>
          <a:ln w="9525">
            <a:solidFill>
              <a:schemeClr val="tx1"/>
            </a:solidFill>
            <a:round/>
            <a:headEnd/>
            <a:tailEnd/>
          </a:ln>
          <a:effectLst/>
        </p:spPr>
        <p:txBody>
          <a:bodyPr wrap="none" anchor="ctr"/>
          <a:lstStyle/>
          <a:p>
            <a:endParaRPr lang="en-US"/>
          </a:p>
        </p:txBody>
      </p:sp>
      <p:sp>
        <p:nvSpPr>
          <p:cNvPr id="8226" name="Line 66"/>
          <p:cNvSpPr>
            <a:spLocks noChangeShapeType="1"/>
          </p:cNvSpPr>
          <p:nvPr/>
        </p:nvSpPr>
        <p:spPr bwMode="auto">
          <a:xfrm flipH="1">
            <a:off x="5210175" y="2395538"/>
            <a:ext cx="457200" cy="0"/>
          </a:xfrm>
          <a:prstGeom prst="line">
            <a:avLst/>
          </a:prstGeom>
          <a:noFill/>
          <a:ln w="9525">
            <a:solidFill>
              <a:schemeClr val="tx1"/>
            </a:solidFill>
            <a:round/>
            <a:headEnd/>
            <a:tailEnd/>
          </a:ln>
          <a:effectLst/>
        </p:spPr>
        <p:txBody>
          <a:bodyPr wrap="none" anchor="ctr"/>
          <a:lstStyle/>
          <a:p>
            <a:endParaRPr lang="en-US"/>
          </a:p>
        </p:txBody>
      </p:sp>
      <p:sp>
        <p:nvSpPr>
          <p:cNvPr id="8227" name="Line 67"/>
          <p:cNvSpPr>
            <a:spLocks noChangeShapeType="1"/>
          </p:cNvSpPr>
          <p:nvPr/>
        </p:nvSpPr>
        <p:spPr bwMode="auto">
          <a:xfrm flipH="1">
            <a:off x="4676775" y="2633663"/>
            <a:ext cx="457200" cy="0"/>
          </a:xfrm>
          <a:prstGeom prst="line">
            <a:avLst/>
          </a:prstGeom>
          <a:noFill/>
          <a:ln w="9525">
            <a:solidFill>
              <a:schemeClr val="tx1"/>
            </a:solidFill>
            <a:round/>
            <a:headEnd/>
            <a:tailEnd/>
          </a:ln>
          <a:effectLst/>
        </p:spPr>
        <p:txBody>
          <a:bodyPr wrap="none" anchor="ctr"/>
          <a:lstStyle/>
          <a:p>
            <a:endParaRPr lang="en-US"/>
          </a:p>
        </p:txBody>
      </p:sp>
      <p:sp>
        <p:nvSpPr>
          <p:cNvPr id="8228" name="Line 68"/>
          <p:cNvSpPr>
            <a:spLocks noChangeShapeType="1"/>
          </p:cNvSpPr>
          <p:nvPr/>
        </p:nvSpPr>
        <p:spPr bwMode="auto">
          <a:xfrm flipH="1">
            <a:off x="4676775" y="2871788"/>
            <a:ext cx="457200" cy="0"/>
          </a:xfrm>
          <a:prstGeom prst="line">
            <a:avLst/>
          </a:prstGeom>
          <a:noFill/>
          <a:ln w="9525">
            <a:solidFill>
              <a:schemeClr val="tx1"/>
            </a:solidFill>
            <a:round/>
            <a:headEnd/>
            <a:tailEnd/>
          </a:ln>
          <a:effectLst/>
        </p:spPr>
        <p:txBody>
          <a:bodyPr wrap="none" anchor="ctr"/>
          <a:lstStyle/>
          <a:p>
            <a:endParaRPr lang="en-US"/>
          </a:p>
        </p:txBody>
      </p:sp>
      <p:sp>
        <p:nvSpPr>
          <p:cNvPr id="8229" name="Text Box 69"/>
          <p:cNvSpPr txBox="1">
            <a:spLocks noChangeArrowheads="1"/>
          </p:cNvSpPr>
          <p:nvPr/>
        </p:nvSpPr>
        <p:spPr bwMode="auto">
          <a:xfrm>
            <a:off x="4819650" y="2946400"/>
            <a:ext cx="2514600" cy="249238"/>
          </a:xfrm>
          <a:prstGeom prst="rect">
            <a:avLst/>
          </a:prstGeom>
          <a:noFill/>
          <a:ln w="9525">
            <a:noFill/>
            <a:miter lim="800000"/>
            <a:headEnd/>
            <a:tailEnd/>
          </a:ln>
          <a:effectLst/>
        </p:spPr>
        <p:txBody>
          <a:bodyPr>
            <a:spAutoFit/>
          </a:bodyPr>
          <a:lstStyle/>
          <a:p>
            <a:pPr algn="l">
              <a:lnSpc>
                <a:spcPct val="115000"/>
              </a:lnSpc>
              <a:spcBef>
                <a:spcPct val="55000"/>
              </a:spcBef>
            </a:pPr>
            <a:r>
              <a:rPr lang="en-US" sz="900">
                <a:latin typeface="AvantGarde" pitchFamily="34" charset="0"/>
              </a:rPr>
              <a:t>b. BRANCH II - DIVISIONS/GROUPS</a:t>
            </a:r>
            <a:endParaRPr lang="en-US" sz="1000">
              <a:latin typeface="AvantGarde" pitchFamily="34" charset="0"/>
            </a:endParaRPr>
          </a:p>
        </p:txBody>
      </p:sp>
      <p:sp>
        <p:nvSpPr>
          <p:cNvPr id="8230" name="Text Box 70"/>
          <p:cNvSpPr txBox="1">
            <a:spLocks noChangeArrowheads="1"/>
          </p:cNvSpPr>
          <p:nvPr/>
        </p:nvSpPr>
        <p:spPr bwMode="gray">
          <a:xfrm>
            <a:off x="590550" y="3948113"/>
            <a:ext cx="1600200" cy="581025"/>
          </a:xfrm>
          <a:prstGeom prst="rect">
            <a:avLst/>
          </a:prstGeom>
          <a:noFill/>
          <a:ln w="9525">
            <a:noFill/>
            <a:miter lim="800000"/>
            <a:headEnd/>
            <a:tailEnd/>
          </a:ln>
          <a:effectLst/>
        </p:spPr>
        <p:txBody>
          <a:bodyPr>
            <a:spAutoFit/>
          </a:bodyPr>
          <a:lstStyle/>
          <a:p>
            <a:r>
              <a:rPr lang="en-US" sz="1600" b="1">
                <a:solidFill>
                  <a:schemeClr val="bg1"/>
                </a:solidFill>
                <a:latin typeface="Arial" charset="0"/>
              </a:rPr>
              <a:t>Command and</a:t>
            </a:r>
            <a:br>
              <a:rPr lang="en-US" sz="1600" b="1">
                <a:solidFill>
                  <a:schemeClr val="bg1"/>
                </a:solidFill>
                <a:latin typeface="Arial" charset="0"/>
              </a:rPr>
            </a:br>
            <a:r>
              <a:rPr lang="en-US" sz="1600" b="1">
                <a:solidFill>
                  <a:schemeClr val="bg1"/>
                </a:solidFill>
                <a:latin typeface="Arial" charset="0"/>
              </a:rPr>
              <a:t>General Staff</a:t>
            </a:r>
            <a:endParaRPr lang="en-US" sz="2600" b="1"/>
          </a:p>
        </p:txBody>
      </p:sp>
      <p:sp>
        <p:nvSpPr>
          <p:cNvPr id="8231" name="Text Box 71"/>
          <p:cNvSpPr txBox="1">
            <a:spLocks noChangeArrowheads="1"/>
          </p:cNvSpPr>
          <p:nvPr/>
        </p:nvSpPr>
        <p:spPr bwMode="gray">
          <a:xfrm>
            <a:off x="3362325" y="3948113"/>
            <a:ext cx="1752600" cy="1069975"/>
          </a:xfrm>
          <a:prstGeom prst="rect">
            <a:avLst/>
          </a:prstGeom>
          <a:noFill/>
          <a:ln w="9525">
            <a:noFill/>
            <a:miter lim="800000"/>
            <a:headEnd/>
            <a:tailEnd/>
          </a:ln>
          <a:effectLst/>
        </p:spPr>
        <p:txBody>
          <a:bodyPr>
            <a:spAutoFit/>
          </a:bodyPr>
          <a:lstStyle/>
          <a:p>
            <a:pPr algn="r"/>
            <a:r>
              <a:rPr lang="en-US" sz="1600" b="1">
                <a:solidFill>
                  <a:schemeClr val="bg1"/>
                </a:solidFill>
                <a:latin typeface="Arial" charset="0"/>
              </a:rPr>
              <a:t>Operations</a:t>
            </a:r>
            <a:br>
              <a:rPr lang="en-US" sz="1600" b="1">
                <a:solidFill>
                  <a:schemeClr val="bg1"/>
                </a:solidFill>
                <a:latin typeface="Arial" charset="0"/>
              </a:rPr>
            </a:br>
            <a:r>
              <a:rPr lang="en-US" sz="1600" b="1">
                <a:solidFill>
                  <a:schemeClr val="bg1"/>
                </a:solidFill>
                <a:latin typeface="Arial" charset="0"/>
              </a:rPr>
              <a:t>Supervisors to</a:t>
            </a:r>
          </a:p>
          <a:p>
            <a:pPr algn="r"/>
            <a:r>
              <a:rPr lang="en-US" sz="1600" b="1">
                <a:solidFill>
                  <a:schemeClr val="bg1"/>
                </a:solidFill>
                <a:latin typeface="Arial" charset="0"/>
              </a:rPr>
              <a:t>Division/Group</a:t>
            </a:r>
            <a:br>
              <a:rPr lang="en-US" sz="1600" b="1">
                <a:solidFill>
                  <a:schemeClr val="bg1"/>
                </a:solidFill>
                <a:latin typeface="Arial" charset="0"/>
              </a:rPr>
            </a:br>
            <a:r>
              <a:rPr lang="en-US" sz="1600" b="1">
                <a:solidFill>
                  <a:schemeClr val="bg1"/>
                </a:solidFill>
                <a:latin typeface="Arial" charset="0"/>
              </a:rPr>
              <a:t>Level</a:t>
            </a:r>
            <a:endParaRPr lang="en-US" sz="2600" b="1"/>
          </a:p>
        </p:txBody>
      </p:sp>
      <p:sp>
        <p:nvSpPr>
          <p:cNvPr id="8232" name="Line 72"/>
          <p:cNvSpPr>
            <a:spLocks noChangeShapeType="1"/>
          </p:cNvSpPr>
          <p:nvPr/>
        </p:nvSpPr>
        <p:spPr bwMode="auto">
          <a:xfrm flipV="1">
            <a:off x="2143125" y="2595563"/>
            <a:ext cx="228600" cy="1371600"/>
          </a:xfrm>
          <a:prstGeom prst="line">
            <a:avLst/>
          </a:prstGeom>
          <a:noFill/>
          <a:ln w="25400">
            <a:solidFill>
              <a:srgbClr val="FF9900"/>
            </a:solidFill>
            <a:round/>
            <a:headEnd/>
            <a:tailEnd type="triangle" w="med" len="med"/>
          </a:ln>
          <a:effectLst>
            <a:outerShdw dist="35921" dir="2700000" algn="ctr" rotWithShape="0">
              <a:schemeClr val="bg2">
                <a:alpha val="50000"/>
              </a:schemeClr>
            </a:outerShdw>
          </a:effectLst>
        </p:spPr>
        <p:txBody>
          <a:bodyPr wrap="none" anchor="ctr"/>
          <a:lstStyle/>
          <a:p>
            <a:endParaRPr lang="en-US"/>
          </a:p>
        </p:txBody>
      </p:sp>
      <p:sp>
        <p:nvSpPr>
          <p:cNvPr id="8233" name="Line 73"/>
          <p:cNvSpPr>
            <a:spLocks noChangeShapeType="1"/>
          </p:cNvSpPr>
          <p:nvPr/>
        </p:nvSpPr>
        <p:spPr bwMode="auto">
          <a:xfrm flipV="1">
            <a:off x="2143125" y="3052763"/>
            <a:ext cx="304800" cy="914400"/>
          </a:xfrm>
          <a:prstGeom prst="line">
            <a:avLst/>
          </a:prstGeom>
          <a:noFill/>
          <a:ln w="25400">
            <a:solidFill>
              <a:srgbClr val="FF9900"/>
            </a:solidFill>
            <a:round/>
            <a:headEnd/>
            <a:tailEnd type="triangle" w="med" len="med"/>
          </a:ln>
          <a:effectLst>
            <a:outerShdw dist="35921" dir="2700000" algn="ctr" rotWithShape="0">
              <a:schemeClr val="bg2">
                <a:alpha val="50000"/>
              </a:schemeClr>
            </a:outerShdw>
          </a:effectLst>
        </p:spPr>
        <p:txBody>
          <a:bodyPr wrap="none" anchor="ctr"/>
          <a:lstStyle/>
          <a:p>
            <a:endParaRPr lang="en-US"/>
          </a:p>
        </p:txBody>
      </p:sp>
      <p:sp>
        <p:nvSpPr>
          <p:cNvPr id="8234" name="Line 74"/>
          <p:cNvSpPr>
            <a:spLocks noChangeShapeType="1"/>
          </p:cNvSpPr>
          <p:nvPr/>
        </p:nvSpPr>
        <p:spPr bwMode="auto">
          <a:xfrm flipV="1">
            <a:off x="5114925" y="2443163"/>
            <a:ext cx="2209800" cy="1676400"/>
          </a:xfrm>
          <a:prstGeom prst="line">
            <a:avLst/>
          </a:prstGeom>
          <a:noFill/>
          <a:ln w="25400">
            <a:solidFill>
              <a:srgbClr val="FF9900"/>
            </a:solidFill>
            <a:round/>
            <a:headEnd/>
            <a:tailEnd type="triangle" w="med" len="med"/>
          </a:ln>
          <a:effectLst>
            <a:outerShdw dist="35921" dir="2700000" algn="ctr" rotWithShape="0">
              <a:schemeClr val="bg2">
                <a:alpha val="50000"/>
              </a:schemeClr>
            </a:outerShdw>
          </a:effectLst>
        </p:spPr>
        <p:txBody>
          <a:bodyPr wrap="none" anchor="ctr"/>
          <a:lstStyle/>
          <a:p>
            <a:endParaRPr lang="en-US"/>
          </a:p>
        </p:txBody>
      </p:sp>
      <p:sp>
        <p:nvSpPr>
          <p:cNvPr id="8235" name="Line 75"/>
          <p:cNvSpPr>
            <a:spLocks noChangeShapeType="1"/>
          </p:cNvSpPr>
          <p:nvPr/>
        </p:nvSpPr>
        <p:spPr bwMode="auto">
          <a:xfrm flipV="1">
            <a:off x="2143125" y="995363"/>
            <a:ext cx="4953000" cy="2971800"/>
          </a:xfrm>
          <a:prstGeom prst="line">
            <a:avLst/>
          </a:prstGeom>
          <a:noFill/>
          <a:ln w="25400">
            <a:solidFill>
              <a:srgbClr val="FF9900"/>
            </a:solidFill>
            <a:round/>
            <a:headEnd/>
            <a:tailEnd type="triangle" w="med" len="med"/>
          </a:ln>
          <a:effectLst>
            <a:outerShdw dist="35921" dir="2700000" algn="ctr" rotWithShape="0">
              <a:schemeClr val="bg2">
                <a:alpha val="50000"/>
              </a:schemeClr>
            </a:outerShdw>
          </a:effectLst>
        </p:spPr>
        <p:txBody>
          <a:bodyPr wrap="none" anchor="ctr"/>
          <a:lstStyle/>
          <a:p>
            <a:endParaRPr lang="en-US"/>
          </a:p>
        </p:txBody>
      </p:sp>
      <p:sp>
        <p:nvSpPr>
          <p:cNvPr id="8236" name="Text Box 76"/>
          <p:cNvSpPr txBox="1">
            <a:spLocks noChangeArrowheads="1"/>
          </p:cNvSpPr>
          <p:nvPr/>
        </p:nvSpPr>
        <p:spPr bwMode="auto">
          <a:xfrm>
            <a:off x="923925" y="1738313"/>
            <a:ext cx="2362200" cy="304800"/>
          </a:xfrm>
          <a:prstGeom prst="rect">
            <a:avLst/>
          </a:prstGeom>
          <a:noFill/>
          <a:ln w="9525">
            <a:noFill/>
            <a:miter lim="800000"/>
            <a:headEnd/>
            <a:tailEnd/>
          </a:ln>
          <a:effectLst/>
        </p:spPr>
        <p:txBody>
          <a:bodyPr>
            <a:spAutoFit/>
          </a:bodyPr>
          <a:lstStyle/>
          <a:p>
            <a:pPr>
              <a:spcBef>
                <a:spcPct val="50000"/>
              </a:spcBef>
            </a:pPr>
            <a:r>
              <a:rPr lang="en-US" sz="1400">
                <a:latin typeface="Times New Roman" pitchFamily="18" charset="0"/>
              </a:rPr>
              <a:t>2-10  1800  to  2-11  0600</a:t>
            </a:r>
            <a:endParaRPr lang="en-US" sz="1600"/>
          </a:p>
        </p:txBody>
      </p:sp>
      <p:sp>
        <p:nvSpPr>
          <p:cNvPr id="8237" name="Text Box 77"/>
          <p:cNvSpPr txBox="1">
            <a:spLocks noChangeArrowheads="1"/>
          </p:cNvSpPr>
          <p:nvPr/>
        </p:nvSpPr>
        <p:spPr bwMode="auto">
          <a:xfrm>
            <a:off x="4581525" y="3105150"/>
            <a:ext cx="1600200" cy="252413"/>
          </a:xfrm>
          <a:prstGeom prst="rect">
            <a:avLst/>
          </a:prstGeom>
          <a:noFill/>
          <a:ln w="9525">
            <a:noFill/>
            <a:miter lim="800000"/>
            <a:headEnd/>
            <a:tailEnd/>
          </a:ln>
          <a:effectLst/>
        </p:spPr>
        <p:txBody>
          <a:bodyPr>
            <a:spAutoFit/>
          </a:bodyPr>
          <a:lstStyle/>
          <a:p>
            <a:pPr algn="l">
              <a:lnSpc>
                <a:spcPct val="105000"/>
              </a:lnSpc>
              <a:spcBef>
                <a:spcPct val="55000"/>
              </a:spcBef>
            </a:pPr>
            <a:r>
              <a:rPr lang="en-US" sz="800">
                <a:latin typeface="AvantGarde" pitchFamily="34" charset="0"/>
              </a:rPr>
              <a:t>BRANCH DIRECTOR</a:t>
            </a:r>
            <a:r>
              <a:rPr lang="en-US" sz="1000">
                <a:latin typeface="AvantGarde" pitchFamily="34" charset="0"/>
              </a:rPr>
              <a:t>  </a:t>
            </a:r>
            <a:endParaRPr lang="en-US" sz="1600">
              <a:latin typeface="Times New Roman" pitchFamily="18" charset="0"/>
            </a:endParaRPr>
          </a:p>
        </p:txBody>
      </p:sp>
      <p:sp>
        <p:nvSpPr>
          <p:cNvPr id="8238" name="Rectangle 78"/>
          <p:cNvSpPr>
            <a:spLocks noChangeArrowheads="1"/>
          </p:cNvSpPr>
          <p:nvPr/>
        </p:nvSpPr>
        <p:spPr bwMode="gray">
          <a:xfrm>
            <a:off x="304800" y="5962650"/>
            <a:ext cx="5410200" cy="739775"/>
          </a:xfrm>
          <a:prstGeom prst="rect">
            <a:avLst/>
          </a:prstGeom>
          <a:noFill/>
          <a:ln w="9525">
            <a:noFill/>
            <a:miter lim="800000"/>
            <a:headEnd/>
            <a:tailEnd/>
          </a:ln>
          <a:effectLst/>
        </p:spPr>
        <p:txBody>
          <a:bodyPr/>
          <a:lstStyle/>
          <a:p>
            <a:pPr algn="l" eaLnBrk="0" hangingPunct="0"/>
            <a:r>
              <a:rPr lang="en-US" b="1">
                <a:solidFill>
                  <a:schemeClr val="bg1"/>
                </a:solidFill>
                <a:latin typeface="Arial" charset="0"/>
              </a:rPr>
              <a:t>Organization Assignment List, </a:t>
            </a:r>
          </a:p>
          <a:p>
            <a:pPr algn="l" eaLnBrk="0" hangingPunct="0"/>
            <a:r>
              <a:rPr lang="en-US" b="1">
                <a:solidFill>
                  <a:schemeClr val="bg1"/>
                </a:solidFill>
                <a:latin typeface="Arial" charset="0"/>
              </a:rPr>
              <a:t>ICS Form 203  </a:t>
            </a:r>
          </a:p>
        </p:txBody>
      </p:sp>
    </p:spTree>
  </p:cSld>
  <p:clrMapOvr>
    <a:masterClrMapping/>
  </p:clrMapOvr>
  <p:transition>
    <p:wipe dir="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30" descr="div_ass_list_top"/>
          <p:cNvPicPr>
            <a:picLocks noChangeAspect="1" noChangeArrowheads="1"/>
          </p:cNvPicPr>
          <p:nvPr/>
        </p:nvPicPr>
        <p:blipFill>
          <a:blip r:embed="rId3" cstate="print"/>
          <a:srcRect/>
          <a:stretch>
            <a:fillRect/>
          </a:stretch>
        </p:blipFill>
        <p:spPr bwMode="auto">
          <a:xfrm>
            <a:off x="0" y="0"/>
            <a:ext cx="9163050" cy="6867525"/>
          </a:xfrm>
          <a:prstGeom prst="rect">
            <a:avLst/>
          </a:prstGeom>
          <a:noFill/>
          <a:ln w="9525">
            <a:noFill/>
            <a:miter lim="800000"/>
            <a:headEnd/>
            <a:tailEnd/>
          </a:ln>
        </p:spPr>
      </p:pic>
      <p:sp>
        <p:nvSpPr>
          <p:cNvPr id="9219" name="Text Box 3"/>
          <p:cNvSpPr txBox="1">
            <a:spLocks noChangeArrowheads="1"/>
          </p:cNvSpPr>
          <p:nvPr/>
        </p:nvSpPr>
        <p:spPr bwMode="auto">
          <a:xfrm>
            <a:off x="571500" y="750888"/>
            <a:ext cx="1752600" cy="249237"/>
          </a:xfrm>
          <a:prstGeom prst="rect">
            <a:avLst/>
          </a:prstGeom>
          <a:noFill/>
          <a:ln w="9525">
            <a:noFill/>
            <a:miter lim="800000"/>
            <a:headEnd/>
            <a:tailEnd/>
          </a:ln>
          <a:effectLst/>
        </p:spPr>
        <p:txBody>
          <a:bodyPr>
            <a:spAutoFit/>
          </a:bodyPr>
          <a:lstStyle/>
          <a:p>
            <a:pPr algn="l">
              <a:lnSpc>
                <a:spcPct val="115000"/>
              </a:lnSpc>
              <a:spcBef>
                <a:spcPct val="55000"/>
              </a:spcBef>
            </a:pPr>
            <a:r>
              <a:rPr lang="en-US" sz="900" b="1">
                <a:latin typeface="AvantGarde" pitchFamily="34" charset="0"/>
              </a:rPr>
              <a:t>1. BRANCH</a:t>
            </a:r>
            <a:endParaRPr lang="en-US" sz="2600" b="1"/>
          </a:p>
        </p:txBody>
      </p:sp>
      <p:sp>
        <p:nvSpPr>
          <p:cNvPr id="9220" name="Text Box 4"/>
          <p:cNvSpPr txBox="1">
            <a:spLocks noChangeArrowheads="1"/>
          </p:cNvSpPr>
          <p:nvPr/>
        </p:nvSpPr>
        <p:spPr bwMode="auto">
          <a:xfrm>
            <a:off x="2295525" y="752475"/>
            <a:ext cx="1752600" cy="458788"/>
          </a:xfrm>
          <a:prstGeom prst="rect">
            <a:avLst/>
          </a:prstGeom>
          <a:noFill/>
          <a:ln w="9525">
            <a:noFill/>
            <a:miter lim="800000"/>
            <a:headEnd/>
            <a:tailEnd/>
          </a:ln>
          <a:effectLst/>
        </p:spPr>
        <p:txBody>
          <a:bodyPr>
            <a:spAutoFit/>
          </a:bodyPr>
          <a:lstStyle/>
          <a:p>
            <a:pPr algn="l">
              <a:lnSpc>
                <a:spcPct val="115000"/>
              </a:lnSpc>
              <a:spcBef>
                <a:spcPct val="55000"/>
              </a:spcBef>
            </a:pPr>
            <a:r>
              <a:rPr lang="en-US" sz="900" b="1">
                <a:latin typeface="AvantGarde" pitchFamily="34" charset="0"/>
              </a:rPr>
              <a:t>2. DIVISION/GROUP</a:t>
            </a:r>
            <a:br>
              <a:rPr lang="en-US" sz="900" b="1">
                <a:latin typeface="AvantGarde" pitchFamily="34" charset="0"/>
              </a:rPr>
            </a:br>
            <a:r>
              <a:rPr lang="en-US" sz="1200">
                <a:latin typeface="Times New Roman" pitchFamily="18" charset="0"/>
              </a:rPr>
              <a:t>Parking Lot</a:t>
            </a:r>
            <a:endParaRPr lang="en-US" sz="3400"/>
          </a:p>
        </p:txBody>
      </p:sp>
      <p:sp>
        <p:nvSpPr>
          <p:cNvPr id="9221" name="Text Box 5"/>
          <p:cNvSpPr txBox="1">
            <a:spLocks noChangeArrowheads="1"/>
          </p:cNvSpPr>
          <p:nvPr/>
        </p:nvSpPr>
        <p:spPr bwMode="auto">
          <a:xfrm>
            <a:off x="581025" y="1217613"/>
            <a:ext cx="1752600" cy="547687"/>
          </a:xfrm>
          <a:prstGeom prst="rect">
            <a:avLst/>
          </a:prstGeom>
          <a:noFill/>
          <a:ln w="9525">
            <a:noFill/>
            <a:miter lim="800000"/>
            <a:headEnd/>
            <a:tailEnd/>
          </a:ln>
          <a:effectLst/>
        </p:spPr>
        <p:txBody>
          <a:bodyPr>
            <a:spAutoFit/>
          </a:bodyPr>
          <a:lstStyle/>
          <a:p>
            <a:pPr algn="l">
              <a:lnSpc>
                <a:spcPct val="115000"/>
              </a:lnSpc>
              <a:spcBef>
                <a:spcPct val="55000"/>
              </a:spcBef>
            </a:pPr>
            <a:r>
              <a:rPr lang="en-US" sz="900" b="1">
                <a:latin typeface="AvantGarde" pitchFamily="34" charset="0"/>
              </a:rPr>
              <a:t>3. INCIDENT NAME</a:t>
            </a:r>
            <a:r>
              <a:rPr lang="en-US" sz="1000" b="1">
                <a:latin typeface="AvantGarde" pitchFamily="34" charset="0"/>
              </a:rPr>
              <a:t>   </a:t>
            </a:r>
            <a:r>
              <a:rPr lang="en-US" sz="1600" b="1">
                <a:latin typeface="Times New Roman" pitchFamily="18" charset="0"/>
              </a:rPr>
              <a:t>Winter Storm</a:t>
            </a:r>
            <a:endParaRPr lang="en-US" sz="2600" b="1"/>
          </a:p>
        </p:txBody>
      </p:sp>
      <p:sp>
        <p:nvSpPr>
          <p:cNvPr id="9222" name="Text Box 6"/>
          <p:cNvSpPr txBox="1">
            <a:spLocks noChangeArrowheads="1"/>
          </p:cNvSpPr>
          <p:nvPr/>
        </p:nvSpPr>
        <p:spPr bwMode="auto">
          <a:xfrm>
            <a:off x="2257425" y="1217613"/>
            <a:ext cx="1752600" cy="547687"/>
          </a:xfrm>
          <a:prstGeom prst="rect">
            <a:avLst/>
          </a:prstGeom>
          <a:noFill/>
          <a:ln w="9525">
            <a:noFill/>
            <a:miter lim="800000"/>
            <a:headEnd/>
            <a:tailEnd/>
          </a:ln>
          <a:effectLst/>
        </p:spPr>
        <p:txBody>
          <a:bodyPr>
            <a:spAutoFit/>
          </a:bodyPr>
          <a:lstStyle/>
          <a:p>
            <a:pPr algn="l">
              <a:lnSpc>
                <a:spcPct val="115000"/>
              </a:lnSpc>
              <a:spcBef>
                <a:spcPct val="55000"/>
              </a:spcBef>
            </a:pPr>
            <a:r>
              <a:rPr lang="en-US" sz="900" b="1">
                <a:latin typeface="AvantGarde" pitchFamily="34" charset="0"/>
              </a:rPr>
              <a:t>4. OPERATIONAL PERIOD</a:t>
            </a:r>
            <a:r>
              <a:rPr lang="en-US" sz="1000" b="1">
                <a:latin typeface="AvantGarde" pitchFamily="34" charset="0"/>
              </a:rPr>
              <a:t> </a:t>
            </a:r>
            <a:r>
              <a:rPr lang="en-US" sz="900" b="1">
                <a:latin typeface="AvantGarde" pitchFamily="34" charset="0"/>
              </a:rPr>
              <a:t>DATE:  </a:t>
            </a:r>
            <a:r>
              <a:rPr lang="en-US" sz="1000" b="1">
                <a:latin typeface="AvantGarde" pitchFamily="34" charset="0"/>
              </a:rPr>
              <a:t> </a:t>
            </a:r>
            <a:r>
              <a:rPr lang="en-US" sz="1600" b="1">
                <a:latin typeface="Times New Roman" pitchFamily="18" charset="0"/>
              </a:rPr>
              <a:t>2-10/2-11</a:t>
            </a:r>
          </a:p>
        </p:txBody>
      </p:sp>
      <p:sp>
        <p:nvSpPr>
          <p:cNvPr id="9223" name="Text Box 7"/>
          <p:cNvSpPr txBox="1">
            <a:spLocks noChangeArrowheads="1"/>
          </p:cNvSpPr>
          <p:nvPr/>
        </p:nvSpPr>
        <p:spPr bwMode="auto">
          <a:xfrm>
            <a:off x="3409950" y="1662113"/>
            <a:ext cx="2266950" cy="285750"/>
          </a:xfrm>
          <a:prstGeom prst="rect">
            <a:avLst/>
          </a:prstGeom>
          <a:noFill/>
          <a:ln w="9525">
            <a:noFill/>
            <a:miter lim="800000"/>
            <a:headEnd/>
            <a:tailEnd/>
          </a:ln>
          <a:effectLst/>
        </p:spPr>
        <p:txBody>
          <a:bodyPr>
            <a:spAutoFit/>
          </a:bodyPr>
          <a:lstStyle/>
          <a:p>
            <a:pPr>
              <a:lnSpc>
                <a:spcPct val="115000"/>
              </a:lnSpc>
              <a:spcBef>
                <a:spcPct val="55000"/>
              </a:spcBef>
            </a:pPr>
            <a:r>
              <a:rPr lang="en-US" sz="1100" b="1">
                <a:latin typeface="AvantGarde" pitchFamily="34" charset="0"/>
              </a:rPr>
              <a:t>5. OPERATIONAL PERSONNEL</a:t>
            </a:r>
            <a:endParaRPr lang="en-US" sz="1100" b="1"/>
          </a:p>
        </p:txBody>
      </p:sp>
      <p:sp>
        <p:nvSpPr>
          <p:cNvPr id="9224" name="Line 8"/>
          <p:cNvSpPr>
            <a:spLocks noChangeShapeType="1"/>
          </p:cNvSpPr>
          <p:nvPr/>
        </p:nvSpPr>
        <p:spPr bwMode="auto">
          <a:xfrm>
            <a:off x="2476500" y="881063"/>
            <a:ext cx="457200" cy="0"/>
          </a:xfrm>
          <a:prstGeom prst="line">
            <a:avLst/>
          </a:prstGeom>
          <a:noFill/>
          <a:ln w="9525">
            <a:solidFill>
              <a:schemeClr val="tx1"/>
            </a:solidFill>
            <a:round/>
            <a:headEnd/>
            <a:tailEnd/>
          </a:ln>
          <a:effectLst/>
        </p:spPr>
        <p:txBody>
          <a:bodyPr wrap="none" anchor="ctr"/>
          <a:lstStyle/>
          <a:p>
            <a:endParaRPr lang="en-US"/>
          </a:p>
        </p:txBody>
      </p:sp>
      <p:sp>
        <p:nvSpPr>
          <p:cNvPr id="9225" name="Text Box 9"/>
          <p:cNvSpPr txBox="1">
            <a:spLocks noChangeArrowheads="1"/>
          </p:cNvSpPr>
          <p:nvPr/>
        </p:nvSpPr>
        <p:spPr bwMode="auto">
          <a:xfrm>
            <a:off x="4276725" y="842963"/>
            <a:ext cx="4114800" cy="396875"/>
          </a:xfrm>
          <a:prstGeom prst="rect">
            <a:avLst/>
          </a:prstGeom>
          <a:noFill/>
          <a:ln w="9525">
            <a:noFill/>
            <a:miter lim="800000"/>
            <a:headEnd/>
            <a:tailEnd/>
          </a:ln>
          <a:effectLst/>
        </p:spPr>
        <p:txBody>
          <a:bodyPr>
            <a:spAutoFit/>
          </a:bodyPr>
          <a:lstStyle/>
          <a:p>
            <a:pPr>
              <a:spcBef>
                <a:spcPct val="50000"/>
              </a:spcBef>
            </a:pPr>
            <a:r>
              <a:rPr lang="en-US" b="1">
                <a:latin typeface="AvantGarde" pitchFamily="34" charset="0"/>
              </a:rPr>
              <a:t>ASSIGNMENT LIST</a:t>
            </a:r>
            <a:endParaRPr lang="en-US" sz="2600"/>
          </a:p>
        </p:txBody>
      </p:sp>
      <p:sp>
        <p:nvSpPr>
          <p:cNvPr id="9226" name="Text Box 10"/>
          <p:cNvSpPr txBox="1">
            <a:spLocks noChangeArrowheads="1"/>
          </p:cNvSpPr>
          <p:nvPr/>
        </p:nvSpPr>
        <p:spPr bwMode="auto">
          <a:xfrm>
            <a:off x="581025" y="1939925"/>
            <a:ext cx="1447800" cy="249238"/>
          </a:xfrm>
          <a:prstGeom prst="rect">
            <a:avLst/>
          </a:prstGeom>
          <a:noFill/>
          <a:ln w="9525">
            <a:noFill/>
            <a:miter lim="800000"/>
            <a:headEnd/>
            <a:tailEnd/>
          </a:ln>
          <a:effectLst/>
        </p:spPr>
        <p:txBody>
          <a:bodyPr>
            <a:spAutoFit/>
          </a:bodyPr>
          <a:lstStyle/>
          <a:p>
            <a:pPr algn="l">
              <a:lnSpc>
                <a:spcPct val="115000"/>
              </a:lnSpc>
              <a:spcBef>
                <a:spcPct val="55000"/>
              </a:spcBef>
            </a:pPr>
            <a:r>
              <a:rPr lang="en-US" sz="900">
                <a:latin typeface="AvantGarde" pitchFamily="34" charset="0"/>
              </a:rPr>
              <a:t>OPERATIONS CHIEF</a:t>
            </a:r>
            <a:endParaRPr lang="en-US" sz="2600"/>
          </a:p>
        </p:txBody>
      </p:sp>
      <p:sp>
        <p:nvSpPr>
          <p:cNvPr id="9227" name="Text Box 11"/>
          <p:cNvSpPr txBox="1">
            <a:spLocks noChangeArrowheads="1"/>
          </p:cNvSpPr>
          <p:nvPr/>
        </p:nvSpPr>
        <p:spPr bwMode="auto">
          <a:xfrm>
            <a:off x="581025" y="2225675"/>
            <a:ext cx="1447800" cy="249238"/>
          </a:xfrm>
          <a:prstGeom prst="rect">
            <a:avLst/>
          </a:prstGeom>
          <a:noFill/>
          <a:ln w="9525">
            <a:noFill/>
            <a:miter lim="800000"/>
            <a:headEnd/>
            <a:tailEnd/>
          </a:ln>
          <a:effectLst/>
        </p:spPr>
        <p:txBody>
          <a:bodyPr>
            <a:spAutoFit/>
          </a:bodyPr>
          <a:lstStyle/>
          <a:p>
            <a:pPr algn="l">
              <a:lnSpc>
                <a:spcPct val="115000"/>
              </a:lnSpc>
              <a:spcBef>
                <a:spcPct val="55000"/>
              </a:spcBef>
            </a:pPr>
            <a:r>
              <a:rPr lang="en-US" sz="900">
                <a:latin typeface="AvantGarde" pitchFamily="34" charset="0"/>
              </a:rPr>
              <a:t>BRANCH DIRECTOR</a:t>
            </a:r>
            <a:endParaRPr lang="en-US" sz="2600"/>
          </a:p>
        </p:txBody>
      </p:sp>
      <p:sp>
        <p:nvSpPr>
          <p:cNvPr id="9228" name="Text Box 12"/>
          <p:cNvSpPr txBox="1">
            <a:spLocks noChangeArrowheads="1"/>
          </p:cNvSpPr>
          <p:nvPr/>
        </p:nvSpPr>
        <p:spPr bwMode="auto">
          <a:xfrm>
            <a:off x="2295525" y="1928813"/>
            <a:ext cx="1447800" cy="300037"/>
          </a:xfrm>
          <a:prstGeom prst="rect">
            <a:avLst/>
          </a:prstGeom>
          <a:noFill/>
          <a:ln w="9525">
            <a:noFill/>
            <a:miter lim="800000"/>
            <a:headEnd/>
            <a:tailEnd/>
          </a:ln>
          <a:effectLst/>
        </p:spPr>
        <p:txBody>
          <a:bodyPr>
            <a:spAutoFit/>
          </a:bodyPr>
          <a:lstStyle/>
          <a:p>
            <a:pPr algn="l">
              <a:lnSpc>
                <a:spcPct val="85000"/>
              </a:lnSpc>
              <a:spcBef>
                <a:spcPct val="20000"/>
              </a:spcBef>
            </a:pPr>
            <a:r>
              <a:rPr lang="en-US" sz="1600">
                <a:latin typeface="Times New Roman" pitchFamily="18" charset="0"/>
              </a:rPr>
              <a:t>Jim Mills </a:t>
            </a:r>
            <a:endParaRPr lang="en-US" sz="2600"/>
          </a:p>
        </p:txBody>
      </p:sp>
      <p:sp>
        <p:nvSpPr>
          <p:cNvPr id="9229" name="Text Box 13"/>
          <p:cNvSpPr txBox="1">
            <a:spLocks noChangeArrowheads="1"/>
          </p:cNvSpPr>
          <p:nvPr/>
        </p:nvSpPr>
        <p:spPr bwMode="auto">
          <a:xfrm>
            <a:off x="3971925" y="1941513"/>
            <a:ext cx="2171700" cy="249237"/>
          </a:xfrm>
          <a:prstGeom prst="rect">
            <a:avLst/>
          </a:prstGeom>
          <a:noFill/>
          <a:ln w="9525">
            <a:noFill/>
            <a:miter lim="800000"/>
            <a:headEnd/>
            <a:tailEnd/>
          </a:ln>
          <a:effectLst/>
        </p:spPr>
        <p:txBody>
          <a:bodyPr>
            <a:spAutoFit/>
          </a:bodyPr>
          <a:lstStyle/>
          <a:p>
            <a:pPr algn="l">
              <a:lnSpc>
                <a:spcPct val="115000"/>
              </a:lnSpc>
              <a:spcBef>
                <a:spcPct val="55000"/>
              </a:spcBef>
            </a:pPr>
            <a:r>
              <a:rPr lang="en-US" sz="900">
                <a:latin typeface="AvantGarde" pitchFamily="34" charset="0"/>
              </a:rPr>
              <a:t>DIVISION/GROUP SUPERVISOR</a:t>
            </a:r>
            <a:endParaRPr lang="en-US" sz="2600"/>
          </a:p>
        </p:txBody>
      </p:sp>
      <p:sp>
        <p:nvSpPr>
          <p:cNvPr id="9230" name="Line 14"/>
          <p:cNvSpPr>
            <a:spLocks noChangeShapeType="1"/>
          </p:cNvSpPr>
          <p:nvPr/>
        </p:nvSpPr>
        <p:spPr bwMode="auto">
          <a:xfrm>
            <a:off x="4067175" y="2074863"/>
            <a:ext cx="457200" cy="0"/>
          </a:xfrm>
          <a:prstGeom prst="line">
            <a:avLst/>
          </a:prstGeom>
          <a:noFill/>
          <a:ln w="9525">
            <a:solidFill>
              <a:schemeClr val="tx1"/>
            </a:solidFill>
            <a:round/>
            <a:headEnd/>
            <a:tailEnd/>
          </a:ln>
          <a:effectLst/>
        </p:spPr>
        <p:txBody>
          <a:bodyPr wrap="none" anchor="ctr"/>
          <a:lstStyle/>
          <a:p>
            <a:endParaRPr lang="en-US"/>
          </a:p>
        </p:txBody>
      </p:sp>
      <p:sp>
        <p:nvSpPr>
          <p:cNvPr id="9231" name="Text Box 15"/>
          <p:cNvSpPr txBox="1">
            <a:spLocks noChangeArrowheads="1"/>
          </p:cNvSpPr>
          <p:nvPr/>
        </p:nvSpPr>
        <p:spPr bwMode="auto">
          <a:xfrm>
            <a:off x="3971925" y="2224088"/>
            <a:ext cx="2009775" cy="249237"/>
          </a:xfrm>
          <a:prstGeom prst="rect">
            <a:avLst/>
          </a:prstGeom>
          <a:noFill/>
          <a:ln w="9525">
            <a:noFill/>
            <a:miter lim="800000"/>
            <a:headEnd/>
            <a:tailEnd/>
          </a:ln>
          <a:effectLst/>
        </p:spPr>
        <p:txBody>
          <a:bodyPr>
            <a:spAutoFit/>
          </a:bodyPr>
          <a:lstStyle/>
          <a:p>
            <a:pPr algn="l">
              <a:lnSpc>
                <a:spcPct val="115000"/>
              </a:lnSpc>
              <a:spcBef>
                <a:spcPct val="55000"/>
              </a:spcBef>
            </a:pPr>
            <a:r>
              <a:rPr lang="en-US" sz="900">
                <a:latin typeface="AvantGarde" pitchFamily="34" charset="0"/>
              </a:rPr>
              <a:t>TACTICAL GROUP SUPERVISOR</a:t>
            </a:r>
            <a:endParaRPr lang="en-US" sz="2600"/>
          </a:p>
        </p:txBody>
      </p:sp>
      <p:sp>
        <p:nvSpPr>
          <p:cNvPr id="9232" name="Text Box 16"/>
          <p:cNvSpPr txBox="1">
            <a:spLocks noChangeArrowheads="1"/>
          </p:cNvSpPr>
          <p:nvPr/>
        </p:nvSpPr>
        <p:spPr bwMode="auto">
          <a:xfrm>
            <a:off x="3209925" y="2435225"/>
            <a:ext cx="3276600" cy="285750"/>
          </a:xfrm>
          <a:prstGeom prst="rect">
            <a:avLst/>
          </a:prstGeom>
          <a:noFill/>
          <a:ln w="9525">
            <a:noFill/>
            <a:miter lim="800000"/>
            <a:headEnd/>
            <a:tailEnd/>
          </a:ln>
          <a:effectLst/>
        </p:spPr>
        <p:txBody>
          <a:bodyPr>
            <a:spAutoFit/>
          </a:bodyPr>
          <a:lstStyle/>
          <a:p>
            <a:pPr algn="l">
              <a:lnSpc>
                <a:spcPct val="115000"/>
              </a:lnSpc>
              <a:spcBef>
                <a:spcPct val="55000"/>
              </a:spcBef>
            </a:pPr>
            <a:r>
              <a:rPr lang="en-US" sz="1100" b="1">
                <a:latin typeface="AvantGarde" pitchFamily="34" charset="0"/>
              </a:rPr>
              <a:t>6. RESOURCES ASSIGNED THIS PERIOD</a:t>
            </a:r>
            <a:endParaRPr lang="en-US" sz="2600" b="1"/>
          </a:p>
        </p:txBody>
      </p:sp>
      <p:sp>
        <p:nvSpPr>
          <p:cNvPr id="9233" name="Text Box 17"/>
          <p:cNvSpPr txBox="1">
            <a:spLocks noChangeArrowheads="1"/>
          </p:cNvSpPr>
          <p:nvPr/>
        </p:nvSpPr>
        <p:spPr bwMode="auto">
          <a:xfrm>
            <a:off x="1543050" y="2728913"/>
            <a:ext cx="1828800" cy="249237"/>
          </a:xfrm>
          <a:prstGeom prst="rect">
            <a:avLst/>
          </a:prstGeom>
          <a:noFill/>
          <a:ln w="9525">
            <a:noFill/>
            <a:miter lim="800000"/>
            <a:headEnd/>
            <a:tailEnd/>
          </a:ln>
          <a:effectLst/>
        </p:spPr>
        <p:txBody>
          <a:bodyPr>
            <a:spAutoFit/>
          </a:bodyPr>
          <a:lstStyle/>
          <a:p>
            <a:pPr>
              <a:lnSpc>
                <a:spcPct val="115000"/>
              </a:lnSpc>
              <a:spcBef>
                <a:spcPct val="55000"/>
              </a:spcBef>
            </a:pPr>
            <a:r>
              <a:rPr lang="en-US" sz="900">
                <a:latin typeface="AvantGarde" pitchFamily="34" charset="0"/>
              </a:rPr>
              <a:t>EMT</a:t>
            </a:r>
            <a:endParaRPr lang="en-US" sz="2600"/>
          </a:p>
        </p:txBody>
      </p:sp>
      <p:sp>
        <p:nvSpPr>
          <p:cNvPr id="9234" name="Text Box 18"/>
          <p:cNvSpPr txBox="1">
            <a:spLocks noChangeArrowheads="1"/>
          </p:cNvSpPr>
          <p:nvPr/>
        </p:nvSpPr>
        <p:spPr bwMode="auto">
          <a:xfrm>
            <a:off x="2438400" y="2727325"/>
            <a:ext cx="1828800" cy="249238"/>
          </a:xfrm>
          <a:prstGeom prst="rect">
            <a:avLst/>
          </a:prstGeom>
          <a:noFill/>
          <a:ln w="9525">
            <a:noFill/>
            <a:miter lim="800000"/>
            <a:headEnd/>
            <a:tailEnd/>
          </a:ln>
          <a:effectLst/>
        </p:spPr>
        <p:txBody>
          <a:bodyPr>
            <a:spAutoFit/>
          </a:bodyPr>
          <a:lstStyle/>
          <a:p>
            <a:pPr>
              <a:lnSpc>
                <a:spcPct val="115000"/>
              </a:lnSpc>
              <a:spcBef>
                <a:spcPct val="55000"/>
              </a:spcBef>
            </a:pPr>
            <a:r>
              <a:rPr lang="en-US" sz="900">
                <a:latin typeface="AvantGarde" pitchFamily="34" charset="0"/>
              </a:rPr>
              <a:t>LEADER</a:t>
            </a:r>
            <a:endParaRPr lang="en-US" sz="2600"/>
          </a:p>
        </p:txBody>
      </p:sp>
      <p:sp>
        <p:nvSpPr>
          <p:cNvPr id="9235" name="Text Box 19"/>
          <p:cNvSpPr txBox="1">
            <a:spLocks noChangeArrowheads="1"/>
          </p:cNvSpPr>
          <p:nvPr/>
        </p:nvSpPr>
        <p:spPr bwMode="auto">
          <a:xfrm>
            <a:off x="5267325" y="2728913"/>
            <a:ext cx="1828800" cy="249237"/>
          </a:xfrm>
          <a:prstGeom prst="rect">
            <a:avLst/>
          </a:prstGeom>
          <a:noFill/>
          <a:ln w="9525">
            <a:noFill/>
            <a:miter lim="800000"/>
            <a:headEnd/>
            <a:tailEnd/>
          </a:ln>
          <a:effectLst/>
        </p:spPr>
        <p:txBody>
          <a:bodyPr>
            <a:spAutoFit/>
          </a:bodyPr>
          <a:lstStyle/>
          <a:p>
            <a:pPr>
              <a:lnSpc>
                <a:spcPct val="115000"/>
              </a:lnSpc>
              <a:spcBef>
                <a:spcPct val="55000"/>
              </a:spcBef>
            </a:pPr>
            <a:r>
              <a:rPr lang="en-US" sz="900">
                <a:latin typeface="AvantGarde" pitchFamily="34" charset="0"/>
              </a:rPr>
              <a:t>PICK</a:t>
            </a:r>
            <a:endParaRPr lang="en-US" sz="2600"/>
          </a:p>
        </p:txBody>
      </p:sp>
      <p:sp>
        <p:nvSpPr>
          <p:cNvPr id="9236" name="Text Box 20"/>
          <p:cNvSpPr txBox="1">
            <a:spLocks noChangeArrowheads="1"/>
          </p:cNvSpPr>
          <p:nvPr/>
        </p:nvSpPr>
        <p:spPr bwMode="auto">
          <a:xfrm>
            <a:off x="5876925" y="1928813"/>
            <a:ext cx="2209800" cy="300037"/>
          </a:xfrm>
          <a:prstGeom prst="rect">
            <a:avLst/>
          </a:prstGeom>
          <a:noFill/>
          <a:ln w="9525">
            <a:noFill/>
            <a:miter lim="800000"/>
            <a:headEnd/>
            <a:tailEnd/>
          </a:ln>
          <a:effectLst/>
        </p:spPr>
        <p:txBody>
          <a:bodyPr>
            <a:spAutoFit/>
          </a:bodyPr>
          <a:lstStyle/>
          <a:p>
            <a:pPr algn="l">
              <a:lnSpc>
                <a:spcPct val="85000"/>
              </a:lnSpc>
              <a:spcBef>
                <a:spcPct val="20000"/>
              </a:spcBef>
            </a:pPr>
            <a:r>
              <a:rPr lang="en-US" sz="1600">
                <a:latin typeface="Times New Roman" pitchFamily="18" charset="0"/>
              </a:rPr>
              <a:t>Andy Anderson </a:t>
            </a:r>
            <a:endParaRPr lang="en-US" sz="2600"/>
          </a:p>
        </p:txBody>
      </p:sp>
      <p:sp>
        <p:nvSpPr>
          <p:cNvPr id="9237" name="Text Box 21"/>
          <p:cNvSpPr txBox="1">
            <a:spLocks noChangeArrowheads="1"/>
          </p:cNvSpPr>
          <p:nvPr/>
        </p:nvSpPr>
        <p:spPr bwMode="gray">
          <a:xfrm>
            <a:off x="4200525" y="4195763"/>
            <a:ext cx="1828800" cy="581025"/>
          </a:xfrm>
          <a:prstGeom prst="rect">
            <a:avLst/>
          </a:prstGeom>
          <a:noFill/>
          <a:ln w="9525">
            <a:noFill/>
            <a:miter lim="800000"/>
            <a:headEnd/>
            <a:tailEnd/>
          </a:ln>
          <a:effectLst/>
        </p:spPr>
        <p:txBody>
          <a:bodyPr>
            <a:spAutoFit/>
          </a:bodyPr>
          <a:lstStyle/>
          <a:p>
            <a:pPr algn="l"/>
            <a:r>
              <a:rPr lang="en-US" sz="1600" b="1">
                <a:solidFill>
                  <a:schemeClr val="bg1"/>
                </a:solidFill>
                <a:latin typeface="Arial" charset="0"/>
              </a:rPr>
              <a:t>Supervisor of   this Assignment</a:t>
            </a:r>
            <a:endParaRPr lang="en-US" sz="2600" b="1"/>
          </a:p>
        </p:txBody>
      </p:sp>
      <p:sp>
        <p:nvSpPr>
          <p:cNvPr id="9238" name="Text Box 22"/>
          <p:cNvSpPr txBox="1">
            <a:spLocks noChangeArrowheads="1"/>
          </p:cNvSpPr>
          <p:nvPr/>
        </p:nvSpPr>
        <p:spPr bwMode="gray">
          <a:xfrm>
            <a:off x="695325" y="4186238"/>
            <a:ext cx="1685925" cy="581025"/>
          </a:xfrm>
          <a:prstGeom prst="rect">
            <a:avLst/>
          </a:prstGeom>
          <a:noFill/>
          <a:ln w="9525">
            <a:noFill/>
            <a:miter lim="800000"/>
            <a:headEnd/>
            <a:tailEnd/>
          </a:ln>
          <a:effectLst/>
        </p:spPr>
        <p:txBody>
          <a:bodyPr>
            <a:spAutoFit/>
          </a:bodyPr>
          <a:lstStyle/>
          <a:p>
            <a:pPr algn="l"/>
            <a:r>
              <a:rPr lang="en-US" sz="1600" b="1">
                <a:solidFill>
                  <a:schemeClr val="bg1"/>
                </a:solidFill>
                <a:latin typeface="Arial" charset="0"/>
              </a:rPr>
              <a:t>Organizational</a:t>
            </a:r>
            <a:br>
              <a:rPr lang="en-US" sz="1600" b="1">
                <a:solidFill>
                  <a:schemeClr val="bg1"/>
                </a:solidFill>
                <a:latin typeface="Arial" charset="0"/>
              </a:rPr>
            </a:br>
            <a:r>
              <a:rPr lang="en-US" sz="1600" b="1">
                <a:solidFill>
                  <a:schemeClr val="bg1"/>
                </a:solidFill>
                <a:latin typeface="Arial" charset="0"/>
              </a:rPr>
              <a:t>Elements</a:t>
            </a:r>
          </a:p>
        </p:txBody>
      </p:sp>
      <p:sp>
        <p:nvSpPr>
          <p:cNvPr id="9239" name="Text Box 23"/>
          <p:cNvSpPr txBox="1">
            <a:spLocks noChangeArrowheads="1"/>
          </p:cNvSpPr>
          <p:nvPr/>
        </p:nvSpPr>
        <p:spPr bwMode="gray">
          <a:xfrm>
            <a:off x="2400300" y="4319588"/>
            <a:ext cx="1600200" cy="581025"/>
          </a:xfrm>
          <a:prstGeom prst="rect">
            <a:avLst/>
          </a:prstGeom>
          <a:noFill/>
          <a:ln w="9525">
            <a:noFill/>
            <a:miter lim="800000"/>
            <a:headEnd/>
            <a:tailEnd/>
          </a:ln>
          <a:effectLst/>
        </p:spPr>
        <p:txBody>
          <a:bodyPr>
            <a:spAutoFit/>
          </a:bodyPr>
          <a:lstStyle/>
          <a:p>
            <a:pPr algn="l"/>
            <a:r>
              <a:rPr lang="en-US" sz="1600" b="1">
                <a:solidFill>
                  <a:schemeClr val="bg1"/>
                </a:solidFill>
                <a:latin typeface="Arial" charset="0"/>
              </a:rPr>
              <a:t>Operations Section Chief</a:t>
            </a:r>
            <a:endParaRPr lang="en-US" sz="2600" b="1"/>
          </a:p>
        </p:txBody>
      </p:sp>
      <p:sp>
        <p:nvSpPr>
          <p:cNvPr id="9240" name="Line 24"/>
          <p:cNvSpPr>
            <a:spLocks noChangeShapeType="1"/>
          </p:cNvSpPr>
          <p:nvPr/>
        </p:nvSpPr>
        <p:spPr bwMode="auto">
          <a:xfrm flipV="1">
            <a:off x="4886325" y="2138363"/>
            <a:ext cx="990600" cy="2057400"/>
          </a:xfrm>
          <a:prstGeom prst="line">
            <a:avLst/>
          </a:prstGeom>
          <a:noFill/>
          <a:ln w="25400">
            <a:solidFill>
              <a:srgbClr val="FF9900"/>
            </a:solidFill>
            <a:round/>
            <a:headEnd/>
            <a:tailEnd type="triangle" w="med" len="med"/>
          </a:ln>
          <a:effectLst>
            <a:outerShdw dist="35921" dir="2700000" algn="ctr" rotWithShape="0">
              <a:schemeClr val="bg2">
                <a:alpha val="50000"/>
              </a:schemeClr>
            </a:outerShdw>
          </a:effectLst>
        </p:spPr>
        <p:txBody>
          <a:bodyPr wrap="none" anchor="ctr"/>
          <a:lstStyle/>
          <a:p>
            <a:endParaRPr lang="en-US"/>
          </a:p>
        </p:txBody>
      </p:sp>
      <p:sp>
        <p:nvSpPr>
          <p:cNvPr id="9241" name="Line 25"/>
          <p:cNvSpPr>
            <a:spLocks noChangeShapeType="1"/>
          </p:cNvSpPr>
          <p:nvPr/>
        </p:nvSpPr>
        <p:spPr bwMode="auto">
          <a:xfrm flipV="1">
            <a:off x="2600325" y="2033588"/>
            <a:ext cx="762000" cy="2162175"/>
          </a:xfrm>
          <a:prstGeom prst="line">
            <a:avLst/>
          </a:prstGeom>
          <a:noFill/>
          <a:ln w="25400">
            <a:solidFill>
              <a:srgbClr val="FF9900"/>
            </a:solidFill>
            <a:round/>
            <a:headEnd/>
            <a:tailEnd type="triangle" w="med" len="med"/>
          </a:ln>
          <a:effectLst>
            <a:outerShdw dist="35921" dir="2700000" algn="ctr" rotWithShape="0">
              <a:schemeClr val="bg2">
                <a:alpha val="50000"/>
              </a:schemeClr>
            </a:outerShdw>
          </a:effectLst>
        </p:spPr>
        <p:txBody>
          <a:bodyPr wrap="none" anchor="ctr"/>
          <a:lstStyle/>
          <a:p>
            <a:endParaRPr lang="en-US"/>
          </a:p>
        </p:txBody>
      </p:sp>
      <p:sp>
        <p:nvSpPr>
          <p:cNvPr id="9242" name="Line 26"/>
          <p:cNvSpPr>
            <a:spLocks noChangeShapeType="1"/>
          </p:cNvSpPr>
          <p:nvPr/>
        </p:nvSpPr>
        <p:spPr bwMode="auto">
          <a:xfrm flipV="1">
            <a:off x="1895475" y="995363"/>
            <a:ext cx="381000" cy="3200400"/>
          </a:xfrm>
          <a:prstGeom prst="line">
            <a:avLst/>
          </a:prstGeom>
          <a:noFill/>
          <a:ln w="25400">
            <a:solidFill>
              <a:srgbClr val="FF9900"/>
            </a:solidFill>
            <a:round/>
            <a:headEnd/>
            <a:tailEnd type="triangle" w="med" len="med"/>
          </a:ln>
          <a:effectLst>
            <a:outerShdw dist="35921" dir="2700000" algn="ctr" rotWithShape="0">
              <a:schemeClr val="bg2">
                <a:alpha val="50000"/>
              </a:schemeClr>
            </a:outerShdw>
          </a:effectLst>
        </p:spPr>
        <p:txBody>
          <a:bodyPr wrap="none" anchor="ctr"/>
          <a:lstStyle/>
          <a:p>
            <a:endParaRPr lang="en-US"/>
          </a:p>
        </p:txBody>
      </p:sp>
      <p:sp>
        <p:nvSpPr>
          <p:cNvPr id="9243" name="Line 27"/>
          <p:cNvSpPr>
            <a:spLocks noChangeShapeType="1"/>
          </p:cNvSpPr>
          <p:nvPr/>
        </p:nvSpPr>
        <p:spPr bwMode="auto">
          <a:xfrm flipV="1">
            <a:off x="1895475" y="995363"/>
            <a:ext cx="0" cy="3200400"/>
          </a:xfrm>
          <a:prstGeom prst="line">
            <a:avLst/>
          </a:prstGeom>
          <a:noFill/>
          <a:ln w="25400">
            <a:solidFill>
              <a:srgbClr val="FF9900"/>
            </a:solidFill>
            <a:round/>
            <a:headEnd/>
            <a:tailEnd type="triangle" w="med" len="med"/>
          </a:ln>
          <a:effectLst>
            <a:outerShdw dist="35921" dir="2700000" algn="ctr" rotWithShape="0">
              <a:schemeClr val="bg2">
                <a:alpha val="50000"/>
              </a:schemeClr>
            </a:outerShdw>
          </a:effectLst>
        </p:spPr>
        <p:txBody>
          <a:bodyPr wrap="none" anchor="ctr"/>
          <a:lstStyle/>
          <a:p>
            <a:endParaRPr lang="en-US"/>
          </a:p>
        </p:txBody>
      </p:sp>
      <p:sp>
        <p:nvSpPr>
          <p:cNvPr id="9244" name="Rectangle 28"/>
          <p:cNvSpPr>
            <a:spLocks noChangeArrowheads="1"/>
          </p:cNvSpPr>
          <p:nvPr/>
        </p:nvSpPr>
        <p:spPr bwMode="gray">
          <a:xfrm>
            <a:off x="304800" y="5981700"/>
            <a:ext cx="5562600" cy="790575"/>
          </a:xfrm>
          <a:prstGeom prst="rect">
            <a:avLst/>
          </a:prstGeom>
          <a:noFill/>
          <a:ln w="9525">
            <a:noFill/>
            <a:miter lim="800000"/>
            <a:headEnd/>
            <a:tailEnd/>
          </a:ln>
          <a:effectLst/>
        </p:spPr>
        <p:txBody>
          <a:bodyPr/>
          <a:lstStyle/>
          <a:p>
            <a:pPr algn="l" eaLnBrk="0" hangingPunct="0"/>
            <a:r>
              <a:rPr lang="en-US" sz="1900" b="1">
                <a:solidFill>
                  <a:schemeClr val="bg1"/>
                </a:solidFill>
                <a:latin typeface="Arial" charset="0"/>
              </a:rPr>
              <a:t>Assignment List, ICS Form 204</a:t>
            </a:r>
          </a:p>
          <a:p>
            <a:pPr algn="l" eaLnBrk="0" hangingPunct="0"/>
            <a:r>
              <a:rPr lang="en-US" sz="1900" b="1">
                <a:solidFill>
                  <a:schemeClr val="bg1"/>
                </a:solidFill>
                <a:latin typeface="Arial" charset="0"/>
              </a:rPr>
              <a:t>(1 of 4)</a:t>
            </a:r>
          </a:p>
        </p:txBody>
      </p:sp>
    </p:spTree>
  </p:cSld>
  <p:clrMapOvr>
    <a:masterClrMapping/>
  </p:clrMapOvr>
  <p:transition>
    <p:wipe dir="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9" descr="div_ass_list_middle1"/>
          <p:cNvPicPr>
            <a:picLocks noChangeAspect="1" noChangeArrowheads="1"/>
          </p:cNvPicPr>
          <p:nvPr/>
        </p:nvPicPr>
        <p:blipFill>
          <a:blip r:embed="rId3" cstate="print"/>
          <a:srcRect/>
          <a:stretch>
            <a:fillRect/>
          </a:stretch>
        </p:blipFill>
        <p:spPr bwMode="auto">
          <a:xfrm>
            <a:off x="0" y="0"/>
            <a:ext cx="9163050" cy="6867525"/>
          </a:xfrm>
          <a:prstGeom prst="rect">
            <a:avLst/>
          </a:prstGeom>
          <a:noFill/>
          <a:ln w="9525">
            <a:noFill/>
            <a:miter lim="800000"/>
            <a:headEnd/>
            <a:tailEnd/>
          </a:ln>
        </p:spPr>
      </p:pic>
      <p:sp>
        <p:nvSpPr>
          <p:cNvPr id="10243" name="Text Box 3"/>
          <p:cNvSpPr txBox="1">
            <a:spLocks noChangeArrowheads="1"/>
          </p:cNvSpPr>
          <p:nvPr/>
        </p:nvSpPr>
        <p:spPr bwMode="auto">
          <a:xfrm>
            <a:off x="3209925" y="595313"/>
            <a:ext cx="2686050" cy="285750"/>
          </a:xfrm>
          <a:prstGeom prst="rect">
            <a:avLst/>
          </a:prstGeom>
          <a:noFill/>
          <a:ln w="9525">
            <a:noFill/>
            <a:miter lim="800000"/>
            <a:headEnd/>
            <a:tailEnd/>
          </a:ln>
          <a:effectLst/>
        </p:spPr>
        <p:txBody>
          <a:bodyPr>
            <a:spAutoFit/>
          </a:bodyPr>
          <a:lstStyle/>
          <a:p>
            <a:pPr algn="l">
              <a:lnSpc>
                <a:spcPct val="115000"/>
              </a:lnSpc>
              <a:spcBef>
                <a:spcPct val="55000"/>
              </a:spcBef>
            </a:pPr>
            <a:r>
              <a:rPr lang="en-US" sz="1100">
                <a:latin typeface="AvantGarde" pitchFamily="34" charset="0"/>
              </a:rPr>
              <a:t>6. RESOURCES ASSIGNED THIS PERIOD</a:t>
            </a:r>
            <a:endParaRPr lang="en-US" sz="2600"/>
          </a:p>
        </p:txBody>
      </p:sp>
      <p:sp>
        <p:nvSpPr>
          <p:cNvPr id="10244" name="Text Box 4"/>
          <p:cNvSpPr txBox="1">
            <a:spLocks noChangeArrowheads="1"/>
          </p:cNvSpPr>
          <p:nvPr/>
        </p:nvSpPr>
        <p:spPr bwMode="auto">
          <a:xfrm>
            <a:off x="1562100" y="889000"/>
            <a:ext cx="1828800" cy="249238"/>
          </a:xfrm>
          <a:prstGeom prst="rect">
            <a:avLst/>
          </a:prstGeom>
          <a:noFill/>
          <a:ln w="9525">
            <a:noFill/>
            <a:miter lim="800000"/>
            <a:headEnd/>
            <a:tailEnd/>
          </a:ln>
          <a:effectLst/>
        </p:spPr>
        <p:txBody>
          <a:bodyPr>
            <a:spAutoFit/>
          </a:bodyPr>
          <a:lstStyle/>
          <a:p>
            <a:pPr>
              <a:lnSpc>
                <a:spcPct val="115000"/>
              </a:lnSpc>
              <a:spcBef>
                <a:spcPct val="55000"/>
              </a:spcBef>
            </a:pPr>
            <a:r>
              <a:rPr lang="en-US" sz="900">
                <a:latin typeface="AvantGarde" pitchFamily="34" charset="0"/>
              </a:rPr>
              <a:t>EMT</a:t>
            </a:r>
            <a:endParaRPr lang="en-US" sz="2600"/>
          </a:p>
        </p:txBody>
      </p:sp>
      <p:sp>
        <p:nvSpPr>
          <p:cNvPr id="10245" name="Text Box 5"/>
          <p:cNvSpPr txBox="1">
            <a:spLocks noChangeArrowheads="1"/>
          </p:cNvSpPr>
          <p:nvPr/>
        </p:nvSpPr>
        <p:spPr bwMode="auto">
          <a:xfrm>
            <a:off x="2647950" y="957263"/>
            <a:ext cx="1828800" cy="228600"/>
          </a:xfrm>
          <a:prstGeom prst="rect">
            <a:avLst/>
          </a:prstGeom>
          <a:noFill/>
          <a:ln w="9525">
            <a:noFill/>
            <a:miter lim="800000"/>
            <a:headEnd/>
            <a:tailEnd/>
          </a:ln>
          <a:effectLst/>
        </p:spPr>
        <p:txBody>
          <a:bodyPr>
            <a:spAutoFit/>
          </a:bodyPr>
          <a:lstStyle/>
          <a:p>
            <a:pPr>
              <a:spcBef>
                <a:spcPct val="55000"/>
              </a:spcBef>
            </a:pPr>
            <a:r>
              <a:rPr lang="en-US" sz="900">
                <a:latin typeface="AvantGarde" pitchFamily="34" charset="0"/>
              </a:rPr>
              <a:t>LEADER</a:t>
            </a:r>
            <a:endParaRPr lang="en-US" sz="2600"/>
          </a:p>
        </p:txBody>
      </p:sp>
      <p:sp>
        <p:nvSpPr>
          <p:cNvPr id="10246" name="Text Box 6"/>
          <p:cNvSpPr txBox="1">
            <a:spLocks noChangeArrowheads="1"/>
          </p:cNvSpPr>
          <p:nvPr/>
        </p:nvSpPr>
        <p:spPr bwMode="auto">
          <a:xfrm>
            <a:off x="5238750" y="889000"/>
            <a:ext cx="1828800" cy="249238"/>
          </a:xfrm>
          <a:prstGeom prst="rect">
            <a:avLst/>
          </a:prstGeom>
          <a:noFill/>
          <a:ln w="9525">
            <a:noFill/>
            <a:miter lim="800000"/>
            <a:headEnd/>
            <a:tailEnd/>
          </a:ln>
          <a:effectLst/>
        </p:spPr>
        <p:txBody>
          <a:bodyPr>
            <a:spAutoFit/>
          </a:bodyPr>
          <a:lstStyle/>
          <a:p>
            <a:pPr>
              <a:lnSpc>
                <a:spcPct val="115000"/>
              </a:lnSpc>
              <a:spcBef>
                <a:spcPct val="55000"/>
              </a:spcBef>
            </a:pPr>
            <a:r>
              <a:rPr lang="en-US" sz="900">
                <a:latin typeface="AvantGarde" pitchFamily="34" charset="0"/>
              </a:rPr>
              <a:t>PICK UP PT/TIME</a:t>
            </a:r>
            <a:endParaRPr lang="en-US" sz="2600"/>
          </a:p>
        </p:txBody>
      </p:sp>
      <p:sp>
        <p:nvSpPr>
          <p:cNvPr id="10247" name="Text Box 7"/>
          <p:cNvSpPr txBox="1">
            <a:spLocks noChangeArrowheads="1"/>
          </p:cNvSpPr>
          <p:nvPr/>
        </p:nvSpPr>
        <p:spPr bwMode="auto">
          <a:xfrm>
            <a:off x="6896100" y="889000"/>
            <a:ext cx="1524000" cy="249238"/>
          </a:xfrm>
          <a:prstGeom prst="rect">
            <a:avLst/>
          </a:prstGeom>
          <a:noFill/>
          <a:ln w="9525">
            <a:noFill/>
            <a:miter lim="800000"/>
            <a:headEnd/>
            <a:tailEnd/>
          </a:ln>
          <a:effectLst/>
        </p:spPr>
        <p:txBody>
          <a:bodyPr>
            <a:spAutoFit/>
          </a:bodyPr>
          <a:lstStyle/>
          <a:p>
            <a:pPr>
              <a:lnSpc>
                <a:spcPct val="115000"/>
              </a:lnSpc>
              <a:spcBef>
                <a:spcPct val="55000"/>
              </a:spcBef>
            </a:pPr>
            <a:r>
              <a:rPr lang="en-US" sz="900">
                <a:latin typeface="AvantGarde" pitchFamily="34" charset="0"/>
              </a:rPr>
              <a:t>DROP OFF PT/TIME</a:t>
            </a:r>
            <a:endParaRPr lang="en-US" sz="2600"/>
          </a:p>
        </p:txBody>
      </p:sp>
      <p:sp>
        <p:nvSpPr>
          <p:cNvPr id="10248" name="Text Box 8"/>
          <p:cNvSpPr txBox="1">
            <a:spLocks noChangeArrowheads="1"/>
          </p:cNvSpPr>
          <p:nvPr/>
        </p:nvSpPr>
        <p:spPr bwMode="auto">
          <a:xfrm>
            <a:off x="523875" y="833438"/>
            <a:ext cx="1828800" cy="365125"/>
          </a:xfrm>
          <a:prstGeom prst="rect">
            <a:avLst/>
          </a:prstGeom>
          <a:noFill/>
          <a:ln w="9525">
            <a:noFill/>
            <a:miter lim="800000"/>
            <a:headEnd/>
            <a:tailEnd/>
          </a:ln>
          <a:effectLst/>
        </p:spPr>
        <p:txBody>
          <a:bodyPr>
            <a:spAutoFit/>
          </a:bodyPr>
          <a:lstStyle/>
          <a:p>
            <a:pPr>
              <a:spcBef>
                <a:spcPct val="55000"/>
              </a:spcBef>
            </a:pPr>
            <a:r>
              <a:rPr lang="en-US" sz="900">
                <a:latin typeface="AvantGarde" pitchFamily="34" charset="0"/>
              </a:rPr>
              <a:t>STRIKE TEAM/TASK FORCE/ RESOURCE DESIGNATOR</a:t>
            </a:r>
            <a:endParaRPr lang="en-US" sz="2600"/>
          </a:p>
        </p:txBody>
      </p:sp>
      <p:sp>
        <p:nvSpPr>
          <p:cNvPr id="10249" name="Text Box 9"/>
          <p:cNvSpPr txBox="1">
            <a:spLocks noChangeArrowheads="1"/>
          </p:cNvSpPr>
          <p:nvPr/>
        </p:nvSpPr>
        <p:spPr bwMode="auto">
          <a:xfrm>
            <a:off x="542925" y="1157288"/>
            <a:ext cx="1447800" cy="300037"/>
          </a:xfrm>
          <a:prstGeom prst="rect">
            <a:avLst/>
          </a:prstGeom>
          <a:noFill/>
          <a:ln w="9525">
            <a:noFill/>
            <a:miter lim="800000"/>
            <a:headEnd/>
            <a:tailEnd/>
          </a:ln>
          <a:effectLst/>
        </p:spPr>
        <p:txBody>
          <a:bodyPr>
            <a:spAutoFit/>
          </a:bodyPr>
          <a:lstStyle/>
          <a:p>
            <a:pPr algn="l">
              <a:lnSpc>
                <a:spcPct val="85000"/>
              </a:lnSpc>
              <a:spcBef>
                <a:spcPct val="20000"/>
              </a:spcBef>
            </a:pPr>
            <a:r>
              <a:rPr lang="en-US" sz="1600">
                <a:latin typeface="Times New Roman" pitchFamily="18" charset="0"/>
              </a:rPr>
              <a:t>TF #1 </a:t>
            </a:r>
            <a:endParaRPr lang="en-US" sz="2600"/>
          </a:p>
        </p:txBody>
      </p:sp>
      <p:sp>
        <p:nvSpPr>
          <p:cNvPr id="10250" name="Text Box 10"/>
          <p:cNvSpPr txBox="1">
            <a:spLocks noChangeArrowheads="1"/>
          </p:cNvSpPr>
          <p:nvPr/>
        </p:nvSpPr>
        <p:spPr bwMode="auto">
          <a:xfrm>
            <a:off x="2686050" y="1157288"/>
            <a:ext cx="1447800" cy="300037"/>
          </a:xfrm>
          <a:prstGeom prst="rect">
            <a:avLst/>
          </a:prstGeom>
          <a:noFill/>
          <a:ln w="9525">
            <a:noFill/>
            <a:miter lim="800000"/>
            <a:headEnd/>
            <a:tailEnd/>
          </a:ln>
          <a:effectLst/>
        </p:spPr>
        <p:txBody>
          <a:bodyPr>
            <a:spAutoFit/>
          </a:bodyPr>
          <a:lstStyle/>
          <a:p>
            <a:pPr algn="l">
              <a:lnSpc>
                <a:spcPct val="85000"/>
              </a:lnSpc>
              <a:spcBef>
                <a:spcPct val="20000"/>
              </a:spcBef>
            </a:pPr>
            <a:r>
              <a:rPr lang="en-US" sz="1600">
                <a:latin typeface="Times New Roman" pitchFamily="18" charset="0"/>
              </a:rPr>
              <a:t>Don Wells </a:t>
            </a:r>
            <a:endParaRPr lang="en-US" sz="2600"/>
          </a:p>
        </p:txBody>
      </p:sp>
      <p:sp>
        <p:nvSpPr>
          <p:cNvPr id="10251" name="Text Box 11"/>
          <p:cNvSpPr txBox="1">
            <a:spLocks noChangeArrowheads="1"/>
          </p:cNvSpPr>
          <p:nvPr/>
        </p:nvSpPr>
        <p:spPr bwMode="auto">
          <a:xfrm>
            <a:off x="2819400" y="1443038"/>
            <a:ext cx="1447800" cy="484187"/>
          </a:xfrm>
          <a:prstGeom prst="rect">
            <a:avLst/>
          </a:prstGeom>
          <a:noFill/>
          <a:ln w="9525">
            <a:noFill/>
            <a:miter lim="800000"/>
            <a:headEnd/>
            <a:tailEnd/>
          </a:ln>
          <a:effectLst/>
        </p:spPr>
        <p:txBody>
          <a:bodyPr>
            <a:spAutoFit/>
          </a:bodyPr>
          <a:lstStyle/>
          <a:p>
            <a:pPr algn="l">
              <a:lnSpc>
                <a:spcPct val="70000"/>
              </a:lnSpc>
              <a:spcBef>
                <a:spcPct val="20000"/>
              </a:spcBef>
            </a:pPr>
            <a:r>
              <a:rPr lang="en-US" sz="1600">
                <a:latin typeface="Times New Roman" pitchFamily="18" charset="0"/>
              </a:rPr>
              <a:t>Tony Anioti</a:t>
            </a:r>
          </a:p>
          <a:p>
            <a:pPr algn="l">
              <a:lnSpc>
                <a:spcPct val="70000"/>
              </a:lnSpc>
              <a:spcBef>
                <a:spcPct val="20000"/>
              </a:spcBef>
            </a:pPr>
            <a:r>
              <a:rPr lang="en-US" sz="1600">
                <a:latin typeface="Times New Roman" pitchFamily="18" charset="0"/>
              </a:rPr>
              <a:t>Carl Gossard </a:t>
            </a:r>
            <a:endParaRPr lang="en-US" sz="2600"/>
          </a:p>
        </p:txBody>
      </p:sp>
      <p:sp>
        <p:nvSpPr>
          <p:cNvPr id="10252" name="Text Box 12"/>
          <p:cNvSpPr txBox="1">
            <a:spLocks noChangeArrowheads="1"/>
          </p:cNvSpPr>
          <p:nvPr/>
        </p:nvSpPr>
        <p:spPr bwMode="auto">
          <a:xfrm>
            <a:off x="695325" y="1443038"/>
            <a:ext cx="1447800" cy="484187"/>
          </a:xfrm>
          <a:prstGeom prst="rect">
            <a:avLst/>
          </a:prstGeom>
          <a:noFill/>
          <a:ln w="9525">
            <a:noFill/>
            <a:miter lim="800000"/>
            <a:headEnd/>
            <a:tailEnd/>
          </a:ln>
          <a:effectLst/>
        </p:spPr>
        <p:txBody>
          <a:bodyPr>
            <a:spAutoFit/>
          </a:bodyPr>
          <a:lstStyle/>
          <a:p>
            <a:pPr algn="l">
              <a:lnSpc>
                <a:spcPct val="70000"/>
              </a:lnSpc>
              <a:spcBef>
                <a:spcPct val="20000"/>
              </a:spcBef>
            </a:pPr>
            <a:r>
              <a:rPr lang="en-US" sz="1600">
                <a:latin typeface="Times New Roman" pitchFamily="18" charset="0"/>
              </a:rPr>
              <a:t>Plow #15</a:t>
            </a:r>
          </a:p>
          <a:p>
            <a:pPr algn="l">
              <a:lnSpc>
                <a:spcPct val="70000"/>
              </a:lnSpc>
              <a:spcBef>
                <a:spcPct val="20000"/>
              </a:spcBef>
            </a:pPr>
            <a:r>
              <a:rPr lang="en-US" sz="1600">
                <a:latin typeface="Times New Roman" pitchFamily="18" charset="0"/>
              </a:rPr>
              <a:t>Loader #2 </a:t>
            </a:r>
            <a:endParaRPr lang="en-US" sz="2600"/>
          </a:p>
        </p:txBody>
      </p:sp>
      <p:sp>
        <p:nvSpPr>
          <p:cNvPr id="10253" name="Text Box 13"/>
          <p:cNvSpPr txBox="1">
            <a:spLocks noChangeArrowheads="1"/>
          </p:cNvSpPr>
          <p:nvPr/>
        </p:nvSpPr>
        <p:spPr bwMode="auto">
          <a:xfrm>
            <a:off x="552450" y="1909763"/>
            <a:ext cx="1447800" cy="300037"/>
          </a:xfrm>
          <a:prstGeom prst="rect">
            <a:avLst/>
          </a:prstGeom>
          <a:noFill/>
          <a:ln w="9525">
            <a:noFill/>
            <a:miter lim="800000"/>
            <a:headEnd/>
            <a:tailEnd/>
          </a:ln>
          <a:effectLst/>
        </p:spPr>
        <p:txBody>
          <a:bodyPr>
            <a:spAutoFit/>
          </a:bodyPr>
          <a:lstStyle/>
          <a:p>
            <a:pPr algn="l">
              <a:lnSpc>
                <a:spcPct val="85000"/>
              </a:lnSpc>
              <a:spcBef>
                <a:spcPct val="20000"/>
              </a:spcBef>
            </a:pPr>
            <a:r>
              <a:rPr lang="en-US" sz="1600">
                <a:latin typeface="Times New Roman" pitchFamily="18" charset="0"/>
              </a:rPr>
              <a:t>TF #2 </a:t>
            </a:r>
            <a:endParaRPr lang="en-US" sz="2600"/>
          </a:p>
        </p:txBody>
      </p:sp>
      <p:sp>
        <p:nvSpPr>
          <p:cNvPr id="10254" name="Text Box 14"/>
          <p:cNvSpPr txBox="1">
            <a:spLocks noChangeArrowheads="1"/>
          </p:cNvSpPr>
          <p:nvPr/>
        </p:nvSpPr>
        <p:spPr bwMode="auto">
          <a:xfrm>
            <a:off x="2695575" y="1909763"/>
            <a:ext cx="1447800" cy="300037"/>
          </a:xfrm>
          <a:prstGeom prst="rect">
            <a:avLst/>
          </a:prstGeom>
          <a:noFill/>
          <a:ln w="9525">
            <a:noFill/>
            <a:miter lim="800000"/>
            <a:headEnd/>
            <a:tailEnd/>
          </a:ln>
          <a:effectLst/>
        </p:spPr>
        <p:txBody>
          <a:bodyPr>
            <a:spAutoFit/>
          </a:bodyPr>
          <a:lstStyle/>
          <a:p>
            <a:pPr algn="l">
              <a:lnSpc>
                <a:spcPct val="85000"/>
              </a:lnSpc>
              <a:spcBef>
                <a:spcPct val="20000"/>
              </a:spcBef>
            </a:pPr>
            <a:r>
              <a:rPr lang="en-US" sz="1600">
                <a:latin typeface="Times New Roman" pitchFamily="18" charset="0"/>
              </a:rPr>
              <a:t>Mark Jones </a:t>
            </a:r>
            <a:endParaRPr lang="en-US" sz="2600"/>
          </a:p>
        </p:txBody>
      </p:sp>
      <p:sp>
        <p:nvSpPr>
          <p:cNvPr id="10255" name="Text Box 15"/>
          <p:cNvSpPr txBox="1">
            <a:spLocks noChangeArrowheads="1"/>
          </p:cNvSpPr>
          <p:nvPr/>
        </p:nvSpPr>
        <p:spPr bwMode="auto">
          <a:xfrm>
            <a:off x="2867025" y="2195513"/>
            <a:ext cx="1447800" cy="484187"/>
          </a:xfrm>
          <a:prstGeom prst="rect">
            <a:avLst/>
          </a:prstGeom>
          <a:noFill/>
          <a:ln w="9525">
            <a:noFill/>
            <a:miter lim="800000"/>
            <a:headEnd/>
            <a:tailEnd/>
          </a:ln>
          <a:effectLst/>
        </p:spPr>
        <p:txBody>
          <a:bodyPr>
            <a:spAutoFit/>
          </a:bodyPr>
          <a:lstStyle/>
          <a:p>
            <a:pPr algn="l">
              <a:lnSpc>
                <a:spcPct val="70000"/>
              </a:lnSpc>
              <a:spcBef>
                <a:spcPct val="20000"/>
              </a:spcBef>
            </a:pPr>
            <a:r>
              <a:rPr lang="en-US" sz="1600">
                <a:latin typeface="Times New Roman" pitchFamily="18" charset="0"/>
              </a:rPr>
              <a:t>Ann Walker</a:t>
            </a:r>
          </a:p>
          <a:p>
            <a:pPr algn="l">
              <a:lnSpc>
                <a:spcPct val="70000"/>
              </a:lnSpc>
              <a:spcBef>
                <a:spcPct val="20000"/>
              </a:spcBef>
            </a:pPr>
            <a:r>
              <a:rPr lang="en-US" sz="1600">
                <a:latin typeface="Times New Roman" pitchFamily="18" charset="0"/>
              </a:rPr>
              <a:t>Paul Drew </a:t>
            </a:r>
            <a:endParaRPr lang="en-US" sz="2600"/>
          </a:p>
        </p:txBody>
      </p:sp>
      <p:sp>
        <p:nvSpPr>
          <p:cNvPr id="10256" name="Text Box 16"/>
          <p:cNvSpPr txBox="1">
            <a:spLocks noChangeArrowheads="1"/>
          </p:cNvSpPr>
          <p:nvPr/>
        </p:nvSpPr>
        <p:spPr bwMode="auto">
          <a:xfrm>
            <a:off x="714375" y="2195513"/>
            <a:ext cx="1447800" cy="484187"/>
          </a:xfrm>
          <a:prstGeom prst="rect">
            <a:avLst/>
          </a:prstGeom>
          <a:noFill/>
          <a:ln w="9525">
            <a:noFill/>
            <a:miter lim="800000"/>
            <a:headEnd/>
            <a:tailEnd/>
          </a:ln>
          <a:effectLst/>
        </p:spPr>
        <p:txBody>
          <a:bodyPr>
            <a:spAutoFit/>
          </a:bodyPr>
          <a:lstStyle/>
          <a:p>
            <a:pPr algn="l">
              <a:lnSpc>
                <a:spcPct val="70000"/>
              </a:lnSpc>
              <a:spcBef>
                <a:spcPct val="20000"/>
              </a:spcBef>
            </a:pPr>
            <a:r>
              <a:rPr lang="en-US" sz="1600">
                <a:latin typeface="Times New Roman" pitchFamily="18" charset="0"/>
              </a:rPr>
              <a:t>Plow #2</a:t>
            </a:r>
          </a:p>
          <a:p>
            <a:pPr algn="l">
              <a:lnSpc>
                <a:spcPct val="70000"/>
              </a:lnSpc>
              <a:spcBef>
                <a:spcPct val="20000"/>
              </a:spcBef>
            </a:pPr>
            <a:r>
              <a:rPr lang="en-US" sz="1600">
                <a:latin typeface="Times New Roman" pitchFamily="18" charset="0"/>
              </a:rPr>
              <a:t>Loader #7 </a:t>
            </a:r>
            <a:endParaRPr lang="en-US" sz="2600"/>
          </a:p>
        </p:txBody>
      </p:sp>
      <p:sp>
        <p:nvSpPr>
          <p:cNvPr id="10257" name="Text Box 17"/>
          <p:cNvSpPr txBox="1">
            <a:spLocks noChangeArrowheads="1"/>
          </p:cNvSpPr>
          <p:nvPr/>
        </p:nvSpPr>
        <p:spPr bwMode="auto">
          <a:xfrm>
            <a:off x="571500" y="2671763"/>
            <a:ext cx="1447800" cy="300037"/>
          </a:xfrm>
          <a:prstGeom prst="rect">
            <a:avLst/>
          </a:prstGeom>
          <a:noFill/>
          <a:ln w="9525">
            <a:noFill/>
            <a:miter lim="800000"/>
            <a:headEnd/>
            <a:tailEnd/>
          </a:ln>
          <a:effectLst/>
        </p:spPr>
        <p:txBody>
          <a:bodyPr>
            <a:spAutoFit/>
          </a:bodyPr>
          <a:lstStyle/>
          <a:p>
            <a:pPr algn="l">
              <a:lnSpc>
                <a:spcPct val="85000"/>
              </a:lnSpc>
              <a:spcBef>
                <a:spcPct val="20000"/>
              </a:spcBef>
            </a:pPr>
            <a:r>
              <a:rPr lang="en-US" sz="1600">
                <a:latin typeface="Times New Roman" pitchFamily="18" charset="0"/>
              </a:rPr>
              <a:t>TF #3 </a:t>
            </a:r>
            <a:endParaRPr lang="en-US" sz="2600"/>
          </a:p>
        </p:txBody>
      </p:sp>
      <p:sp>
        <p:nvSpPr>
          <p:cNvPr id="10258" name="Text Box 18"/>
          <p:cNvSpPr txBox="1">
            <a:spLocks noChangeArrowheads="1"/>
          </p:cNvSpPr>
          <p:nvPr/>
        </p:nvSpPr>
        <p:spPr bwMode="auto">
          <a:xfrm>
            <a:off x="2705100" y="2652713"/>
            <a:ext cx="1819275" cy="300037"/>
          </a:xfrm>
          <a:prstGeom prst="rect">
            <a:avLst/>
          </a:prstGeom>
          <a:noFill/>
          <a:ln w="9525">
            <a:noFill/>
            <a:miter lim="800000"/>
            <a:headEnd/>
            <a:tailEnd/>
          </a:ln>
          <a:effectLst/>
        </p:spPr>
        <p:txBody>
          <a:bodyPr>
            <a:spAutoFit/>
          </a:bodyPr>
          <a:lstStyle/>
          <a:p>
            <a:pPr algn="l">
              <a:lnSpc>
                <a:spcPct val="85000"/>
              </a:lnSpc>
              <a:spcBef>
                <a:spcPct val="20000"/>
              </a:spcBef>
            </a:pPr>
            <a:r>
              <a:rPr lang="en-US" sz="1600">
                <a:latin typeface="Times New Roman" pitchFamily="18" charset="0"/>
              </a:rPr>
              <a:t>Larry Carpenter </a:t>
            </a:r>
            <a:endParaRPr lang="en-US" sz="2600"/>
          </a:p>
        </p:txBody>
      </p:sp>
      <p:sp>
        <p:nvSpPr>
          <p:cNvPr id="10259" name="Text Box 19"/>
          <p:cNvSpPr txBox="1">
            <a:spLocks noChangeArrowheads="1"/>
          </p:cNvSpPr>
          <p:nvPr/>
        </p:nvSpPr>
        <p:spPr bwMode="auto">
          <a:xfrm>
            <a:off x="2876550" y="2959100"/>
            <a:ext cx="1447800" cy="484188"/>
          </a:xfrm>
          <a:prstGeom prst="rect">
            <a:avLst/>
          </a:prstGeom>
          <a:noFill/>
          <a:ln w="9525">
            <a:noFill/>
            <a:miter lim="800000"/>
            <a:headEnd/>
            <a:tailEnd/>
          </a:ln>
          <a:effectLst/>
        </p:spPr>
        <p:txBody>
          <a:bodyPr>
            <a:spAutoFit/>
          </a:bodyPr>
          <a:lstStyle/>
          <a:p>
            <a:pPr algn="l">
              <a:lnSpc>
                <a:spcPct val="70000"/>
              </a:lnSpc>
              <a:spcBef>
                <a:spcPct val="20000"/>
              </a:spcBef>
            </a:pPr>
            <a:r>
              <a:rPr lang="en-US" sz="1600">
                <a:latin typeface="Times New Roman" pitchFamily="18" charset="0"/>
              </a:rPr>
              <a:t>Bob Smith</a:t>
            </a:r>
          </a:p>
          <a:p>
            <a:pPr algn="l">
              <a:lnSpc>
                <a:spcPct val="70000"/>
              </a:lnSpc>
              <a:spcBef>
                <a:spcPct val="20000"/>
              </a:spcBef>
            </a:pPr>
            <a:r>
              <a:rPr lang="en-US" sz="1600">
                <a:latin typeface="Times New Roman" pitchFamily="18" charset="0"/>
              </a:rPr>
              <a:t>Gr        ittle </a:t>
            </a:r>
            <a:endParaRPr lang="en-US" sz="2600"/>
          </a:p>
        </p:txBody>
      </p:sp>
      <p:sp>
        <p:nvSpPr>
          <p:cNvPr id="10260" name="Text Box 20"/>
          <p:cNvSpPr txBox="1">
            <a:spLocks noChangeArrowheads="1"/>
          </p:cNvSpPr>
          <p:nvPr/>
        </p:nvSpPr>
        <p:spPr bwMode="auto">
          <a:xfrm>
            <a:off x="723900" y="2959100"/>
            <a:ext cx="1447800" cy="484188"/>
          </a:xfrm>
          <a:prstGeom prst="rect">
            <a:avLst/>
          </a:prstGeom>
          <a:noFill/>
          <a:ln w="9525">
            <a:noFill/>
            <a:miter lim="800000"/>
            <a:headEnd/>
            <a:tailEnd/>
          </a:ln>
          <a:effectLst/>
        </p:spPr>
        <p:txBody>
          <a:bodyPr>
            <a:spAutoFit/>
          </a:bodyPr>
          <a:lstStyle/>
          <a:p>
            <a:pPr algn="l">
              <a:lnSpc>
                <a:spcPct val="70000"/>
              </a:lnSpc>
              <a:spcBef>
                <a:spcPct val="20000"/>
              </a:spcBef>
            </a:pPr>
            <a:r>
              <a:rPr lang="en-US" sz="1600">
                <a:latin typeface="Times New Roman" pitchFamily="18" charset="0"/>
              </a:rPr>
              <a:t>Plow #10</a:t>
            </a:r>
          </a:p>
          <a:p>
            <a:pPr algn="l">
              <a:lnSpc>
                <a:spcPct val="70000"/>
              </a:lnSpc>
              <a:spcBef>
                <a:spcPct val="20000"/>
              </a:spcBef>
            </a:pPr>
            <a:r>
              <a:rPr lang="en-US" sz="1600">
                <a:latin typeface="Times New Roman" pitchFamily="18" charset="0"/>
              </a:rPr>
              <a:t>Loader #4 </a:t>
            </a:r>
            <a:endParaRPr lang="en-US" sz="2600"/>
          </a:p>
        </p:txBody>
      </p:sp>
      <p:sp>
        <p:nvSpPr>
          <p:cNvPr id="10261" name="Text Box 21"/>
          <p:cNvSpPr txBox="1">
            <a:spLocks noChangeArrowheads="1"/>
          </p:cNvSpPr>
          <p:nvPr/>
        </p:nvSpPr>
        <p:spPr bwMode="auto">
          <a:xfrm>
            <a:off x="4191000" y="852488"/>
            <a:ext cx="1066800" cy="365125"/>
          </a:xfrm>
          <a:prstGeom prst="rect">
            <a:avLst/>
          </a:prstGeom>
          <a:noFill/>
          <a:ln w="9525">
            <a:noFill/>
            <a:miter lim="800000"/>
            <a:headEnd/>
            <a:tailEnd/>
          </a:ln>
          <a:effectLst/>
        </p:spPr>
        <p:txBody>
          <a:bodyPr>
            <a:spAutoFit/>
          </a:bodyPr>
          <a:lstStyle/>
          <a:p>
            <a:pPr>
              <a:spcBef>
                <a:spcPct val="55000"/>
              </a:spcBef>
            </a:pPr>
            <a:r>
              <a:rPr lang="en-US" sz="900">
                <a:latin typeface="AvantGarde" pitchFamily="34" charset="0"/>
              </a:rPr>
              <a:t>NUMBER PERSONS</a:t>
            </a:r>
            <a:endParaRPr lang="en-US" sz="2600"/>
          </a:p>
        </p:txBody>
      </p:sp>
      <p:sp>
        <p:nvSpPr>
          <p:cNvPr id="10262" name="Text Box 22"/>
          <p:cNvSpPr txBox="1">
            <a:spLocks noChangeArrowheads="1"/>
          </p:cNvSpPr>
          <p:nvPr/>
        </p:nvSpPr>
        <p:spPr bwMode="auto">
          <a:xfrm>
            <a:off x="4743450" y="852488"/>
            <a:ext cx="1066800" cy="365125"/>
          </a:xfrm>
          <a:prstGeom prst="rect">
            <a:avLst/>
          </a:prstGeom>
          <a:noFill/>
          <a:ln w="9525">
            <a:noFill/>
            <a:miter lim="800000"/>
            <a:headEnd/>
            <a:tailEnd/>
          </a:ln>
          <a:effectLst/>
        </p:spPr>
        <p:txBody>
          <a:bodyPr>
            <a:spAutoFit/>
          </a:bodyPr>
          <a:lstStyle/>
          <a:p>
            <a:pPr>
              <a:spcBef>
                <a:spcPct val="55000"/>
              </a:spcBef>
            </a:pPr>
            <a:r>
              <a:rPr lang="en-US" sz="900">
                <a:latin typeface="AvantGarde" pitchFamily="34" charset="0"/>
              </a:rPr>
              <a:t>TRANS    NEEDED</a:t>
            </a:r>
            <a:endParaRPr lang="en-US" sz="2600"/>
          </a:p>
        </p:txBody>
      </p:sp>
      <p:sp>
        <p:nvSpPr>
          <p:cNvPr id="10263" name="Text Box 23"/>
          <p:cNvSpPr txBox="1">
            <a:spLocks noChangeArrowheads="1"/>
          </p:cNvSpPr>
          <p:nvPr/>
        </p:nvSpPr>
        <p:spPr bwMode="auto">
          <a:xfrm>
            <a:off x="4543425" y="1157288"/>
            <a:ext cx="4724400" cy="300037"/>
          </a:xfrm>
          <a:prstGeom prst="rect">
            <a:avLst/>
          </a:prstGeom>
          <a:noFill/>
          <a:ln w="9525">
            <a:noFill/>
            <a:miter lim="800000"/>
            <a:headEnd/>
            <a:tailEnd/>
          </a:ln>
          <a:effectLst/>
        </p:spPr>
        <p:txBody>
          <a:bodyPr>
            <a:spAutoFit/>
          </a:bodyPr>
          <a:lstStyle/>
          <a:p>
            <a:pPr algn="l">
              <a:lnSpc>
                <a:spcPct val="85000"/>
              </a:lnSpc>
              <a:spcBef>
                <a:spcPct val="20000"/>
              </a:spcBef>
            </a:pPr>
            <a:r>
              <a:rPr lang="en-US" sz="1600">
                <a:latin typeface="Times New Roman" pitchFamily="18" charset="0"/>
              </a:rPr>
              <a:t> 3       No       Shop 1700            Shop 0530</a:t>
            </a:r>
            <a:endParaRPr lang="en-US" sz="2600"/>
          </a:p>
        </p:txBody>
      </p:sp>
      <p:sp>
        <p:nvSpPr>
          <p:cNvPr id="10264" name="Text Box 24"/>
          <p:cNvSpPr txBox="1">
            <a:spLocks noChangeArrowheads="1"/>
          </p:cNvSpPr>
          <p:nvPr/>
        </p:nvSpPr>
        <p:spPr bwMode="auto">
          <a:xfrm>
            <a:off x="4543425" y="1900238"/>
            <a:ext cx="4724400" cy="300037"/>
          </a:xfrm>
          <a:prstGeom prst="rect">
            <a:avLst/>
          </a:prstGeom>
          <a:noFill/>
          <a:ln w="9525">
            <a:noFill/>
            <a:miter lim="800000"/>
            <a:headEnd/>
            <a:tailEnd/>
          </a:ln>
          <a:effectLst/>
        </p:spPr>
        <p:txBody>
          <a:bodyPr>
            <a:spAutoFit/>
          </a:bodyPr>
          <a:lstStyle/>
          <a:p>
            <a:pPr algn="l">
              <a:lnSpc>
                <a:spcPct val="85000"/>
              </a:lnSpc>
              <a:spcBef>
                <a:spcPct val="20000"/>
              </a:spcBef>
            </a:pPr>
            <a:r>
              <a:rPr lang="en-US" sz="1600">
                <a:latin typeface="Times New Roman" pitchFamily="18" charset="0"/>
              </a:rPr>
              <a:t> 3       No       Shop 1700            Shop 0530</a:t>
            </a:r>
            <a:endParaRPr lang="en-US" sz="2600"/>
          </a:p>
        </p:txBody>
      </p:sp>
      <p:sp>
        <p:nvSpPr>
          <p:cNvPr id="10265" name="Text Box 25"/>
          <p:cNvSpPr txBox="1">
            <a:spLocks noChangeArrowheads="1"/>
          </p:cNvSpPr>
          <p:nvPr/>
        </p:nvSpPr>
        <p:spPr bwMode="auto">
          <a:xfrm>
            <a:off x="4543425" y="2657475"/>
            <a:ext cx="4724400" cy="300038"/>
          </a:xfrm>
          <a:prstGeom prst="rect">
            <a:avLst/>
          </a:prstGeom>
          <a:noFill/>
          <a:ln w="9525">
            <a:noFill/>
            <a:miter lim="800000"/>
            <a:headEnd/>
            <a:tailEnd/>
          </a:ln>
          <a:effectLst/>
        </p:spPr>
        <p:txBody>
          <a:bodyPr>
            <a:spAutoFit/>
          </a:bodyPr>
          <a:lstStyle/>
          <a:p>
            <a:pPr algn="l">
              <a:lnSpc>
                <a:spcPct val="85000"/>
              </a:lnSpc>
              <a:spcBef>
                <a:spcPct val="20000"/>
              </a:spcBef>
            </a:pPr>
            <a:r>
              <a:rPr lang="en-US" sz="1600">
                <a:latin typeface="Times New Roman" pitchFamily="18" charset="0"/>
              </a:rPr>
              <a:t> 3       No       Shop 1700            Shop 0530</a:t>
            </a:r>
            <a:endParaRPr lang="en-US" sz="2600"/>
          </a:p>
        </p:txBody>
      </p:sp>
      <p:sp>
        <p:nvSpPr>
          <p:cNvPr id="10266" name="Text Box 26"/>
          <p:cNvSpPr txBox="1">
            <a:spLocks noChangeArrowheads="1"/>
          </p:cNvSpPr>
          <p:nvPr/>
        </p:nvSpPr>
        <p:spPr bwMode="gray">
          <a:xfrm>
            <a:off x="923925" y="4652963"/>
            <a:ext cx="1828800" cy="581025"/>
          </a:xfrm>
          <a:prstGeom prst="rect">
            <a:avLst/>
          </a:prstGeom>
          <a:noFill/>
          <a:ln w="9525">
            <a:noFill/>
            <a:miter lim="800000"/>
            <a:headEnd/>
            <a:tailEnd/>
          </a:ln>
          <a:effectLst/>
        </p:spPr>
        <p:txBody>
          <a:bodyPr>
            <a:spAutoFit/>
          </a:bodyPr>
          <a:lstStyle/>
          <a:p>
            <a:pPr algn="l"/>
            <a:r>
              <a:rPr lang="en-US" sz="1600" b="1">
                <a:solidFill>
                  <a:schemeClr val="bg1"/>
                </a:solidFill>
                <a:latin typeface="Arial" charset="0"/>
              </a:rPr>
              <a:t>Resources Assigned</a:t>
            </a:r>
            <a:endParaRPr lang="en-US" sz="2600" b="1"/>
          </a:p>
        </p:txBody>
      </p:sp>
      <p:sp>
        <p:nvSpPr>
          <p:cNvPr id="10267" name="Line 27"/>
          <p:cNvSpPr>
            <a:spLocks noChangeShapeType="1"/>
          </p:cNvSpPr>
          <p:nvPr/>
        </p:nvSpPr>
        <p:spPr bwMode="auto">
          <a:xfrm flipV="1">
            <a:off x="2066925" y="2366963"/>
            <a:ext cx="2895600" cy="2438400"/>
          </a:xfrm>
          <a:prstGeom prst="line">
            <a:avLst/>
          </a:prstGeom>
          <a:noFill/>
          <a:ln w="25400">
            <a:solidFill>
              <a:srgbClr val="FF9900"/>
            </a:solidFill>
            <a:round/>
            <a:headEnd/>
            <a:tailEnd type="triangle" w="med" len="med"/>
          </a:ln>
          <a:effectLst>
            <a:outerShdw dist="35921" dir="2700000" algn="ctr" rotWithShape="0">
              <a:schemeClr val="bg2">
                <a:alpha val="50000"/>
              </a:schemeClr>
            </a:outerShdw>
          </a:effectLst>
        </p:spPr>
        <p:txBody>
          <a:bodyPr wrap="none" anchor="ctr"/>
          <a:lstStyle/>
          <a:p>
            <a:endParaRPr lang="en-US"/>
          </a:p>
        </p:txBody>
      </p:sp>
      <p:sp>
        <p:nvSpPr>
          <p:cNvPr id="10268" name="Rectangle 28"/>
          <p:cNvSpPr>
            <a:spLocks noChangeArrowheads="1"/>
          </p:cNvSpPr>
          <p:nvPr/>
        </p:nvSpPr>
        <p:spPr bwMode="gray">
          <a:xfrm>
            <a:off x="161925" y="6054725"/>
            <a:ext cx="6010275" cy="731838"/>
          </a:xfrm>
          <a:prstGeom prst="rect">
            <a:avLst/>
          </a:prstGeom>
          <a:noFill/>
          <a:ln w="9525">
            <a:noFill/>
            <a:miter lim="800000"/>
            <a:headEnd/>
            <a:tailEnd/>
          </a:ln>
          <a:effectLst/>
        </p:spPr>
        <p:txBody>
          <a:bodyPr/>
          <a:lstStyle/>
          <a:p>
            <a:pPr algn="l" eaLnBrk="0" hangingPunct="0"/>
            <a:r>
              <a:rPr lang="en-US" b="1">
                <a:solidFill>
                  <a:schemeClr val="bg1"/>
                </a:solidFill>
                <a:latin typeface="Arial" charset="0"/>
              </a:rPr>
              <a:t>Assignment List, ICS Form 204</a:t>
            </a:r>
            <a:r>
              <a:rPr lang="en-US" sz="1800" b="1">
                <a:solidFill>
                  <a:schemeClr val="bg1"/>
                </a:solidFill>
                <a:latin typeface="Arial" charset="0"/>
              </a:rPr>
              <a:t>  </a:t>
            </a:r>
            <a:br>
              <a:rPr lang="en-US" sz="1800" b="1">
                <a:solidFill>
                  <a:schemeClr val="bg1"/>
                </a:solidFill>
                <a:latin typeface="Arial" charset="0"/>
              </a:rPr>
            </a:br>
            <a:r>
              <a:rPr lang="en-US" sz="1800" b="1">
                <a:solidFill>
                  <a:schemeClr val="bg1"/>
                </a:solidFill>
                <a:latin typeface="Arial" charset="0"/>
              </a:rPr>
              <a:t>(2 of 4)</a:t>
            </a:r>
          </a:p>
        </p:txBody>
      </p:sp>
    </p:spTree>
  </p:cSld>
  <p:clrMapOvr>
    <a:masterClrMapping/>
  </p:clrMapOvr>
  <p:transition>
    <p:wipe dir="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7" descr="div_ass_list_middle2"/>
          <p:cNvPicPr>
            <a:picLocks noChangeAspect="1" noChangeArrowheads="1"/>
          </p:cNvPicPr>
          <p:nvPr/>
        </p:nvPicPr>
        <p:blipFill>
          <a:blip r:embed="rId3" cstate="print"/>
          <a:srcRect/>
          <a:stretch>
            <a:fillRect/>
          </a:stretch>
        </p:blipFill>
        <p:spPr bwMode="auto">
          <a:xfrm>
            <a:off x="0" y="0"/>
            <a:ext cx="9163050" cy="6867525"/>
          </a:xfrm>
          <a:prstGeom prst="rect">
            <a:avLst/>
          </a:prstGeom>
          <a:noFill/>
          <a:ln w="9525">
            <a:noFill/>
            <a:miter lim="800000"/>
            <a:headEnd/>
            <a:tailEnd/>
          </a:ln>
        </p:spPr>
      </p:pic>
      <p:sp>
        <p:nvSpPr>
          <p:cNvPr id="11267" name="Text Box 3"/>
          <p:cNvSpPr txBox="1">
            <a:spLocks noChangeArrowheads="1"/>
          </p:cNvSpPr>
          <p:nvPr/>
        </p:nvSpPr>
        <p:spPr bwMode="auto">
          <a:xfrm>
            <a:off x="542925" y="180975"/>
            <a:ext cx="1447800" cy="300038"/>
          </a:xfrm>
          <a:prstGeom prst="rect">
            <a:avLst/>
          </a:prstGeom>
          <a:noFill/>
          <a:ln w="9525">
            <a:noFill/>
            <a:miter lim="800000"/>
            <a:headEnd/>
            <a:tailEnd/>
          </a:ln>
          <a:effectLst/>
        </p:spPr>
        <p:txBody>
          <a:bodyPr>
            <a:spAutoFit/>
          </a:bodyPr>
          <a:lstStyle/>
          <a:p>
            <a:pPr algn="l">
              <a:lnSpc>
                <a:spcPct val="85000"/>
              </a:lnSpc>
              <a:spcBef>
                <a:spcPct val="20000"/>
              </a:spcBef>
            </a:pPr>
            <a:r>
              <a:rPr lang="en-US" sz="1600">
                <a:latin typeface="Times New Roman" pitchFamily="18" charset="0"/>
              </a:rPr>
              <a:t>TF #3 </a:t>
            </a:r>
            <a:endParaRPr lang="en-US" sz="2600"/>
          </a:p>
        </p:txBody>
      </p:sp>
      <p:sp>
        <p:nvSpPr>
          <p:cNvPr id="11268" name="Text Box 4"/>
          <p:cNvSpPr txBox="1">
            <a:spLocks noChangeArrowheads="1"/>
          </p:cNvSpPr>
          <p:nvPr/>
        </p:nvSpPr>
        <p:spPr bwMode="auto">
          <a:xfrm>
            <a:off x="2981325" y="468313"/>
            <a:ext cx="1447800" cy="484187"/>
          </a:xfrm>
          <a:prstGeom prst="rect">
            <a:avLst/>
          </a:prstGeom>
          <a:noFill/>
          <a:ln w="9525">
            <a:noFill/>
            <a:miter lim="800000"/>
            <a:headEnd/>
            <a:tailEnd/>
          </a:ln>
          <a:effectLst/>
        </p:spPr>
        <p:txBody>
          <a:bodyPr>
            <a:spAutoFit/>
          </a:bodyPr>
          <a:lstStyle/>
          <a:p>
            <a:pPr algn="l">
              <a:lnSpc>
                <a:spcPct val="70000"/>
              </a:lnSpc>
              <a:spcBef>
                <a:spcPct val="20000"/>
              </a:spcBef>
            </a:pPr>
            <a:r>
              <a:rPr lang="en-US" sz="1600">
                <a:latin typeface="Times New Roman" pitchFamily="18" charset="0"/>
              </a:rPr>
              <a:t>John Dietz</a:t>
            </a:r>
          </a:p>
          <a:p>
            <a:pPr algn="l">
              <a:lnSpc>
                <a:spcPct val="70000"/>
              </a:lnSpc>
              <a:spcBef>
                <a:spcPct val="20000"/>
              </a:spcBef>
            </a:pPr>
            <a:r>
              <a:rPr lang="en-US" sz="1600">
                <a:latin typeface="Times New Roman" pitchFamily="18" charset="0"/>
              </a:rPr>
              <a:t>Barry Miller </a:t>
            </a:r>
            <a:endParaRPr lang="en-US" sz="2600"/>
          </a:p>
        </p:txBody>
      </p:sp>
      <p:sp>
        <p:nvSpPr>
          <p:cNvPr id="11269" name="Text Box 5"/>
          <p:cNvSpPr txBox="1">
            <a:spLocks noChangeArrowheads="1"/>
          </p:cNvSpPr>
          <p:nvPr/>
        </p:nvSpPr>
        <p:spPr bwMode="auto">
          <a:xfrm>
            <a:off x="695325" y="468313"/>
            <a:ext cx="1447800" cy="484187"/>
          </a:xfrm>
          <a:prstGeom prst="rect">
            <a:avLst/>
          </a:prstGeom>
          <a:noFill/>
          <a:ln w="9525">
            <a:noFill/>
            <a:miter lim="800000"/>
            <a:headEnd/>
            <a:tailEnd/>
          </a:ln>
          <a:effectLst/>
        </p:spPr>
        <p:txBody>
          <a:bodyPr>
            <a:spAutoFit/>
          </a:bodyPr>
          <a:lstStyle/>
          <a:p>
            <a:pPr algn="l">
              <a:lnSpc>
                <a:spcPct val="70000"/>
              </a:lnSpc>
              <a:spcBef>
                <a:spcPct val="20000"/>
              </a:spcBef>
            </a:pPr>
            <a:r>
              <a:rPr lang="en-US" sz="1600">
                <a:latin typeface="Times New Roman" pitchFamily="18" charset="0"/>
              </a:rPr>
              <a:t>Plow #8</a:t>
            </a:r>
          </a:p>
          <a:p>
            <a:pPr algn="l">
              <a:lnSpc>
                <a:spcPct val="70000"/>
              </a:lnSpc>
              <a:spcBef>
                <a:spcPct val="20000"/>
              </a:spcBef>
            </a:pPr>
            <a:r>
              <a:rPr lang="en-US" sz="1600">
                <a:latin typeface="Times New Roman" pitchFamily="18" charset="0"/>
              </a:rPr>
              <a:t>Loader #6 </a:t>
            </a:r>
            <a:endParaRPr lang="en-US" sz="2600"/>
          </a:p>
        </p:txBody>
      </p:sp>
      <p:sp>
        <p:nvSpPr>
          <p:cNvPr id="11270" name="Text Box 6"/>
          <p:cNvSpPr txBox="1">
            <a:spLocks noChangeArrowheads="1"/>
          </p:cNvSpPr>
          <p:nvPr/>
        </p:nvSpPr>
        <p:spPr bwMode="auto">
          <a:xfrm>
            <a:off x="7258050" y="166688"/>
            <a:ext cx="752475" cy="300037"/>
          </a:xfrm>
          <a:prstGeom prst="rect">
            <a:avLst/>
          </a:prstGeom>
          <a:noFill/>
          <a:ln w="9525">
            <a:noFill/>
            <a:miter lim="800000"/>
            <a:headEnd/>
            <a:tailEnd/>
          </a:ln>
          <a:effectLst/>
        </p:spPr>
        <p:txBody>
          <a:bodyPr>
            <a:spAutoFit/>
          </a:bodyPr>
          <a:lstStyle/>
          <a:p>
            <a:pPr algn="l">
              <a:lnSpc>
                <a:spcPct val="85000"/>
              </a:lnSpc>
              <a:spcBef>
                <a:spcPct val="20000"/>
              </a:spcBef>
            </a:pPr>
            <a:r>
              <a:rPr lang="en-US" sz="1600">
                <a:latin typeface="Times New Roman" pitchFamily="18" charset="0"/>
              </a:rPr>
              <a:t>Shop</a:t>
            </a:r>
            <a:endParaRPr lang="en-US" sz="2600"/>
          </a:p>
        </p:txBody>
      </p:sp>
      <p:sp>
        <p:nvSpPr>
          <p:cNvPr id="11271" name="Text Box 7"/>
          <p:cNvSpPr txBox="1">
            <a:spLocks noChangeArrowheads="1"/>
          </p:cNvSpPr>
          <p:nvPr/>
        </p:nvSpPr>
        <p:spPr bwMode="auto">
          <a:xfrm>
            <a:off x="581025" y="927100"/>
            <a:ext cx="1752600" cy="249238"/>
          </a:xfrm>
          <a:prstGeom prst="rect">
            <a:avLst/>
          </a:prstGeom>
          <a:noFill/>
          <a:ln w="9525">
            <a:noFill/>
            <a:miter lim="800000"/>
            <a:headEnd/>
            <a:tailEnd/>
          </a:ln>
          <a:effectLst/>
        </p:spPr>
        <p:txBody>
          <a:bodyPr>
            <a:spAutoFit/>
          </a:bodyPr>
          <a:lstStyle/>
          <a:p>
            <a:pPr algn="l">
              <a:lnSpc>
                <a:spcPct val="115000"/>
              </a:lnSpc>
              <a:spcBef>
                <a:spcPct val="55000"/>
              </a:spcBef>
            </a:pPr>
            <a:r>
              <a:rPr lang="en-US" sz="900" b="1">
                <a:latin typeface="AvantGarde" pitchFamily="34" charset="0"/>
              </a:rPr>
              <a:t>7. CONTROL OPERATIONS</a:t>
            </a:r>
            <a:endParaRPr lang="en-US" sz="2600" b="1"/>
          </a:p>
        </p:txBody>
      </p:sp>
      <p:sp>
        <p:nvSpPr>
          <p:cNvPr id="11272" name="Text Box 8"/>
          <p:cNvSpPr txBox="1">
            <a:spLocks noChangeArrowheads="1"/>
          </p:cNvSpPr>
          <p:nvPr/>
        </p:nvSpPr>
        <p:spPr bwMode="auto">
          <a:xfrm>
            <a:off x="828675" y="1157288"/>
            <a:ext cx="4972050" cy="923925"/>
          </a:xfrm>
          <a:prstGeom prst="rect">
            <a:avLst/>
          </a:prstGeom>
          <a:noFill/>
          <a:ln w="9525">
            <a:noFill/>
            <a:miter lim="800000"/>
            <a:headEnd/>
            <a:tailEnd/>
          </a:ln>
          <a:effectLst/>
        </p:spPr>
        <p:txBody>
          <a:bodyPr>
            <a:spAutoFit/>
          </a:bodyPr>
          <a:lstStyle/>
          <a:p>
            <a:pPr algn="l">
              <a:lnSpc>
                <a:spcPct val="85000"/>
              </a:lnSpc>
              <a:spcBef>
                <a:spcPct val="20000"/>
              </a:spcBef>
            </a:pPr>
            <a:r>
              <a:rPr lang="en-US" sz="1600">
                <a:latin typeface="Times New Roman" pitchFamily="18" charset="0"/>
              </a:rPr>
              <a:t>TF #1- Maintain EOC, Stations 1, 2, and Police Station  TF #2- Maintain Stations 3, 4, and 5                                 TF #3- Maintain Stations 6, 7, and Hospital                    TF #4- Staging at Shop </a:t>
            </a:r>
            <a:endParaRPr lang="en-US" sz="2600"/>
          </a:p>
        </p:txBody>
      </p:sp>
      <p:sp>
        <p:nvSpPr>
          <p:cNvPr id="11273" name="Text Box 9"/>
          <p:cNvSpPr txBox="1">
            <a:spLocks noChangeArrowheads="1"/>
          </p:cNvSpPr>
          <p:nvPr/>
        </p:nvSpPr>
        <p:spPr bwMode="auto">
          <a:xfrm>
            <a:off x="581025" y="2124075"/>
            <a:ext cx="1752600" cy="249238"/>
          </a:xfrm>
          <a:prstGeom prst="rect">
            <a:avLst/>
          </a:prstGeom>
          <a:noFill/>
          <a:ln w="9525">
            <a:noFill/>
            <a:miter lim="800000"/>
            <a:headEnd/>
            <a:tailEnd/>
          </a:ln>
          <a:effectLst/>
        </p:spPr>
        <p:txBody>
          <a:bodyPr>
            <a:spAutoFit/>
          </a:bodyPr>
          <a:lstStyle/>
          <a:p>
            <a:pPr algn="l">
              <a:lnSpc>
                <a:spcPct val="115000"/>
              </a:lnSpc>
              <a:spcBef>
                <a:spcPct val="55000"/>
              </a:spcBef>
            </a:pPr>
            <a:r>
              <a:rPr lang="en-US" sz="900" b="1">
                <a:latin typeface="AvantGarde" pitchFamily="34" charset="0"/>
              </a:rPr>
              <a:t>8. SPECIAL INSTRUCTIONS</a:t>
            </a:r>
            <a:endParaRPr lang="en-US" sz="2600" b="1"/>
          </a:p>
        </p:txBody>
      </p:sp>
      <p:sp>
        <p:nvSpPr>
          <p:cNvPr id="11274" name="Text Box 10"/>
          <p:cNvSpPr txBox="1">
            <a:spLocks noChangeArrowheads="1"/>
          </p:cNvSpPr>
          <p:nvPr/>
        </p:nvSpPr>
        <p:spPr bwMode="auto">
          <a:xfrm>
            <a:off x="542925" y="2306638"/>
            <a:ext cx="8001000" cy="1131887"/>
          </a:xfrm>
          <a:prstGeom prst="rect">
            <a:avLst/>
          </a:prstGeom>
          <a:noFill/>
          <a:ln w="9525">
            <a:noFill/>
            <a:miter lim="800000"/>
            <a:headEnd/>
            <a:tailEnd/>
          </a:ln>
          <a:effectLst/>
        </p:spPr>
        <p:txBody>
          <a:bodyPr>
            <a:spAutoFit/>
          </a:bodyPr>
          <a:lstStyle/>
          <a:p>
            <a:pPr algn="l">
              <a:lnSpc>
                <a:spcPct val="85000"/>
              </a:lnSpc>
              <a:spcBef>
                <a:spcPct val="20000"/>
              </a:spcBef>
            </a:pPr>
            <a:r>
              <a:rPr lang="en-US" sz="1600">
                <a:latin typeface="Times New Roman" pitchFamily="18" charset="0"/>
              </a:rPr>
              <a:t>See site maps for snow pile locations.  Maintain less than 6 inches accumulation.  If snowfall exceeds capability, request additional resources through Ops.  Exercise extreme caution when operating machinery.  Visibility will be very poor.  Wear high visibility clothing, hat and gloves.  Lunches will be delivered to Fire Stations 1, 3, and 6 at 2400.  Watch for signs of hypothermia.</a:t>
            </a:r>
          </a:p>
        </p:txBody>
      </p:sp>
      <p:sp>
        <p:nvSpPr>
          <p:cNvPr id="11275" name="Text Box 11"/>
          <p:cNvSpPr txBox="1">
            <a:spLocks noChangeArrowheads="1"/>
          </p:cNvSpPr>
          <p:nvPr/>
        </p:nvSpPr>
        <p:spPr bwMode="gray">
          <a:xfrm>
            <a:off x="314325" y="4752975"/>
            <a:ext cx="2209800" cy="581025"/>
          </a:xfrm>
          <a:prstGeom prst="rect">
            <a:avLst/>
          </a:prstGeom>
          <a:noFill/>
          <a:ln w="9525">
            <a:noFill/>
            <a:miter lim="800000"/>
            <a:headEnd/>
            <a:tailEnd/>
          </a:ln>
          <a:effectLst/>
        </p:spPr>
        <p:txBody>
          <a:bodyPr>
            <a:spAutoFit/>
          </a:bodyPr>
          <a:lstStyle/>
          <a:p>
            <a:pPr algn="l"/>
            <a:r>
              <a:rPr lang="en-US" sz="1600" b="1">
                <a:solidFill>
                  <a:schemeClr val="bg1"/>
                </a:solidFill>
                <a:latin typeface="Arial" charset="0"/>
              </a:rPr>
              <a:t>Assignment and   Special Instructions</a:t>
            </a:r>
            <a:endParaRPr lang="en-US" sz="2600" b="1"/>
          </a:p>
        </p:txBody>
      </p:sp>
      <p:sp>
        <p:nvSpPr>
          <p:cNvPr id="11276" name="Line 12"/>
          <p:cNvSpPr>
            <a:spLocks noChangeShapeType="1"/>
          </p:cNvSpPr>
          <p:nvPr/>
        </p:nvSpPr>
        <p:spPr bwMode="auto">
          <a:xfrm rot="10800000" flipH="1" flipV="1">
            <a:off x="314325" y="2819400"/>
            <a:ext cx="304800" cy="0"/>
          </a:xfrm>
          <a:prstGeom prst="line">
            <a:avLst/>
          </a:prstGeom>
          <a:noFill/>
          <a:ln w="25400">
            <a:solidFill>
              <a:srgbClr val="FF9900"/>
            </a:solidFill>
            <a:round/>
            <a:headEnd/>
            <a:tailEnd type="triangle" w="med" len="med"/>
          </a:ln>
          <a:effectLst>
            <a:outerShdw dist="25400" dir="5400000" algn="ctr" rotWithShape="0">
              <a:schemeClr val="bg2">
                <a:alpha val="50000"/>
              </a:schemeClr>
            </a:outerShdw>
          </a:effectLst>
        </p:spPr>
        <p:txBody>
          <a:bodyPr wrap="none" anchor="ctr"/>
          <a:lstStyle/>
          <a:p>
            <a:endParaRPr lang="en-US"/>
          </a:p>
        </p:txBody>
      </p:sp>
      <p:sp>
        <p:nvSpPr>
          <p:cNvPr id="11277" name="Line 13"/>
          <p:cNvSpPr>
            <a:spLocks noChangeShapeType="1"/>
          </p:cNvSpPr>
          <p:nvPr/>
        </p:nvSpPr>
        <p:spPr bwMode="auto">
          <a:xfrm rot="10800000" flipH="1" flipV="1">
            <a:off x="314325" y="1524000"/>
            <a:ext cx="304800" cy="0"/>
          </a:xfrm>
          <a:prstGeom prst="line">
            <a:avLst/>
          </a:prstGeom>
          <a:noFill/>
          <a:ln w="25400">
            <a:solidFill>
              <a:srgbClr val="FF9900"/>
            </a:solidFill>
            <a:round/>
            <a:headEnd/>
            <a:tailEnd type="triangle" w="med" len="med"/>
          </a:ln>
          <a:effectLst>
            <a:outerShdw dist="25400" dir="5400000" algn="ctr" rotWithShape="0">
              <a:schemeClr val="bg2">
                <a:alpha val="50000"/>
              </a:schemeClr>
            </a:outerShdw>
          </a:effectLst>
        </p:spPr>
        <p:txBody>
          <a:bodyPr wrap="none" anchor="ctr"/>
          <a:lstStyle/>
          <a:p>
            <a:endParaRPr lang="en-US"/>
          </a:p>
        </p:txBody>
      </p:sp>
      <p:sp>
        <p:nvSpPr>
          <p:cNvPr id="11278" name="Line 14"/>
          <p:cNvSpPr>
            <a:spLocks noChangeShapeType="1"/>
          </p:cNvSpPr>
          <p:nvPr/>
        </p:nvSpPr>
        <p:spPr bwMode="auto">
          <a:xfrm flipV="1">
            <a:off x="314325" y="1524000"/>
            <a:ext cx="0" cy="3352800"/>
          </a:xfrm>
          <a:prstGeom prst="line">
            <a:avLst/>
          </a:prstGeom>
          <a:noFill/>
          <a:ln w="25400">
            <a:solidFill>
              <a:srgbClr val="FF9900"/>
            </a:solidFill>
            <a:round/>
            <a:headEnd/>
            <a:tailEnd/>
          </a:ln>
          <a:effectLst>
            <a:outerShdw dist="28398" dir="3806097" algn="ctr" rotWithShape="0">
              <a:schemeClr val="bg2">
                <a:alpha val="50000"/>
              </a:schemeClr>
            </a:outerShdw>
          </a:effectLst>
        </p:spPr>
        <p:txBody>
          <a:bodyPr/>
          <a:lstStyle/>
          <a:p>
            <a:endParaRPr lang="en-US"/>
          </a:p>
        </p:txBody>
      </p:sp>
      <p:sp>
        <p:nvSpPr>
          <p:cNvPr id="11279" name="Rectangle 16"/>
          <p:cNvSpPr>
            <a:spLocks noChangeArrowheads="1"/>
          </p:cNvSpPr>
          <p:nvPr/>
        </p:nvSpPr>
        <p:spPr bwMode="gray">
          <a:xfrm>
            <a:off x="161925" y="6054725"/>
            <a:ext cx="6010275" cy="731838"/>
          </a:xfrm>
          <a:prstGeom prst="rect">
            <a:avLst/>
          </a:prstGeom>
          <a:noFill/>
          <a:ln w="9525">
            <a:noFill/>
            <a:miter lim="800000"/>
            <a:headEnd/>
            <a:tailEnd/>
          </a:ln>
          <a:effectLst/>
        </p:spPr>
        <p:txBody>
          <a:bodyPr/>
          <a:lstStyle/>
          <a:p>
            <a:pPr algn="l" eaLnBrk="0" hangingPunct="0"/>
            <a:r>
              <a:rPr lang="en-US" b="1">
                <a:solidFill>
                  <a:schemeClr val="bg1"/>
                </a:solidFill>
                <a:latin typeface="Arial" charset="0"/>
              </a:rPr>
              <a:t>Assignment List, ICS Form 204</a:t>
            </a:r>
            <a:r>
              <a:rPr lang="en-US" sz="1800" b="1">
                <a:solidFill>
                  <a:schemeClr val="bg1"/>
                </a:solidFill>
                <a:latin typeface="Arial" charset="0"/>
              </a:rPr>
              <a:t>  </a:t>
            </a:r>
            <a:br>
              <a:rPr lang="en-US" sz="1800" b="1">
                <a:solidFill>
                  <a:schemeClr val="bg1"/>
                </a:solidFill>
                <a:latin typeface="Arial" charset="0"/>
              </a:rPr>
            </a:br>
            <a:r>
              <a:rPr lang="en-US" sz="1800" b="1">
                <a:solidFill>
                  <a:schemeClr val="bg1"/>
                </a:solidFill>
                <a:latin typeface="Arial" charset="0"/>
              </a:rPr>
              <a:t>(3 of 4)</a:t>
            </a:r>
          </a:p>
        </p:txBody>
      </p:sp>
    </p:spTree>
  </p:cSld>
  <p:clrMapOvr>
    <a:masterClrMapping/>
  </p:clrMapOvr>
  <p:transition>
    <p:wipe dir="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0" descr="div_ass_list_middle3"/>
          <p:cNvPicPr>
            <a:picLocks noChangeAspect="1" noChangeArrowheads="1"/>
          </p:cNvPicPr>
          <p:nvPr/>
        </p:nvPicPr>
        <p:blipFill>
          <a:blip r:embed="rId3" cstate="print"/>
          <a:srcRect/>
          <a:stretch>
            <a:fillRect/>
          </a:stretch>
        </p:blipFill>
        <p:spPr bwMode="auto">
          <a:xfrm>
            <a:off x="0" y="0"/>
            <a:ext cx="9163050" cy="6867525"/>
          </a:xfrm>
          <a:prstGeom prst="rect">
            <a:avLst/>
          </a:prstGeom>
          <a:noFill/>
          <a:ln w="9525">
            <a:noFill/>
            <a:miter lim="800000"/>
            <a:headEnd/>
            <a:tailEnd/>
          </a:ln>
        </p:spPr>
      </p:pic>
      <p:sp>
        <p:nvSpPr>
          <p:cNvPr id="12291" name="Text Box 3"/>
          <p:cNvSpPr txBox="1">
            <a:spLocks noChangeArrowheads="1"/>
          </p:cNvSpPr>
          <p:nvPr/>
        </p:nvSpPr>
        <p:spPr bwMode="auto">
          <a:xfrm>
            <a:off x="3048000" y="533400"/>
            <a:ext cx="3438525" cy="249238"/>
          </a:xfrm>
          <a:prstGeom prst="rect">
            <a:avLst/>
          </a:prstGeom>
          <a:noFill/>
          <a:ln w="9525">
            <a:noFill/>
            <a:miter lim="800000"/>
            <a:headEnd/>
            <a:tailEnd/>
          </a:ln>
          <a:effectLst/>
        </p:spPr>
        <p:txBody>
          <a:bodyPr>
            <a:spAutoFit/>
          </a:bodyPr>
          <a:lstStyle/>
          <a:p>
            <a:pPr algn="l">
              <a:lnSpc>
                <a:spcPct val="115000"/>
              </a:lnSpc>
              <a:spcBef>
                <a:spcPct val="55000"/>
              </a:spcBef>
            </a:pPr>
            <a:r>
              <a:rPr lang="en-US" sz="900" b="1">
                <a:latin typeface="AvantGarde" pitchFamily="34" charset="0"/>
              </a:rPr>
              <a:t>9. DIVISION/GROUP COMMUNICATIONS SUMMARY</a:t>
            </a:r>
            <a:endParaRPr lang="en-US" sz="900" b="1"/>
          </a:p>
        </p:txBody>
      </p:sp>
      <p:sp>
        <p:nvSpPr>
          <p:cNvPr id="12292" name="Text Box 4"/>
          <p:cNvSpPr txBox="1">
            <a:spLocks noChangeArrowheads="1"/>
          </p:cNvSpPr>
          <p:nvPr/>
        </p:nvSpPr>
        <p:spPr bwMode="auto">
          <a:xfrm>
            <a:off x="514350" y="755650"/>
            <a:ext cx="1266825" cy="220663"/>
          </a:xfrm>
          <a:prstGeom prst="rect">
            <a:avLst/>
          </a:prstGeom>
          <a:noFill/>
          <a:ln w="9525">
            <a:noFill/>
            <a:miter lim="800000"/>
            <a:headEnd/>
            <a:tailEnd/>
          </a:ln>
          <a:effectLst/>
        </p:spPr>
        <p:txBody>
          <a:bodyPr>
            <a:spAutoFit/>
          </a:bodyPr>
          <a:lstStyle/>
          <a:p>
            <a:pPr>
              <a:lnSpc>
                <a:spcPct val="105000"/>
              </a:lnSpc>
              <a:spcBef>
                <a:spcPct val="55000"/>
              </a:spcBef>
            </a:pPr>
            <a:r>
              <a:rPr lang="en-US" sz="800">
                <a:latin typeface="AvantGarde" pitchFamily="34" charset="0"/>
              </a:rPr>
              <a:t>FUNCTION</a:t>
            </a:r>
            <a:endParaRPr lang="en-US" sz="2600"/>
          </a:p>
        </p:txBody>
      </p:sp>
      <p:sp>
        <p:nvSpPr>
          <p:cNvPr id="12293" name="Text Box 5"/>
          <p:cNvSpPr txBox="1">
            <a:spLocks noChangeArrowheads="1"/>
          </p:cNvSpPr>
          <p:nvPr/>
        </p:nvSpPr>
        <p:spPr bwMode="auto">
          <a:xfrm>
            <a:off x="1619250" y="752475"/>
            <a:ext cx="1266825" cy="220663"/>
          </a:xfrm>
          <a:prstGeom prst="rect">
            <a:avLst/>
          </a:prstGeom>
          <a:noFill/>
          <a:ln w="9525">
            <a:noFill/>
            <a:miter lim="800000"/>
            <a:headEnd/>
            <a:tailEnd/>
          </a:ln>
          <a:effectLst/>
        </p:spPr>
        <p:txBody>
          <a:bodyPr>
            <a:spAutoFit/>
          </a:bodyPr>
          <a:lstStyle/>
          <a:p>
            <a:pPr>
              <a:lnSpc>
                <a:spcPct val="105000"/>
              </a:lnSpc>
              <a:spcBef>
                <a:spcPct val="55000"/>
              </a:spcBef>
            </a:pPr>
            <a:r>
              <a:rPr lang="en-US" sz="800">
                <a:latin typeface="AvantGarde" pitchFamily="34" charset="0"/>
              </a:rPr>
              <a:t>FREQUENCY</a:t>
            </a:r>
            <a:endParaRPr lang="en-US" sz="2600"/>
          </a:p>
        </p:txBody>
      </p:sp>
      <p:sp>
        <p:nvSpPr>
          <p:cNvPr id="12294" name="Text Box 6"/>
          <p:cNvSpPr txBox="1">
            <a:spLocks noChangeArrowheads="1"/>
          </p:cNvSpPr>
          <p:nvPr/>
        </p:nvSpPr>
        <p:spPr bwMode="auto">
          <a:xfrm>
            <a:off x="2514600" y="752475"/>
            <a:ext cx="1266825" cy="220663"/>
          </a:xfrm>
          <a:prstGeom prst="rect">
            <a:avLst/>
          </a:prstGeom>
          <a:noFill/>
          <a:ln w="9525">
            <a:noFill/>
            <a:miter lim="800000"/>
            <a:headEnd/>
            <a:tailEnd/>
          </a:ln>
          <a:effectLst/>
        </p:spPr>
        <p:txBody>
          <a:bodyPr>
            <a:spAutoFit/>
          </a:bodyPr>
          <a:lstStyle/>
          <a:p>
            <a:pPr>
              <a:lnSpc>
                <a:spcPct val="105000"/>
              </a:lnSpc>
              <a:spcBef>
                <a:spcPct val="55000"/>
              </a:spcBef>
            </a:pPr>
            <a:r>
              <a:rPr lang="en-US" sz="800">
                <a:latin typeface="AvantGarde" pitchFamily="34" charset="0"/>
              </a:rPr>
              <a:t>SYSTEM</a:t>
            </a:r>
            <a:endParaRPr lang="en-US" sz="2600"/>
          </a:p>
        </p:txBody>
      </p:sp>
      <p:sp>
        <p:nvSpPr>
          <p:cNvPr id="12295" name="Text Box 7"/>
          <p:cNvSpPr txBox="1">
            <a:spLocks noChangeArrowheads="1"/>
          </p:cNvSpPr>
          <p:nvPr/>
        </p:nvSpPr>
        <p:spPr bwMode="auto">
          <a:xfrm>
            <a:off x="3371850" y="752475"/>
            <a:ext cx="1266825" cy="220663"/>
          </a:xfrm>
          <a:prstGeom prst="rect">
            <a:avLst/>
          </a:prstGeom>
          <a:noFill/>
          <a:ln w="9525">
            <a:noFill/>
            <a:miter lim="800000"/>
            <a:headEnd/>
            <a:tailEnd/>
          </a:ln>
          <a:effectLst/>
        </p:spPr>
        <p:txBody>
          <a:bodyPr>
            <a:spAutoFit/>
          </a:bodyPr>
          <a:lstStyle/>
          <a:p>
            <a:pPr>
              <a:lnSpc>
                <a:spcPct val="105000"/>
              </a:lnSpc>
              <a:spcBef>
                <a:spcPct val="55000"/>
              </a:spcBef>
            </a:pPr>
            <a:r>
              <a:rPr lang="en-US" sz="800">
                <a:latin typeface="AvantGarde" pitchFamily="34" charset="0"/>
              </a:rPr>
              <a:t>CHANNEL</a:t>
            </a:r>
            <a:endParaRPr lang="en-US" sz="2600"/>
          </a:p>
        </p:txBody>
      </p:sp>
      <p:sp>
        <p:nvSpPr>
          <p:cNvPr id="12296" name="Text Box 8"/>
          <p:cNvSpPr txBox="1">
            <a:spLocks noChangeArrowheads="1"/>
          </p:cNvSpPr>
          <p:nvPr/>
        </p:nvSpPr>
        <p:spPr bwMode="auto">
          <a:xfrm>
            <a:off x="276225" y="1095375"/>
            <a:ext cx="1266825" cy="220663"/>
          </a:xfrm>
          <a:prstGeom prst="rect">
            <a:avLst/>
          </a:prstGeom>
          <a:noFill/>
          <a:ln w="9525">
            <a:noFill/>
            <a:miter lim="800000"/>
            <a:headEnd/>
            <a:tailEnd/>
          </a:ln>
          <a:effectLst/>
        </p:spPr>
        <p:txBody>
          <a:bodyPr>
            <a:spAutoFit/>
          </a:bodyPr>
          <a:lstStyle/>
          <a:p>
            <a:pPr>
              <a:lnSpc>
                <a:spcPct val="105000"/>
              </a:lnSpc>
              <a:spcBef>
                <a:spcPct val="55000"/>
              </a:spcBef>
            </a:pPr>
            <a:r>
              <a:rPr lang="en-US" sz="800">
                <a:latin typeface="AvantGarde" pitchFamily="34" charset="0"/>
              </a:rPr>
              <a:t>COMMAND</a:t>
            </a:r>
            <a:endParaRPr lang="en-US" sz="2600"/>
          </a:p>
        </p:txBody>
      </p:sp>
      <p:sp>
        <p:nvSpPr>
          <p:cNvPr id="12297" name="Text Box 9"/>
          <p:cNvSpPr txBox="1">
            <a:spLocks noChangeArrowheads="1"/>
          </p:cNvSpPr>
          <p:nvPr/>
        </p:nvSpPr>
        <p:spPr bwMode="auto">
          <a:xfrm>
            <a:off x="876300" y="1246188"/>
            <a:ext cx="1266825" cy="220662"/>
          </a:xfrm>
          <a:prstGeom prst="rect">
            <a:avLst/>
          </a:prstGeom>
          <a:noFill/>
          <a:ln w="9525">
            <a:noFill/>
            <a:miter lim="800000"/>
            <a:headEnd/>
            <a:tailEnd/>
          </a:ln>
          <a:effectLst/>
        </p:spPr>
        <p:txBody>
          <a:bodyPr>
            <a:spAutoFit/>
          </a:bodyPr>
          <a:lstStyle/>
          <a:p>
            <a:pPr>
              <a:lnSpc>
                <a:spcPct val="105000"/>
              </a:lnSpc>
              <a:spcBef>
                <a:spcPct val="55000"/>
              </a:spcBef>
            </a:pPr>
            <a:r>
              <a:rPr lang="en-US" sz="800">
                <a:latin typeface="AvantGarde" pitchFamily="34" charset="0"/>
              </a:rPr>
              <a:t>REPEAT</a:t>
            </a:r>
            <a:endParaRPr lang="en-US" sz="2600"/>
          </a:p>
        </p:txBody>
      </p:sp>
      <p:sp>
        <p:nvSpPr>
          <p:cNvPr id="12298" name="Text Box 10"/>
          <p:cNvSpPr txBox="1">
            <a:spLocks noChangeArrowheads="1"/>
          </p:cNvSpPr>
          <p:nvPr/>
        </p:nvSpPr>
        <p:spPr bwMode="auto">
          <a:xfrm>
            <a:off x="876300" y="971550"/>
            <a:ext cx="1266825" cy="220663"/>
          </a:xfrm>
          <a:prstGeom prst="rect">
            <a:avLst/>
          </a:prstGeom>
          <a:noFill/>
          <a:ln w="9525">
            <a:noFill/>
            <a:miter lim="800000"/>
            <a:headEnd/>
            <a:tailEnd/>
          </a:ln>
          <a:effectLst/>
        </p:spPr>
        <p:txBody>
          <a:bodyPr>
            <a:spAutoFit/>
          </a:bodyPr>
          <a:lstStyle/>
          <a:p>
            <a:pPr>
              <a:lnSpc>
                <a:spcPct val="105000"/>
              </a:lnSpc>
              <a:spcBef>
                <a:spcPct val="55000"/>
              </a:spcBef>
            </a:pPr>
            <a:r>
              <a:rPr lang="en-US" sz="800">
                <a:latin typeface="AvantGarde" pitchFamily="34" charset="0"/>
              </a:rPr>
              <a:t>LOCAL</a:t>
            </a:r>
            <a:endParaRPr lang="en-US" sz="2600"/>
          </a:p>
        </p:txBody>
      </p:sp>
      <p:sp>
        <p:nvSpPr>
          <p:cNvPr id="12299" name="Text Box 11"/>
          <p:cNvSpPr txBox="1">
            <a:spLocks noChangeArrowheads="1"/>
          </p:cNvSpPr>
          <p:nvPr/>
        </p:nvSpPr>
        <p:spPr bwMode="auto">
          <a:xfrm>
            <a:off x="1743075" y="952500"/>
            <a:ext cx="3667125" cy="300038"/>
          </a:xfrm>
          <a:prstGeom prst="rect">
            <a:avLst/>
          </a:prstGeom>
          <a:noFill/>
          <a:ln w="9525">
            <a:noFill/>
            <a:miter lim="800000"/>
            <a:headEnd/>
            <a:tailEnd/>
          </a:ln>
          <a:effectLst/>
        </p:spPr>
        <p:txBody>
          <a:bodyPr>
            <a:spAutoFit/>
          </a:bodyPr>
          <a:lstStyle/>
          <a:p>
            <a:pPr algn="l">
              <a:lnSpc>
                <a:spcPct val="85000"/>
              </a:lnSpc>
              <a:spcBef>
                <a:spcPct val="20000"/>
              </a:spcBef>
            </a:pPr>
            <a:r>
              <a:rPr lang="en-US" sz="1300">
                <a:latin typeface="Times New Roman" pitchFamily="18" charset="0"/>
              </a:rPr>
              <a:t> </a:t>
            </a:r>
            <a:r>
              <a:rPr lang="en-US" sz="1600">
                <a:latin typeface="Times New Roman" pitchFamily="18" charset="0"/>
              </a:rPr>
              <a:t>800 mHz                         2J </a:t>
            </a:r>
            <a:endParaRPr lang="en-US" sz="2600"/>
          </a:p>
        </p:txBody>
      </p:sp>
      <p:sp>
        <p:nvSpPr>
          <p:cNvPr id="12300" name="Text Box 12"/>
          <p:cNvSpPr txBox="1">
            <a:spLocks noChangeArrowheads="1"/>
          </p:cNvSpPr>
          <p:nvPr/>
        </p:nvSpPr>
        <p:spPr bwMode="auto">
          <a:xfrm>
            <a:off x="1743075" y="1600200"/>
            <a:ext cx="3286125" cy="300038"/>
          </a:xfrm>
          <a:prstGeom prst="rect">
            <a:avLst/>
          </a:prstGeom>
          <a:noFill/>
          <a:ln w="9525">
            <a:noFill/>
            <a:miter lim="800000"/>
            <a:headEnd/>
            <a:tailEnd/>
          </a:ln>
          <a:effectLst/>
        </p:spPr>
        <p:txBody>
          <a:bodyPr>
            <a:spAutoFit/>
          </a:bodyPr>
          <a:lstStyle/>
          <a:p>
            <a:pPr algn="l">
              <a:lnSpc>
                <a:spcPct val="85000"/>
              </a:lnSpc>
              <a:spcBef>
                <a:spcPct val="20000"/>
              </a:spcBef>
            </a:pPr>
            <a:r>
              <a:rPr lang="en-US" sz="1300">
                <a:latin typeface="Times New Roman" pitchFamily="18" charset="0"/>
              </a:rPr>
              <a:t> </a:t>
            </a:r>
            <a:r>
              <a:rPr lang="en-US" sz="1600">
                <a:latin typeface="Times New Roman" pitchFamily="18" charset="0"/>
              </a:rPr>
              <a:t>800 mHz                         6J </a:t>
            </a:r>
            <a:endParaRPr lang="en-US" sz="2600"/>
          </a:p>
        </p:txBody>
      </p:sp>
      <p:sp>
        <p:nvSpPr>
          <p:cNvPr id="12301" name="Text Box 13"/>
          <p:cNvSpPr txBox="1">
            <a:spLocks noChangeArrowheads="1"/>
          </p:cNvSpPr>
          <p:nvPr/>
        </p:nvSpPr>
        <p:spPr bwMode="auto">
          <a:xfrm>
            <a:off x="542925" y="1990725"/>
            <a:ext cx="2514600" cy="214313"/>
          </a:xfrm>
          <a:prstGeom prst="rect">
            <a:avLst/>
          </a:prstGeom>
          <a:noFill/>
          <a:ln w="9525">
            <a:noFill/>
            <a:miter lim="800000"/>
            <a:headEnd/>
            <a:tailEnd/>
          </a:ln>
          <a:effectLst/>
        </p:spPr>
        <p:txBody>
          <a:bodyPr>
            <a:spAutoFit/>
          </a:bodyPr>
          <a:lstStyle/>
          <a:p>
            <a:pPr algn="l">
              <a:spcBef>
                <a:spcPct val="55000"/>
              </a:spcBef>
            </a:pPr>
            <a:r>
              <a:rPr lang="en-US" sz="800">
                <a:latin typeface="AvantGarde" pitchFamily="34" charset="0"/>
              </a:rPr>
              <a:t>PREPARED BY (RESOURCE UNIT LEADER)</a:t>
            </a:r>
            <a:endParaRPr lang="en-US" sz="1600">
              <a:latin typeface="Times New Roman" pitchFamily="18" charset="0"/>
            </a:endParaRPr>
          </a:p>
        </p:txBody>
      </p:sp>
      <p:sp>
        <p:nvSpPr>
          <p:cNvPr id="12302" name="Text Box 14"/>
          <p:cNvSpPr txBox="1">
            <a:spLocks noChangeArrowheads="1"/>
          </p:cNvSpPr>
          <p:nvPr/>
        </p:nvSpPr>
        <p:spPr bwMode="auto">
          <a:xfrm>
            <a:off x="2752725" y="1995488"/>
            <a:ext cx="2514600" cy="214312"/>
          </a:xfrm>
          <a:prstGeom prst="rect">
            <a:avLst/>
          </a:prstGeom>
          <a:noFill/>
          <a:ln w="9525">
            <a:noFill/>
            <a:miter lim="800000"/>
            <a:headEnd/>
            <a:tailEnd/>
          </a:ln>
          <a:effectLst/>
        </p:spPr>
        <p:txBody>
          <a:bodyPr>
            <a:spAutoFit/>
          </a:bodyPr>
          <a:lstStyle/>
          <a:p>
            <a:pPr algn="l">
              <a:spcBef>
                <a:spcPct val="55000"/>
              </a:spcBef>
            </a:pPr>
            <a:r>
              <a:rPr lang="en-US" sz="800">
                <a:latin typeface="AvantGarde" pitchFamily="34" charset="0"/>
              </a:rPr>
              <a:t>APPROVED BY (PLANNING SECTION)</a:t>
            </a:r>
            <a:endParaRPr lang="en-US" sz="1600">
              <a:latin typeface="Times New Roman" pitchFamily="18" charset="0"/>
            </a:endParaRPr>
          </a:p>
        </p:txBody>
      </p:sp>
      <p:sp>
        <p:nvSpPr>
          <p:cNvPr id="12303" name="Text Box 15"/>
          <p:cNvSpPr txBox="1">
            <a:spLocks noChangeArrowheads="1"/>
          </p:cNvSpPr>
          <p:nvPr/>
        </p:nvSpPr>
        <p:spPr bwMode="auto">
          <a:xfrm>
            <a:off x="866775" y="2146300"/>
            <a:ext cx="4572000" cy="300038"/>
          </a:xfrm>
          <a:prstGeom prst="rect">
            <a:avLst/>
          </a:prstGeom>
          <a:noFill/>
          <a:ln w="9525">
            <a:noFill/>
            <a:miter lim="800000"/>
            <a:headEnd/>
            <a:tailEnd/>
          </a:ln>
          <a:effectLst/>
        </p:spPr>
        <p:txBody>
          <a:bodyPr>
            <a:spAutoFit/>
          </a:bodyPr>
          <a:lstStyle/>
          <a:p>
            <a:pPr algn="l">
              <a:lnSpc>
                <a:spcPct val="85000"/>
              </a:lnSpc>
              <a:spcBef>
                <a:spcPct val="20000"/>
              </a:spcBef>
            </a:pPr>
            <a:r>
              <a:rPr lang="en-US" sz="1600">
                <a:latin typeface="Times New Roman" pitchFamily="18" charset="0"/>
              </a:rPr>
              <a:t>Tom Fry                                      Alice Walker</a:t>
            </a:r>
            <a:endParaRPr lang="en-US" sz="2600"/>
          </a:p>
        </p:txBody>
      </p:sp>
      <p:sp>
        <p:nvSpPr>
          <p:cNvPr id="12304" name="Text Box 16"/>
          <p:cNvSpPr txBox="1">
            <a:spLocks noChangeArrowheads="1"/>
          </p:cNvSpPr>
          <p:nvPr/>
        </p:nvSpPr>
        <p:spPr bwMode="auto">
          <a:xfrm>
            <a:off x="4352925" y="755650"/>
            <a:ext cx="1266825" cy="220663"/>
          </a:xfrm>
          <a:prstGeom prst="rect">
            <a:avLst/>
          </a:prstGeom>
          <a:noFill/>
          <a:ln w="9525">
            <a:noFill/>
            <a:miter lim="800000"/>
            <a:headEnd/>
            <a:tailEnd/>
          </a:ln>
          <a:effectLst/>
        </p:spPr>
        <p:txBody>
          <a:bodyPr>
            <a:spAutoFit/>
          </a:bodyPr>
          <a:lstStyle/>
          <a:p>
            <a:pPr>
              <a:lnSpc>
                <a:spcPct val="105000"/>
              </a:lnSpc>
              <a:spcBef>
                <a:spcPct val="55000"/>
              </a:spcBef>
            </a:pPr>
            <a:r>
              <a:rPr lang="en-US" sz="800">
                <a:latin typeface="AvantGarde" pitchFamily="34" charset="0"/>
              </a:rPr>
              <a:t>FUNCTION</a:t>
            </a:r>
            <a:endParaRPr lang="en-US" sz="2600"/>
          </a:p>
        </p:txBody>
      </p:sp>
      <p:sp>
        <p:nvSpPr>
          <p:cNvPr id="12305" name="Text Box 17"/>
          <p:cNvSpPr txBox="1">
            <a:spLocks noChangeArrowheads="1"/>
          </p:cNvSpPr>
          <p:nvPr/>
        </p:nvSpPr>
        <p:spPr bwMode="auto">
          <a:xfrm>
            <a:off x="5400675" y="752475"/>
            <a:ext cx="1266825" cy="220663"/>
          </a:xfrm>
          <a:prstGeom prst="rect">
            <a:avLst/>
          </a:prstGeom>
          <a:noFill/>
          <a:ln w="9525">
            <a:noFill/>
            <a:miter lim="800000"/>
            <a:headEnd/>
            <a:tailEnd/>
          </a:ln>
          <a:effectLst/>
        </p:spPr>
        <p:txBody>
          <a:bodyPr>
            <a:spAutoFit/>
          </a:bodyPr>
          <a:lstStyle/>
          <a:p>
            <a:pPr>
              <a:lnSpc>
                <a:spcPct val="105000"/>
              </a:lnSpc>
              <a:spcBef>
                <a:spcPct val="55000"/>
              </a:spcBef>
            </a:pPr>
            <a:r>
              <a:rPr lang="en-US" sz="800">
                <a:latin typeface="AvantGarde" pitchFamily="34" charset="0"/>
              </a:rPr>
              <a:t>FREQUENCY</a:t>
            </a:r>
            <a:endParaRPr lang="en-US" sz="2600"/>
          </a:p>
        </p:txBody>
      </p:sp>
      <p:sp>
        <p:nvSpPr>
          <p:cNvPr id="12306" name="Text Box 18"/>
          <p:cNvSpPr txBox="1">
            <a:spLocks noChangeArrowheads="1"/>
          </p:cNvSpPr>
          <p:nvPr/>
        </p:nvSpPr>
        <p:spPr bwMode="auto">
          <a:xfrm>
            <a:off x="6410325" y="752475"/>
            <a:ext cx="1266825" cy="220663"/>
          </a:xfrm>
          <a:prstGeom prst="rect">
            <a:avLst/>
          </a:prstGeom>
          <a:noFill/>
          <a:ln w="9525">
            <a:noFill/>
            <a:miter lim="800000"/>
            <a:headEnd/>
            <a:tailEnd/>
          </a:ln>
          <a:effectLst/>
        </p:spPr>
        <p:txBody>
          <a:bodyPr>
            <a:spAutoFit/>
          </a:bodyPr>
          <a:lstStyle/>
          <a:p>
            <a:pPr>
              <a:lnSpc>
                <a:spcPct val="105000"/>
              </a:lnSpc>
              <a:spcBef>
                <a:spcPct val="55000"/>
              </a:spcBef>
            </a:pPr>
            <a:r>
              <a:rPr lang="en-US" sz="800">
                <a:latin typeface="AvantGarde" pitchFamily="34" charset="0"/>
              </a:rPr>
              <a:t>SYSTEM</a:t>
            </a:r>
            <a:endParaRPr lang="en-US" sz="2600"/>
          </a:p>
        </p:txBody>
      </p:sp>
      <p:sp>
        <p:nvSpPr>
          <p:cNvPr id="12307" name="Text Box 19"/>
          <p:cNvSpPr txBox="1">
            <a:spLocks noChangeArrowheads="1"/>
          </p:cNvSpPr>
          <p:nvPr/>
        </p:nvSpPr>
        <p:spPr bwMode="auto">
          <a:xfrm>
            <a:off x="7400925" y="752475"/>
            <a:ext cx="1266825" cy="220663"/>
          </a:xfrm>
          <a:prstGeom prst="rect">
            <a:avLst/>
          </a:prstGeom>
          <a:noFill/>
          <a:ln w="9525">
            <a:noFill/>
            <a:miter lim="800000"/>
            <a:headEnd/>
            <a:tailEnd/>
          </a:ln>
          <a:effectLst/>
        </p:spPr>
        <p:txBody>
          <a:bodyPr>
            <a:spAutoFit/>
          </a:bodyPr>
          <a:lstStyle/>
          <a:p>
            <a:pPr>
              <a:lnSpc>
                <a:spcPct val="105000"/>
              </a:lnSpc>
              <a:spcBef>
                <a:spcPct val="55000"/>
              </a:spcBef>
            </a:pPr>
            <a:r>
              <a:rPr lang="en-US" sz="800">
                <a:latin typeface="AvantGarde" pitchFamily="34" charset="0"/>
              </a:rPr>
              <a:t>CHANNEL</a:t>
            </a:r>
            <a:endParaRPr lang="en-US" sz="2600"/>
          </a:p>
        </p:txBody>
      </p:sp>
      <p:sp>
        <p:nvSpPr>
          <p:cNvPr id="12308" name="Text Box 20"/>
          <p:cNvSpPr txBox="1">
            <a:spLocks noChangeArrowheads="1"/>
          </p:cNvSpPr>
          <p:nvPr/>
        </p:nvSpPr>
        <p:spPr bwMode="auto">
          <a:xfrm>
            <a:off x="4162425" y="1095375"/>
            <a:ext cx="1266825" cy="220663"/>
          </a:xfrm>
          <a:prstGeom prst="rect">
            <a:avLst/>
          </a:prstGeom>
          <a:noFill/>
          <a:ln w="9525">
            <a:noFill/>
            <a:miter lim="800000"/>
            <a:headEnd/>
            <a:tailEnd/>
          </a:ln>
          <a:effectLst/>
        </p:spPr>
        <p:txBody>
          <a:bodyPr>
            <a:spAutoFit/>
          </a:bodyPr>
          <a:lstStyle/>
          <a:p>
            <a:pPr>
              <a:lnSpc>
                <a:spcPct val="105000"/>
              </a:lnSpc>
              <a:spcBef>
                <a:spcPct val="55000"/>
              </a:spcBef>
            </a:pPr>
            <a:r>
              <a:rPr lang="en-US" sz="800">
                <a:latin typeface="AvantGarde" pitchFamily="34" charset="0"/>
              </a:rPr>
              <a:t>SUPPORT</a:t>
            </a:r>
            <a:endParaRPr lang="en-US" sz="2600"/>
          </a:p>
        </p:txBody>
      </p:sp>
      <p:sp>
        <p:nvSpPr>
          <p:cNvPr id="12309" name="Text Box 21"/>
          <p:cNvSpPr txBox="1">
            <a:spLocks noChangeArrowheads="1"/>
          </p:cNvSpPr>
          <p:nvPr/>
        </p:nvSpPr>
        <p:spPr bwMode="auto">
          <a:xfrm>
            <a:off x="4676775" y="1246188"/>
            <a:ext cx="1266825" cy="220662"/>
          </a:xfrm>
          <a:prstGeom prst="rect">
            <a:avLst/>
          </a:prstGeom>
          <a:noFill/>
          <a:ln w="9525">
            <a:noFill/>
            <a:miter lim="800000"/>
            <a:headEnd/>
            <a:tailEnd/>
          </a:ln>
          <a:effectLst/>
        </p:spPr>
        <p:txBody>
          <a:bodyPr>
            <a:spAutoFit/>
          </a:bodyPr>
          <a:lstStyle/>
          <a:p>
            <a:pPr>
              <a:lnSpc>
                <a:spcPct val="105000"/>
              </a:lnSpc>
              <a:spcBef>
                <a:spcPct val="55000"/>
              </a:spcBef>
            </a:pPr>
            <a:r>
              <a:rPr lang="en-US" sz="800">
                <a:latin typeface="AvantGarde" pitchFamily="34" charset="0"/>
              </a:rPr>
              <a:t>REPEAT</a:t>
            </a:r>
            <a:endParaRPr lang="en-US" sz="2600"/>
          </a:p>
        </p:txBody>
      </p:sp>
      <p:sp>
        <p:nvSpPr>
          <p:cNvPr id="12310" name="Text Box 22"/>
          <p:cNvSpPr txBox="1">
            <a:spLocks noChangeArrowheads="1"/>
          </p:cNvSpPr>
          <p:nvPr/>
        </p:nvSpPr>
        <p:spPr bwMode="auto">
          <a:xfrm>
            <a:off x="4676775" y="971550"/>
            <a:ext cx="1266825" cy="220663"/>
          </a:xfrm>
          <a:prstGeom prst="rect">
            <a:avLst/>
          </a:prstGeom>
          <a:noFill/>
          <a:ln w="9525">
            <a:noFill/>
            <a:miter lim="800000"/>
            <a:headEnd/>
            <a:tailEnd/>
          </a:ln>
          <a:effectLst/>
        </p:spPr>
        <p:txBody>
          <a:bodyPr>
            <a:spAutoFit/>
          </a:bodyPr>
          <a:lstStyle/>
          <a:p>
            <a:pPr>
              <a:lnSpc>
                <a:spcPct val="105000"/>
              </a:lnSpc>
              <a:spcBef>
                <a:spcPct val="55000"/>
              </a:spcBef>
            </a:pPr>
            <a:r>
              <a:rPr lang="en-US" sz="800">
                <a:latin typeface="AvantGarde" pitchFamily="34" charset="0"/>
              </a:rPr>
              <a:t>LOCAL</a:t>
            </a:r>
            <a:endParaRPr lang="en-US" sz="2600"/>
          </a:p>
        </p:txBody>
      </p:sp>
      <p:sp>
        <p:nvSpPr>
          <p:cNvPr id="12311" name="Text Box 23"/>
          <p:cNvSpPr txBox="1">
            <a:spLocks noChangeArrowheads="1"/>
          </p:cNvSpPr>
          <p:nvPr/>
        </p:nvSpPr>
        <p:spPr bwMode="auto">
          <a:xfrm>
            <a:off x="5572125" y="952500"/>
            <a:ext cx="3048000" cy="300038"/>
          </a:xfrm>
          <a:prstGeom prst="rect">
            <a:avLst/>
          </a:prstGeom>
          <a:noFill/>
          <a:ln w="9525">
            <a:noFill/>
            <a:miter lim="800000"/>
            <a:headEnd/>
            <a:tailEnd/>
          </a:ln>
          <a:effectLst/>
        </p:spPr>
        <p:txBody>
          <a:bodyPr>
            <a:spAutoFit/>
          </a:bodyPr>
          <a:lstStyle/>
          <a:p>
            <a:pPr algn="l">
              <a:lnSpc>
                <a:spcPct val="85000"/>
              </a:lnSpc>
              <a:spcBef>
                <a:spcPct val="20000"/>
              </a:spcBef>
            </a:pPr>
            <a:r>
              <a:rPr lang="en-US" sz="1600">
                <a:latin typeface="Times New Roman" pitchFamily="18" charset="0"/>
              </a:rPr>
              <a:t>800 mHz                              3J </a:t>
            </a:r>
            <a:endParaRPr lang="en-US" sz="2600"/>
          </a:p>
        </p:txBody>
      </p:sp>
      <p:sp>
        <p:nvSpPr>
          <p:cNvPr id="12312" name="Text Box 24"/>
          <p:cNvSpPr txBox="1">
            <a:spLocks noChangeArrowheads="1"/>
          </p:cNvSpPr>
          <p:nvPr/>
        </p:nvSpPr>
        <p:spPr bwMode="auto">
          <a:xfrm>
            <a:off x="5534025" y="2000250"/>
            <a:ext cx="495300" cy="214313"/>
          </a:xfrm>
          <a:prstGeom prst="rect">
            <a:avLst/>
          </a:prstGeom>
          <a:noFill/>
          <a:ln w="9525">
            <a:noFill/>
            <a:miter lim="800000"/>
            <a:headEnd/>
            <a:tailEnd/>
          </a:ln>
          <a:effectLst/>
        </p:spPr>
        <p:txBody>
          <a:bodyPr>
            <a:spAutoFit/>
          </a:bodyPr>
          <a:lstStyle/>
          <a:p>
            <a:pPr algn="l">
              <a:spcBef>
                <a:spcPct val="55000"/>
              </a:spcBef>
            </a:pPr>
            <a:r>
              <a:rPr lang="en-US" sz="800">
                <a:latin typeface="AvantGarde" pitchFamily="34" charset="0"/>
              </a:rPr>
              <a:t>DATE</a:t>
            </a:r>
            <a:endParaRPr lang="en-US" sz="1600">
              <a:latin typeface="Times New Roman" pitchFamily="18" charset="0"/>
            </a:endParaRPr>
          </a:p>
        </p:txBody>
      </p:sp>
      <p:sp>
        <p:nvSpPr>
          <p:cNvPr id="12313" name="Text Box 25"/>
          <p:cNvSpPr txBox="1">
            <a:spLocks noChangeArrowheads="1"/>
          </p:cNvSpPr>
          <p:nvPr/>
        </p:nvSpPr>
        <p:spPr bwMode="auto">
          <a:xfrm>
            <a:off x="5572125" y="2151063"/>
            <a:ext cx="685800" cy="300037"/>
          </a:xfrm>
          <a:prstGeom prst="rect">
            <a:avLst/>
          </a:prstGeom>
          <a:noFill/>
          <a:ln w="9525">
            <a:noFill/>
            <a:miter lim="800000"/>
            <a:headEnd/>
            <a:tailEnd/>
          </a:ln>
          <a:effectLst/>
        </p:spPr>
        <p:txBody>
          <a:bodyPr>
            <a:spAutoFit/>
          </a:bodyPr>
          <a:lstStyle/>
          <a:p>
            <a:pPr algn="l">
              <a:lnSpc>
                <a:spcPct val="85000"/>
              </a:lnSpc>
              <a:spcBef>
                <a:spcPct val="20000"/>
              </a:spcBef>
            </a:pPr>
            <a:r>
              <a:rPr lang="en-US" sz="1600">
                <a:latin typeface="Times New Roman" pitchFamily="18" charset="0"/>
              </a:rPr>
              <a:t>2-10</a:t>
            </a:r>
            <a:endParaRPr lang="en-US" sz="2600"/>
          </a:p>
        </p:txBody>
      </p:sp>
      <p:sp>
        <p:nvSpPr>
          <p:cNvPr id="12314" name="Text Box 26"/>
          <p:cNvSpPr txBox="1">
            <a:spLocks noChangeArrowheads="1"/>
          </p:cNvSpPr>
          <p:nvPr/>
        </p:nvSpPr>
        <p:spPr bwMode="auto">
          <a:xfrm>
            <a:off x="7324725" y="2143125"/>
            <a:ext cx="685800" cy="300038"/>
          </a:xfrm>
          <a:prstGeom prst="rect">
            <a:avLst/>
          </a:prstGeom>
          <a:noFill/>
          <a:ln w="9525">
            <a:noFill/>
            <a:miter lim="800000"/>
            <a:headEnd/>
            <a:tailEnd/>
          </a:ln>
          <a:effectLst/>
        </p:spPr>
        <p:txBody>
          <a:bodyPr>
            <a:spAutoFit/>
          </a:bodyPr>
          <a:lstStyle/>
          <a:p>
            <a:pPr algn="l">
              <a:lnSpc>
                <a:spcPct val="85000"/>
              </a:lnSpc>
              <a:spcBef>
                <a:spcPct val="20000"/>
              </a:spcBef>
            </a:pPr>
            <a:r>
              <a:rPr lang="en-US" sz="1600">
                <a:latin typeface="Times New Roman" pitchFamily="18" charset="0"/>
              </a:rPr>
              <a:t>1500</a:t>
            </a:r>
            <a:endParaRPr lang="en-US" sz="2600"/>
          </a:p>
        </p:txBody>
      </p:sp>
      <p:sp>
        <p:nvSpPr>
          <p:cNvPr id="12315" name="Text Box 27"/>
          <p:cNvSpPr txBox="1">
            <a:spLocks noChangeArrowheads="1"/>
          </p:cNvSpPr>
          <p:nvPr/>
        </p:nvSpPr>
        <p:spPr bwMode="auto">
          <a:xfrm>
            <a:off x="7210425" y="2000250"/>
            <a:ext cx="495300" cy="214313"/>
          </a:xfrm>
          <a:prstGeom prst="rect">
            <a:avLst/>
          </a:prstGeom>
          <a:noFill/>
          <a:ln w="9525">
            <a:noFill/>
            <a:miter lim="800000"/>
            <a:headEnd/>
            <a:tailEnd/>
          </a:ln>
          <a:effectLst/>
        </p:spPr>
        <p:txBody>
          <a:bodyPr>
            <a:spAutoFit/>
          </a:bodyPr>
          <a:lstStyle/>
          <a:p>
            <a:pPr algn="l">
              <a:spcBef>
                <a:spcPct val="55000"/>
              </a:spcBef>
            </a:pPr>
            <a:r>
              <a:rPr lang="en-US" sz="800">
                <a:latin typeface="AvantGarde" pitchFamily="34" charset="0"/>
              </a:rPr>
              <a:t>TIME</a:t>
            </a:r>
            <a:endParaRPr lang="en-US" sz="1600">
              <a:latin typeface="Times New Roman" pitchFamily="18" charset="0"/>
            </a:endParaRPr>
          </a:p>
        </p:txBody>
      </p:sp>
      <p:sp>
        <p:nvSpPr>
          <p:cNvPr id="12316" name="Text Box 29"/>
          <p:cNvSpPr txBox="1">
            <a:spLocks noChangeArrowheads="1"/>
          </p:cNvSpPr>
          <p:nvPr/>
        </p:nvSpPr>
        <p:spPr bwMode="auto">
          <a:xfrm>
            <a:off x="161925" y="2905125"/>
            <a:ext cx="1381125" cy="244475"/>
          </a:xfrm>
          <a:prstGeom prst="rect">
            <a:avLst/>
          </a:prstGeom>
          <a:solidFill>
            <a:schemeClr val="bg1"/>
          </a:solidFill>
          <a:ln w="9525">
            <a:noFill/>
            <a:miter lim="800000"/>
            <a:headEnd/>
            <a:tailEnd/>
          </a:ln>
          <a:effectLst/>
        </p:spPr>
        <p:txBody>
          <a:bodyPr>
            <a:spAutoFit/>
          </a:bodyPr>
          <a:lstStyle/>
          <a:p>
            <a:pPr>
              <a:spcBef>
                <a:spcPct val="50000"/>
              </a:spcBef>
            </a:pPr>
            <a:r>
              <a:rPr lang="en-US" sz="1000" b="1">
                <a:latin typeface="AvantGarde" pitchFamily="34" charset="0"/>
              </a:rPr>
              <a:t>ICS 204</a:t>
            </a:r>
            <a:endParaRPr lang="en-US" sz="2600">
              <a:solidFill>
                <a:schemeClr val="bg2"/>
              </a:solidFill>
              <a:latin typeface="AvantGarde" pitchFamily="34" charset="0"/>
            </a:endParaRPr>
          </a:p>
        </p:txBody>
      </p:sp>
      <p:sp>
        <p:nvSpPr>
          <p:cNvPr id="12317" name="Text Box 30"/>
          <p:cNvSpPr txBox="1">
            <a:spLocks noChangeArrowheads="1"/>
          </p:cNvSpPr>
          <p:nvPr/>
        </p:nvSpPr>
        <p:spPr bwMode="gray">
          <a:xfrm>
            <a:off x="4124325" y="3914775"/>
            <a:ext cx="2209800" cy="581025"/>
          </a:xfrm>
          <a:prstGeom prst="rect">
            <a:avLst/>
          </a:prstGeom>
          <a:noFill/>
          <a:ln w="9525">
            <a:noFill/>
            <a:miter lim="800000"/>
            <a:headEnd/>
            <a:tailEnd/>
          </a:ln>
          <a:effectLst/>
        </p:spPr>
        <p:txBody>
          <a:bodyPr>
            <a:spAutoFit/>
          </a:bodyPr>
          <a:lstStyle/>
          <a:p>
            <a:pPr algn="l"/>
            <a:r>
              <a:rPr lang="en-US" sz="1600" b="1">
                <a:solidFill>
                  <a:schemeClr val="bg1"/>
                </a:solidFill>
                <a:latin typeface="Arial" charset="0"/>
              </a:rPr>
              <a:t>Communications for this Assignment</a:t>
            </a:r>
            <a:endParaRPr lang="en-US" sz="2600" b="1"/>
          </a:p>
        </p:txBody>
      </p:sp>
      <p:sp>
        <p:nvSpPr>
          <p:cNvPr id="12318" name="Line 31"/>
          <p:cNvSpPr>
            <a:spLocks noChangeShapeType="1"/>
          </p:cNvSpPr>
          <p:nvPr/>
        </p:nvSpPr>
        <p:spPr bwMode="auto">
          <a:xfrm flipV="1">
            <a:off x="4962525" y="1600200"/>
            <a:ext cx="2162175" cy="2286000"/>
          </a:xfrm>
          <a:prstGeom prst="line">
            <a:avLst/>
          </a:prstGeom>
          <a:noFill/>
          <a:ln w="25400">
            <a:solidFill>
              <a:srgbClr val="FF9900"/>
            </a:solidFill>
            <a:round/>
            <a:headEnd/>
            <a:tailEnd type="triangle" w="med" len="med"/>
          </a:ln>
          <a:effectLst>
            <a:outerShdw dist="35921" dir="2700000" algn="ctr" rotWithShape="0">
              <a:schemeClr val="bg2">
                <a:alpha val="50000"/>
              </a:schemeClr>
            </a:outerShdw>
          </a:effectLst>
        </p:spPr>
        <p:txBody>
          <a:bodyPr wrap="none" anchor="ctr"/>
          <a:lstStyle/>
          <a:p>
            <a:endParaRPr lang="en-US"/>
          </a:p>
        </p:txBody>
      </p:sp>
      <p:sp>
        <p:nvSpPr>
          <p:cNvPr id="12319" name="Text Box 32"/>
          <p:cNvSpPr txBox="1">
            <a:spLocks noChangeArrowheads="1"/>
          </p:cNvSpPr>
          <p:nvPr/>
        </p:nvSpPr>
        <p:spPr bwMode="gray">
          <a:xfrm>
            <a:off x="2447925" y="3914775"/>
            <a:ext cx="1676400" cy="825500"/>
          </a:xfrm>
          <a:prstGeom prst="rect">
            <a:avLst/>
          </a:prstGeom>
          <a:noFill/>
          <a:ln w="9525">
            <a:noFill/>
            <a:miter lim="800000"/>
            <a:headEnd/>
            <a:tailEnd/>
          </a:ln>
          <a:effectLst/>
        </p:spPr>
        <p:txBody>
          <a:bodyPr>
            <a:spAutoFit/>
          </a:bodyPr>
          <a:lstStyle/>
          <a:p>
            <a:pPr algn="l"/>
            <a:r>
              <a:rPr lang="en-US" sz="1600" b="1">
                <a:solidFill>
                  <a:schemeClr val="bg1"/>
                </a:solidFill>
                <a:latin typeface="Arial" charset="0"/>
              </a:rPr>
              <a:t>Approved by Planning Section Chief</a:t>
            </a:r>
            <a:endParaRPr lang="en-US" sz="2600" b="1"/>
          </a:p>
        </p:txBody>
      </p:sp>
      <p:sp>
        <p:nvSpPr>
          <p:cNvPr id="12320" name="Text Box 33"/>
          <p:cNvSpPr txBox="1">
            <a:spLocks noChangeArrowheads="1"/>
          </p:cNvSpPr>
          <p:nvPr/>
        </p:nvSpPr>
        <p:spPr bwMode="gray">
          <a:xfrm>
            <a:off x="619125" y="4813300"/>
            <a:ext cx="1371600" cy="825500"/>
          </a:xfrm>
          <a:prstGeom prst="rect">
            <a:avLst/>
          </a:prstGeom>
          <a:noFill/>
          <a:ln w="9525">
            <a:noFill/>
            <a:miter lim="800000"/>
            <a:headEnd/>
            <a:tailEnd/>
          </a:ln>
          <a:effectLst/>
        </p:spPr>
        <p:txBody>
          <a:bodyPr>
            <a:spAutoFit/>
          </a:bodyPr>
          <a:lstStyle/>
          <a:p>
            <a:pPr algn="r"/>
            <a:r>
              <a:rPr lang="en-US" sz="1600" b="1">
                <a:solidFill>
                  <a:schemeClr val="bg1"/>
                </a:solidFill>
                <a:latin typeface="Arial" charset="0"/>
              </a:rPr>
              <a:t>Prepared by Resources  Unit Lead</a:t>
            </a:r>
            <a:endParaRPr lang="en-US" sz="2600" b="1"/>
          </a:p>
        </p:txBody>
      </p:sp>
      <p:sp>
        <p:nvSpPr>
          <p:cNvPr id="12321" name="Line 34"/>
          <p:cNvSpPr>
            <a:spLocks noChangeShapeType="1"/>
          </p:cNvSpPr>
          <p:nvPr/>
        </p:nvSpPr>
        <p:spPr bwMode="auto">
          <a:xfrm flipV="1">
            <a:off x="1914525" y="2247900"/>
            <a:ext cx="0" cy="2590800"/>
          </a:xfrm>
          <a:prstGeom prst="line">
            <a:avLst/>
          </a:prstGeom>
          <a:noFill/>
          <a:ln w="25400">
            <a:solidFill>
              <a:srgbClr val="FF9900"/>
            </a:solidFill>
            <a:round/>
            <a:headEnd/>
            <a:tailEnd type="triangle" w="med" len="med"/>
          </a:ln>
          <a:effectLst>
            <a:outerShdw dist="35921" dir="2700000" algn="ctr" rotWithShape="0">
              <a:schemeClr val="bg2">
                <a:alpha val="50000"/>
              </a:schemeClr>
            </a:outerShdw>
          </a:effectLst>
        </p:spPr>
        <p:txBody>
          <a:bodyPr wrap="none" anchor="ctr"/>
          <a:lstStyle/>
          <a:p>
            <a:endParaRPr lang="en-US"/>
          </a:p>
        </p:txBody>
      </p:sp>
      <p:sp>
        <p:nvSpPr>
          <p:cNvPr id="12322" name="Line 35"/>
          <p:cNvSpPr>
            <a:spLocks noChangeShapeType="1"/>
          </p:cNvSpPr>
          <p:nvPr/>
        </p:nvSpPr>
        <p:spPr bwMode="auto">
          <a:xfrm flipV="1">
            <a:off x="3057525" y="2247900"/>
            <a:ext cx="0" cy="1714500"/>
          </a:xfrm>
          <a:prstGeom prst="line">
            <a:avLst/>
          </a:prstGeom>
          <a:noFill/>
          <a:ln w="25400">
            <a:solidFill>
              <a:srgbClr val="FF9900"/>
            </a:solidFill>
            <a:round/>
            <a:headEnd/>
            <a:tailEnd type="triangle" w="med" len="med"/>
          </a:ln>
          <a:effectLst>
            <a:outerShdw dist="35921" dir="2700000" algn="ctr" rotWithShape="0">
              <a:schemeClr val="bg2">
                <a:alpha val="50000"/>
              </a:schemeClr>
            </a:outerShdw>
          </a:effectLst>
        </p:spPr>
        <p:txBody>
          <a:bodyPr wrap="none" anchor="ctr"/>
          <a:lstStyle/>
          <a:p>
            <a:endParaRPr lang="en-US"/>
          </a:p>
        </p:txBody>
      </p:sp>
      <p:sp>
        <p:nvSpPr>
          <p:cNvPr id="12323" name="Text Box 36"/>
          <p:cNvSpPr txBox="1">
            <a:spLocks noChangeArrowheads="1"/>
          </p:cNvSpPr>
          <p:nvPr/>
        </p:nvSpPr>
        <p:spPr bwMode="auto">
          <a:xfrm>
            <a:off x="533400" y="1598613"/>
            <a:ext cx="1266825" cy="349250"/>
          </a:xfrm>
          <a:prstGeom prst="rect">
            <a:avLst/>
          </a:prstGeom>
          <a:noFill/>
          <a:ln w="9525">
            <a:noFill/>
            <a:miter lim="800000"/>
            <a:headEnd/>
            <a:tailEnd/>
          </a:ln>
          <a:effectLst/>
        </p:spPr>
        <p:txBody>
          <a:bodyPr>
            <a:spAutoFit/>
          </a:bodyPr>
          <a:lstStyle/>
          <a:p>
            <a:pPr>
              <a:lnSpc>
                <a:spcPct val="105000"/>
              </a:lnSpc>
              <a:spcBef>
                <a:spcPct val="55000"/>
              </a:spcBef>
            </a:pPr>
            <a:r>
              <a:rPr lang="en-US" sz="800">
                <a:latin typeface="AvantGarde" pitchFamily="34" charset="0"/>
              </a:rPr>
              <a:t>DIV/GROUND TACTICAL</a:t>
            </a:r>
            <a:endParaRPr lang="en-US" sz="2600"/>
          </a:p>
        </p:txBody>
      </p:sp>
      <p:sp>
        <p:nvSpPr>
          <p:cNvPr id="12324" name="Text Box 37"/>
          <p:cNvSpPr txBox="1">
            <a:spLocks noChangeArrowheads="1"/>
          </p:cNvSpPr>
          <p:nvPr/>
        </p:nvSpPr>
        <p:spPr bwMode="auto">
          <a:xfrm>
            <a:off x="4371975" y="1600200"/>
            <a:ext cx="1266825" cy="349250"/>
          </a:xfrm>
          <a:prstGeom prst="rect">
            <a:avLst/>
          </a:prstGeom>
          <a:noFill/>
          <a:ln w="9525">
            <a:noFill/>
            <a:miter lim="800000"/>
            <a:headEnd/>
            <a:tailEnd/>
          </a:ln>
          <a:effectLst/>
        </p:spPr>
        <p:txBody>
          <a:bodyPr>
            <a:spAutoFit/>
          </a:bodyPr>
          <a:lstStyle/>
          <a:p>
            <a:pPr>
              <a:lnSpc>
                <a:spcPct val="105000"/>
              </a:lnSpc>
              <a:spcBef>
                <a:spcPct val="55000"/>
              </a:spcBef>
            </a:pPr>
            <a:r>
              <a:rPr lang="en-US" sz="800">
                <a:latin typeface="AvantGarde" pitchFamily="34" charset="0"/>
              </a:rPr>
              <a:t>GROUND                   TO AIR</a:t>
            </a:r>
            <a:endParaRPr lang="en-US" sz="2600"/>
          </a:p>
        </p:txBody>
      </p:sp>
      <p:sp>
        <p:nvSpPr>
          <p:cNvPr id="12325" name="Rectangle 39"/>
          <p:cNvSpPr>
            <a:spLocks noChangeArrowheads="1"/>
          </p:cNvSpPr>
          <p:nvPr/>
        </p:nvSpPr>
        <p:spPr bwMode="gray">
          <a:xfrm>
            <a:off x="161925" y="6054725"/>
            <a:ext cx="6010275" cy="731838"/>
          </a:xfrm>
          <a:prstGeom prst="rect">
            <a:avLst/>
          </a:prstGeom>
          <a:noFill/>
          <a:ln w="9525">
            <a:noFill/>
            <a:miter lim="800000"/>
            <a:headEnd/>
            <a:tailEnd/>
          </a:ln>
          <a:effectLst/>
        </p:spPr>
        <p:txBody>
          <a:bodyPr/>
          <a:lstStyle/>
          <a:p>
            <a:pPr algn="l" eaLnBrk="0" hangingPunct="0"/>
            <a:r>
              <a:rPr lang="en-US" b="1">
                <a:solidFill>
                  <a:schemeClr val="bg1"/>
                </a:solidFill>
                <a:latin typeface="Arial" charset="0"/>
              </a:rPr>
              <a:t>Assignment List, ICS Form 204</a:t>
            </a:r>
            <a:r>
              <a:rPr lang="en-US" sz="1800" b="1">
                <a:solidFill>
                  <a:schemeClr val="bg1"/>
                </a:solidFill>
                <a:latin typeface="Arial" charset="0"/>
              </a:rPr>
              <a:t>  </a:t>
            </a:r>
            <a:br>
              <a:rPr lang="en-US" sz="1800" b="1">
                <a:solidFill>
                  <a:schemeClr val="bg1"/>
                </a:solidFill>
                <a:latin typeface="Arial" charset="0"/>
              </a:rPr>
            </a:br>
            <a:r>
              <a:rPr lang="en-US" sz="1800" b="1">
                <a:solidFill>
                  <a:schemeClr val="bg1"/>
                </a:solidFill>
                <a:latin typeface="Arial" charset="0"/>
              </a:rPr>
              <a:t>(4 of 4)</a:t>
            </a:r>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457200" y="1219200"/>
            <a:ext cx="8218488" cy="4876799"/>
          </a:xfrm>
          <a:ln>
            <a:miter lim="800000"/>
            <a:headEnd/>
            <a:tailEnd/>
          </a:ln>
        </p:spPr>
        <p:txBody>
          <a:bodyPr vert="horz" wrap="square" lIns="91440" tIns="45720" rIns="91440" bIns="45720" numCol="1" anchor="t" anchorCtr="0" compatLnSpc="1">
            <a:prstTxWarp prst="textNoShape">
              <a:avLst/>
            </a:prstTxWarp>
            <a:normAutofit fontScale="85000" lnSpcReduction="20000"/>
          </a:bodyPr>
          <a:lstStyle/>
          <a:p>
            <a:pPr eaLnBrk="1" hangingPunct="1">
              <a:lnSpc>
                <a:spcPct val="90000"/>
              </a:lnSpc>
              <a:buFont typeface="Wingdings" pitchFamily="2" charset="2"/>
              <a:buNone/>
              <a:defRPr/>
            </a:pPr>
            <a:r>
              <a:rPr lang="en-US" sz="2000" b="1" i="1" dirty="0" smtClean="0">
                <a:ea typeface="ＭＳ Ｐゴシック" pitchFamily="34" charset="-128"/>
              </a:rPr>
              <a:t>ICS is rooted in the development of specific objectives for each period of action (the “Operational Period”) .  These objectives address the overall goals, and lend themselves to the development of strategic alternatives that can be achieved through specific work assignments (called tactics):</a:t>
            </a:r>
          </a:p>
          <a:p>
            <a:pPr eaLnBrk="1" hangingPunct="1">
              <a:lnSpc>
                <a:spcPct val="90000"/>
              </a:lnSpc>
              <a:buFont typeface="Wingdings" pitchFamily="2" charset="2"/>
              <a:buNone/>
              <a:defRPr/>
            </a:pPr>
            <a:endParaRPr lang="en-US" sz="2000" b="1" i="1" dirty="0" smtClean="0">
              <a:ea typeface="ＭＳ Ｐゴシック" pitchFamily="34" charset="-128"/>
            </a:endParaRPr>
          </a:p>
          <a:p>
            <a:pPr eaLnBrk="1" hangingPunct="1">
              <a:lnSpc>
                <a:spcPct val="90000"/>
              </a:lnSpc>
              <a:buFont typeface="Wingdings" pitchFamily="2" charset="2"/>
              <a:buChar char="v"/>
              <a:defRPr/>
            </a:pPr>
            <a:r>
              <a:rPr lang="en-US" sz="2400" b="1" dirty="0" smtClean="0">
                <a:ea typeface="ＭＳ Ｐゴシック" pitchFamily="34" charset="-128"/>
              </a:rPr>
              <a:t>Objectives are broad goals that describe desirable outcomes for the incident.</a:t>
            </a:r>
          </a:p>
          <a:p>
            <a:pPr lvl="1">
              <a:lnSpc>
                <a:spcPct val="90000"/>
              </a:lnSpc>
              <a:buFont typeface="Wingdings" pitchFamily="2" charset="2"/>
              <a:buChar char="v"/>
              <a:defRPr/>
            </a:pPr>
            <a:r>
              <a:rPr lang="en-US" sz="2100" dirty="0" smtClean="0">
                <a:ea typeface="ＭＳ Ｐゴシック" pitchFamily="34" charset="-128"/>
              </a:rPr>
              <a:t>Objective 1- Reduce the level of the </a:t>
            </a:r>
            <a:r>
              <a:rPr lang="en-US" sz="2100" dirty="0" err="1" smtClean="0">
                <a:ea typeface="ＭＳ Ｐゴシック" pitchFamily="34" charset="-128"/>
              </a:rPr>
              <a:t>reservior</a:t>
            </a:r>
            <a:r>
              <a:rPr lang="en-US" sz="2100" dirty="0" smtClean="0">
                <a:ea typeface="ＭＳ Ｐゴシック" pitchFamily="34" charset="-128"/>
              </a:rPr>
              <a:t> to 30’ MSL by 1800 hrs March 25. </a:t>
            </a:r>
          </a:p>
          <a:p>
            <a:pPr eaLnBrk="1" hangingPunct="1">
              <a:lnSpc>
                <a:spcPct val="90000"/>
              </a:lnSpc>
              <a:buFont typeface="Wingdings" pitchFamily="2" charset="2"/>
              <a:buChar char="v"/>
              <a:defRPr/>
            </a:pPr>
            <a:r>
              <a:rPr lang="en-US" sz="2400" b="1" dirty="0" smtClean="0">
                <a:ea typeface="ＭＳ Ｐゴシック" pitchFamily="34" charset="-128"/>
              </a:rPr>
              <a:t>Strategies describe various alternatives that can be taken to achieve the objectives</a:t>
            </a:r>
          </a:p>
          <a:p>
            <a:pPr lvl="1">
              <a:lnSpc>
                <a:spcPct val="90000"/>
              </a:lnSpc>
              <a:buFont typeface="Wingdings" pitchFamily="2" charset="2"/>
              <a:buChar char="v"/>
              <a:defRPr/>
            </a:pPr>
            <a:r>
              <a:rPr lang="en-US" sz="2100" dirty="0" smtClean="0">
                <a:ea typeface="ＭＳ Ｐゴシック" pitchFamily="34" charset="-128"/>
              </a:rPr>
              <a:t>Strategy A – Prevent additional water from entering the </a:t>
            </a:r>
            <a:r>
              <a:rPr lang="en-US" sz="2100" dirty="0" err="1" smtClean="0">
                <a:ea typeface="ＭＳ Ｐゴシック" pitchFamily="34" charset="-128"/>
              </a:rPr>
              <a:t>reservior</a:t>
            </a:r>
            <a:r>
              <a:rPr lang="en-US" sz="2100" dirty="0" smtClean="0">
                <a:ea typeface="ＭＳ Ｐゴシック" pitchFamily="34" charset="-128"/>
              </a:rPr>
              <a:t> by diverting water delivery from the upstream watershed.</a:t>
            </a:r>
          </a:p>
          <a:p>
            <a:pPr lvl="1">
              <a:lnSpc>
                <a:spcPct val="90000"/>
              </a:lnSpc>
              <a:buFont typeface="Wingdings" pitchFamily="2" charset="2"/>
              <a:buChar char="v"/>
              <a:defRPr/>
            </a:pPr>
            <a:r>
              <a:rPr lang="en-US" sz="2100" dirty="0" smtClean="0">
                <a:ea typeface="ＭＳ Ｐゴシック" pitchFamily="34" charset="-128"/>
              </a:rPr>
              <a:t>Strategy B – Reduce the volume of water in the </a:t>
            </a:r>
            <a:r>
              <a:rPr lang="en-US" sz="2100" dirty="0" err="1" smtClean="0">
                <a:ea typeface="ＭＳ Ｐゴシック" pitchFamily="34" charset="-128"/>
              </a:rPr>
              <a:t>reservior</a:t>
            </a:r>
            <a:r>
              <a:rPr lang="en-US" sz="2100" dirty="0" smtClean="0">
                <a:ea typeface="ＭＳ Ｐゴシック" pitchFamily="34" charset="-128"/>
              </a:rPr>
              <a:t> by removing water from it.</a:t>
            </a:r>
          </a:p>
          <a:p>
            <a:pPr eaLnBrk="1" hangingPunct="1">
              <a:lnSpc>
                <a:spcPct val="90000"/>
              </a:lnSpc>
              <a:buFont typeface="Wingdings" pitchFamily="2" charset="2"/>
              <a:buChar char="v"/>
              <a:defRPr/>
            </a:pPr>
            <a:r>
              <a:rPr lang="en-US" sz="2600" b="1" dirty="0" smtClean="0">
                <a:ea typeface="ＭＳ Ｐゴシック" pitchFamily="34" charset="-128"/>
              </a:rPr>
              <a:t>Tactics are the specific work actions that need to be taken to meet the selected strategic alternative(s)</a:t>
            </a:r>
          </a:p>
          <a:p>
            <a:pPr lvl="1">
              <a:lnSpc>
                <a:spcPct val="90000"/>
              </a:lnSpc>
              <a:buFont typeface="Wingdings" pitchFamily="2" charset="2"/>
              <a:buChar char="v"/>
              <a:defRPr/>
            </a:pPr>
            <a:r>
              <a:rPr lang="en-US" sz="2100" dirty="0" smtClean="0">
                <a:ea typeface="ＭＳ Ｐゴシック" pitchFamily="34" charset="-128"/>
              </a:rPr>
              <a:t>Tactics for Strategy B:   </a:t>
            </a:r>
          </a:p>
          <a:p>
            <a:pPr lvl="2">
              <a:lnSpc>
                <a:spcPct val="90000"/>
              </a:lnSpc>
              <a:buFont typeface="Wingdings" pitchFamily="2" charset="2"/>
              <a:buChar char="v"/>
              <a:defRPr/>
            </a:pPr>
            <a:r>
              <a:rPr lang="en-US" sz="2100" dirty="0" smtClean="0">
                <a:ea typeface="ＭＳ Ｐゴシック" pitchFamily="34" charset="-128"/>
              </a:rPr>
              <a:t>Pump water out of the </a:t>
            </a:r>
            <a:r>
              <a:rPr lang="en-US" sz="2100" dirty="0" err="1" smtClean="0">
                <a:ea typeface="ＭＳ Ｐゴシック" pitchFamily="34" charset="-128"/>
              </a:rPr>
              <a:t>reservior</a:t>
            </a:r>
            <a:r>
              <a:rPr lang="en-US" sz="2100" dirty="0" smtClean="0">
                <a:ea typeface="ＭＳ Ｐゴシック" pitchFamily="34" charset="-128"/>
              </a:rPr>
              <a:t> into the existing spillway.  4 4000 </a:t>
            </a:r>
            <a:r>
              <a:rPr lang="en-US" sz="2100" dirty="0" err="1" smtClean="0">
                <a:ea typeface="ＭＳ Ｐゴシック" pitchFamily="34" charset="-128"/>
              </a:rPr>
              <a:t>gpm</a:t>
            </a:r>
            <a:r>
              <a:rPr lang="en-US" sz="2100" dirty="0" smtClean="0">
                <a:ea typeface="ＭＳ Ｐゴシック" pitchFamily="34" charset="-128"/>
              </a:rPr>
              <a:t> pumps will be needed to run for 12 hours</a:t>
            </a:r>
          </a:p>
          <a:p>
            <a:pPr lvl="2">
              <a:lnSpc>
                <a:spcPct val="90000"/>
              </a:lnSpc>
              <a:buFont typeface="Wingdings" pitchFamily="2" charset="2"/>
              <a:buChar char="v"/>
              <a:defRPr/>
            </a:pPr>
            <a:r>
              <a:rPr lang="en-US" sz="2100" dirty="0" smtClean="0">
                <a:ea typeface="ＭＳ Ｐゴシック" pitchFamily="34" charset="-128"/>
              </a:rPr>
              <a:t>Create an emergency drainage ditch to remove water from the </a:t>
            </a:r>
            <a:r>
              <a:rPr lang="en-US" sz="2100" dirty="0" err="1" smtClean="0">
                <a:ea typeface="ＭＳ Ｐゴシック" pitchFamily="34" charset="-128"/>
              </a:rPr>
              <a:t>reservior</a:t>
            </a:r>
            <a:endParaRPr lang="en-US" sz="2100" dirty="0" smtClean="0">
              <a:ea typeface="ＭＳ Ｐゴシック" pitchFamily="34" charset="-128"/>
            </a:endParaRPr>
          </a:p>
          <a:p>
            <a:pPr lvl="2">
              <a:lnSpc>
                <a:spcPct val="90000"/>
              </a:lnSpc>
              <a:buFont typeface="Wingdings" pitchFamily="2" charset="2"/>
              <a:buChar char="v"/>
              <a:defRPr/>
            </a:pPr>
            <a:endParaRPr lang="en-US" sz="1500" dirty="0" smtClean="0">
              <a:ea typeface="ＭＳ Ｐゴシック" pitchFamily="34" charset="-128"/>
            </a:endParaRP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6</a:t>
            </a:fld>
            <a:endParaRPr lang="en-US" sz="120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72400" y="621792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itle 8"/>
          <p:cNvSpPr>
            <a:spLocks noGrp="1"/>
          </p:cNvSpPr>
          <p:nvPr>
            <p:ph type="title"/>
          </p:nvPr>
        </p:nvSpPr>
        <p:spPr/>
        <p:txBody>
          <a:bodyPr>
            <a:normAutofit/>
          </a:bodyPr>
          <a:lstStyle/>
          <a:p>
            <a:r>
              <a:rPr lang="en-US" sz="3200" dirty="0" smtClean="0"/>
              <a:t>OBJECTIVES, STRATEGIES, TACTICS </a:t>
            </a:r>
            <a:endParaRPr lang="en-US" sz="32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18435">
                                            <p:txEl>
                                              <p:pRg st="2" end="2"/>
                                            </p:txEl>
                                          </p:spTgt>
                                        </p:tgtEl>
                                        <p:attrNameLst>
                                          <p:attrName>ppt_c</p:attrName>
                                        </p:attrNameLst>
                                      </p:cBhvr>
                                      <p:to>
                                        <a:schemeClr val="accent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18435">
                                            <p:txEl>
                                              <p:pRg st="3" end="3"/>
                                            </p:txEl>
                                          </p:spTgt>
                                        </p:tgtEl>
                                        <p:attrNameLst>
                                          <p:attrName>ppt_c</p:attrName>
                                        </p:attrNameLst>
                                      </p:cBhvr>
                                      <p:to>
                                        <a:schemeClr val="accent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43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435">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435">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18435">
                                            <p:txEl>
                                              <p:pRg st="6" end="6"/>
                                            </p:txEl>
                                          </p:spTgt>
                                        </p:tgtEl>
                                        <p:attrNameLst>
                                          <p:attrName>ppt_c</p:attrName>
                                        </p:attrNameLst>
                                      </p:cBhvr>
                                      <p:to>
                                        <a:schemeClr val="accent2"/>
                                      </p:to>
                                    </p:animClr>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435">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8435">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8435">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843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9" descr="IRCP_topleft"/>
          <p:cNvPicPr>
            <a:picLocks noChangeAspect="1" noChangeArrowheads="1"/>
          </p:cNvPicPr>
          <p:nvPr/>
        </p:nvPicPr>
        <p:blipFill>
          <a:blip r:embed="rId3" cstate="print"/>
          <a:srcRect/>
          <a:stretch>
            <a:fillRect/>
          </a:stretch>
        </p:blipFill>
        <p:spPr bwMode="auto">
          <a:xfrm>
            <a:off x="38100" y="109538"/>
            <a:ext cx="9029700" cy="6443662"/>
          </a:xfrm>
          <a:prstGeom prst="rect">
            <a:avLst/>
          </a:prstGeom>
          <a:noFill/>
          <a:ln w="9525">
            <a:noFill/>
            <a:miter lim="800000"/>
            <a:headEnd/>
            <a:tailEnd/>
          </a:ln>
        </p:spPr>
      </p:pic>
      <p:sp>
        <p:nvSpPr>
          <p:cNvPr id="13315" name="Text Box 3"/>
          <p:cNvSpPr txBox="1">
            <a:spLocks noChangeArrowheads="1"/>
          </p:cNvSpPr>
          <p:nvPr/>
        </p:nvSpPr>
        <p:spPr bwMode="auto">
          <a:xfrm>
            <a:off x="4552950" y="847725"/>
            <a:ext cx="1981200" cy="530225"/>
          </a:xfrm>
          <a:prstGeom prst="rect">
            <a:avLst/>
          </a:prstGeom>
          <a:noFill/>
          <a:ln w="9525">
            <a:noFill/>
            <a:miter lim="800000"/>
            <a:headEnd/>
            <a:tailEnd/>
          </a:ln>
          <a:effectLst/>
        </p:spPr>
        <p:txBody>
          <a:bodyPr>
            <a:spAutoFit/>
          </a:bodyPr>
          <a:lstStyle/>
          <a:p>
            <a:pPr algn="l">
              <a:lnSpc>
                <a:spcPct val="115000"/>
              </a:lnSpc>
              <a:spcBef>
                <a:spcPct val="55000"/>
              </a:spcBef>
            </a:pPr>
            <a:r>
              <a:rPr lang="en-US" sz="900">
                <a:latin typeface="AvantGarde" pitchFamily="34" charset="0"/>
              </a:rPr>
              <a:t>1. INCIDENT NAME</a:t>
            </a:r>
            <a:r>
              <a:rPr lang="en-US" sz="1000">
                <a:latin typeface="AvantGarde" pitchFamily="34" charset="0"/>
              </a:rPr>
              <a:t>                                                                                                                                            </a:t>
            </a:r>
            <a:r>
              <a:rPr lang="en-US" sz="1600">
                <a:latin typeface="Times New Roman" pitchFamily="18" charset="0"/>
              </a:rPr>
              <a:t>Winter Storm </a:t>
            </a:r>
            <a:endParaRPr lang="en-US" sz="2600"/>
          </a:p>
        </p:txBody>
      </p:sp>
      <p:sp>
        <p:nvSpPr>
          <p:cNvPr id="13316" name="Text Box 4"/>
          <p:cNvSpPr txBox="1">
            <a:spLocks noChangeArrowheads="1"/>
          </p:cNvSpPr>
          <p:nvPr/>
        </p:nvSpPr>
        <p:spPr bwMode="auto">
          <a:xfrm>
            <a:off x="4810125" y="1408113"/>
            <a:ext cx="1295400" cy="249237"/>
          </a:xfrm>
          <a:prstGeom prst="rect">
            <a:avLst/>
          </a:prstGeom>
          <a:noFill/>
          <a:ln w="9525">
            <a:noFill/>
            <a:miter lim="800000"/>
            <a:headEnd/>
            <a:tailEnd/>
          </a:ln>
          <a:effectLst/>
        </p:spPr>
        <p:txBody>
          <a:bodyPr>
            <a:spAutoFit/>
          </a:bodyPr>
          <a:lstStyle/>
          <a:p>
            <a:pPr algn="l">
              <a:lnSpc>
                <a:spcPct val="115000"/>
              </a:lnSpc>
              <a:spcBef>
                <a:spcPct val="55000"/>
              </a:spcBef>
            </a:pPr>
            <a:r>
              <a:rPr lang="en-US" sz="900">
                <a:latin typeface="AvantGarde" pitchFamily="34" charset="0"/>
              </a:rPr>
              <a:t>4. BASE RADIO CHA</a:t>
            </a:r>
            <a:endParaRPr lang="en-US" sz="2600"/>
          </a:p>
        </p:txBody>
      </p:sp>
      <p:sp>
        <p:nvSpPr>
          <p:cNvPr id="13317" name="Text Box 5"/>
          <p:cNvSpPr txBox="1">
            <a:spLocks noChangeArrowheads="1"/>
          </p:cNvSpPr>
          <p:nvPr/>
        </p:nvSpPr>
        <p:spPr bwMode="auto">
          <a:xfrm>
            <a:off x="276225" y="977900"/>
            <a:ext cx="4724400" cy="304800"/>
          </a:xfrm>
          <a:prstGeom prst="rect">
            <a:avLst/>
          </a:prstGeom>
          <a:noFill/>
          <a:ln w="9525">
            <a:noFill/>
            <a:miter lim="800000"/>
            <a:headEnd/>
            <a:tailEnd/>
          </a:ln>
          <a:effectLst/>
        </p:spPr>
        <p:txBody>
          <a:bodyPr>
            <a:spAutoFit/>
          </a:bodyPr>
          <a:lstStyle/>
          <a:p>
            <a:pPr>
              <a:spcBef>
                <a:spcPct val="50000"/>
              </a:spcBef>
            </a:pPr>
            <a:r>
              <a:rPr lang="en-US" sz="1400" b="1">
                <a:latin typeface="AvantGarde" pitchFamily="34" charset="0"/>
              </a:rPr>
              <a:t>INCIDENT RADIO COMMUNICATIONS PLAN</a:t>
            </a:r>
            <a:endParaRPr lang="en-US" sz="2600"/>
          </a:p>
        </p:txBody>
      </p:sp>
      <p:sp>
        <p:nvSpPr>
          <p:cNvPr id="13318" name="Text Box 6"/>
          <p:cNvSpPr txBox="1">
            <a:spLocks noChangeArrowheads="1"/>
          </p:cNvSpPr>
          <p:nvPr/>
        </p:nvSpPr>
        <p:spPr bwMode="auto">
          <a:xfrm>
            <a:off x="904875" y="1619250"/>
            <a:ext cx="1295400" cy="249238"/>
          </a:xfrm>
          <a:prstGeom prst="rect">
            <a:avLst/>
          </a:prstGeom>
          <a:noFill/>
          <a:ln w="9525">
            <a:noFill/>
            <a:miter lim="800000"/>
            <a:headEnd/>
            <a:tailEnd/>
          </a:ln>
          <a:effectLst/>
        </p:spPr>
        <p:txBody>
          <a:bodyPr>
            <a:spAutoFit/>
          </a:bodyPr>
          <a:lstStyle/>
          <a:p>
            <a:pPr algn="l">
              <a:lnSpc>
                <a:spcPct val="115000"/>
              </a:lnSpc>
              <a:spcBef>
                <a:spcPct val="55000"/>
              </a:spcBef>
            </a:pPr>
            <a:r>
              <a:rPr lang="en-US" sz="900">
                <a:latin typeface="AvantGarde" pitchFamily="34" charset="0"/>
              </a:rPr>
              <a:t>SYSTEM/CACHE</a:t>
            </a:r>
            <a:endParaRPr lang="en-US" sz="2600"/>
          </a:p>
        </p:txBody>
      </p:sp>
      <p:sp>
        <p:nvSpPr>
          <p:cNvPr id="13319" name="Text Box 7"/>
          <p:cNvSpPr txBox="1">
            <a:spLocks noChangeArrowheads="1"/>
          </p:cNvSpPr>
          <p:nvPr/>
        </p:nvSpPr>
        <p:spPr bwMode="auto">
          <a:xfrm>
            <a:off x="2114550" y="1619250"/>
            <a:ext cx="1295400" cy="249238"/>
          </a:xfrm>
          <a:prstGeom prst="rect">
            <a:avLst/>
          </a:prstGeom>
          <a:noFill/>
          <a:ln w="9525">
            <a:noFill/>
            <a:miter lim="800000"/>
            <a:headEnd/>
            <a:tailEnd/>
          </a:ln>
          <a:effectLst/>
        </p:spPr>
        <p:txBody>
          <a:bodyPr>
            <a:spAutoFit/>
          </a:bodyPr>
          <a:lstStyle/>
          <a:p>
            <a:pPr algn="l">
              <a:lnSpc>
                <a:spcPct val="115000"/>
              </a:lnSpc>
              <a:spcBef>
                <a:spcPct val="55000"/>
              </a:spcBef>
            </a:pPr>
            <a:r>
              <a:rPr lang="en-US" sz="900">
                <a:latin typeface="AvantGarde" pitchFamily="34" charset="0"/>
              </a:rPr>
              <a:t>CHANNEL</a:t>
            </a:r>
            <a:endParaRPr lang="en-US" sz="2600"/>
          </a:p>
        </p:txBody>
      </p:sp>
      <p:sp>
        <p:nvSpPr>
          <p:cNvPr id="13320" name="Text Box 8"/>
          <p:cNvSpPr txBox="1">
            <a:spLocks noChangeArrowheads="1"/>
          </p:cNvSpPr>
          <p:nvPr/>
        </p:nvSpPr>
        <p:spPr bwMode="auto">
          <a:xfrm>
            <a:off x="3276600" y="1619250"/>
            <a:ext cx="1295400" cy="249238"/>
          </a:xfrm>
          <a:prstGeom prst="rect">
            <a:avLst/>
          </a:prstGeom>
          <a:noFill/>
          <a:ln w="9525">
            <a:noFill/>
            <a:miter lim="800000"/>
            <a:headEnd/>
            <a:tailEnd/>
          </a:ln>
          <a:effectLst/>
        </p:spPr>
        <p:txBody>
          <a:bodyPr>
            <a:spAutoFit/>
          </a:bodyPr>
          <a:lstStyle/>
          <a:p>
            <a:pPr algn="l">
              <a:lnSpc>
                <a:spcPct val="115000"/>
              </a:lnSpc>
              <a:spcBef>
                <a:spcPct val="55000"/>
              </a:spcBef>
            </a:pPr>
            <a:r>
              <a:rPr lang="en-US" sz="900">
                <a:latin typeface="AvantGarde" pitchFamily="34" charset="0"/>
              </a:rPr>
              <a:t>FUNCTION</a:t>
            </a:r>
            <a:endParaRPr lang="en-US" sz="2600"/>
          </a:p>
        </p:txBody>
      </p:sp>
      <p:sp>
        <p:nvSpPr>
          <p:cNvPr id="13321" name="Text Box 9"/>
          <p:cNvSpPr txBox="1">
            <a:spLocks noChangeArrowheads="1"/>
          </p:cNvSpPr>
          <p:nvPr/>
        </p:nvSpPr>
        <p:spPr bwMode="auto">
          <a:xfrm>
            <a:off x="4724400" y="1619250"/>
            <a:ext cx="1295400" cy="249238"/>
          </a:xfrm>
          <a:prstGeom prst="rect">
            <a:avLst/>
          </a:prstGeom>
          <a:noFill/>
          <a:ln w="9525">
            <a:noFill/>
            <a:miter lim="800000"/>
            <a:headEnd/>
            <a:tailEnd/>
          </a:ln>
          <a:effectLst/>
        </p:spPr>
        <p:txBody>
          <a:bodyPr>
            <a:spAutoFit/>
          </a:bodyPr>
          <a:lstStyle/>
          <a:p>
            <a:pPr algn="l">
              <a:lnSpc>
                <a:spcPct val="115000"/>
              </a:lnSpc>
              <a:spcBef>
                <a:spcPct val="55000"/>
              </a:spcBef>
            </a:pPr>
            <a:r>
              <a:rPr lang="en-US" sz="900">
                <a:latin typeface="AvantGarde" pitchFamily="34" charset="0"/>
              </a:rPr>
              <a:t>FREQUENCY/TONE</a:t>
            </a:r>
            <a:endParaRPr lang="en-US" sz="2600"/>
          </a:p>
        </p:txBody>
      </p:sp>
      <p:sp>
        <p:nvSpPr>
          <p:cNvPr id="13322" name="Text Box 10"/>
          <p:cNvSpPr txBox="1">
            <a:spLocks noChangeArrowheads="1"/>
          </p:cNvSpPr>
          <p:nvPr/>
        </p:nvSpPr>
        <p:spPr bwMode="auto">
          <a:xfrm>
            <a:off x="857250" y="2141538"/>
            <a:ext cx="3886200" cy="373062"/>
          </a:xfrm>
          <a:prstGeom prst="rect">
            <a:avLst/>
          </a:prstGeom>
          <a:noFill/>
          <a:ln w="9525">
            <a:noFill/>
            <a:miter lim="800000"/>
            <a:headEnd/>
            <a:tailEnd/>
          </a:ln>
          <a:effectLst/>
        </p:spPr>
        <p:txBody>
          <a:bodyPr>
            <a:spAutoFit/>
          </a:bodyPr>
          <a:lstStyle/>
          <a:p>
            <a:pPr algn="l">
              <a:lnSpc>
                <a:spcPct val="115000"/>
              </a:lnSpc>
              <a:spcBef>
                <a:spcPct val="55000"/>
              </a:spcBef>
            </a:pPr>
            <a:r>
              <a:rPr lang="en-US" sz="1600">
                <a:latin typeface="Times New Roman" pitchFamily="18" charset="0"/>
              </a:rPr>
              <a:t>City/County        2J              Command </a:t>
            </a:r>
            <a:endParaRPr lang="en-US" sz="2600"/>
          </a:p>
        </p:txBody>
      </p:sp>
      <p:sp>
        <p:nvSpPr>
          <p:cNvPr id="13323" name="Text Box 11"/>
          <p:cNvSpPr txBox="1">
            <a:spLocks noChangeArrowheads="1"/>
          </p:cNvSpPr>
          <p:nvPr/>
        </p:nvSpPr>
        <p:spPr bwMode="auto">
          <a:xfrm>
            <a:off x="847725" y="2855913"/>
            <a:ext cx="3886200" cy="373062"/>
          </a:xfrm>
          <a:prstGeom prst="rect">
            <a:avLst/>
          </a:prstGeom>
          <a:noFill/>
          <a:ln w="9525">
            <a:noFill/>
            <a:miter lim="800000"/>
            <a:headEnd/>
            <a:tailEnd/>
          </a:ln>
          <a:effectLst/>
        </p:spPr>
        <p:txBody>
          <a:bodyPr>
            <a:spAutoFit/>
          </a:bodyPr>
          <a:lstStyle/>
          <a:p>
            <a:pPr algn="l">
              <a:lnSpc>
                <a:spcPct val="115000"/>
              </a:lnSpc>
              <a:spcBef>
                <a:spcPct val="55000"/>
              </a:spcBef>
            </a:pPr>
            <a:r>
              <a:rPr lang="en-US" sz="1600">
                <a:latin typeface="Times New Roman" pitchFamily="18" charset="0"/>
              </a:rPr>
              <a:t>City/County        6J              Operations</a:t>
            </a:r>
            <a:endParaRPr lang="en-US" sz="2600"/>
          </a:p>
        </p:txBody>
      </p:sp>
      <p:sp>
        <p:nvSpPr>
          <p:cNvPr id="13324" name="Rectangle 12"/>
          <p:cNvSpPr>
            <a:spLocks noChangeArrowheads="1"/>
          </p:cNvSpPr>
          <p:nvPr/>
        </p:nvSpPr>
        <p:spPr bwMode="gray">
          <a:xfrm>
            <a:off x="228600" y="5886450"/>
            <a:ext cx="4572000" cy="776288"/>
          </a:xfrm>
          <a:prstGeom prst="rect">
            <a:avLst/>
          </a:prstGeom>
          <a:noFill/>
          <a:ln w="9525">
            <a:noFill/>
            <a:miter lim="800000"/>
            <a:headEnd/>
            <a:tailEnd/>
          </a:ln>
          <a:effectLst/>
        </p:spPr>
        <p:txBody>
          <a:bodyPr/>
          <a:lstStyle/>
          <a:p>
            <a:pPr algn="l" eaLnBrk="0" hangingPunct="0"/>
            <a:r>
              <a:rPr lang="en-US" sz="1800" b="1">
                <a:solidFill>
                  <a:schemeClr val="bg1"/>
                </a:solidFill>
                <a:latin typeface="Arial" charset="0"/>
              </a:rPr>
              <a:t>Incident Radio Communications Plan, </a:t>
            </a:r>
          </a:p>
          <a:p>
            <a:pPr algn="l" eaLnBrk="0" hangingPunct="0"/>
            <a:r>
              <a:rPr lang="en-US" sz="1800" b="1">
                <a:solidFill>
                  <a:schemeClr val="bg1"/>
                </a:solidFill>
                <a:latin typeface="Arial" charset="0"/>
              </a:rPr>
              <a:t>ICS Form 205</a:t>
            </a:r>
          </a:p>
        </p:txBody>
      </p:sp>
      <p:sp>
        <p:nvSpPr>
          <p:cNvPr id="13325" name="Text Box 13"/>
          <p:cNvSpPr txBox="1">
            <a:spLocks noChangeArrowheads="1"/>
          </p:cNvSpPr>
          <p:nvPr/>
        </p:nvSpPr>
        <p:spPr bwMode="gray">
          <a:xfrm>
            <a:off x="581025" y="3914775"/>
            <a:ext cx="1905000" cy="581025"/>
          </a:xfrm>
          <a:prstGeom prst="rect">
            <a:avLst/>
          </a:prstGeom>
          <a:noFill/>
          <a:ln w="9525">
            <a:noFill/>
            <a:miter lim="800000"/>
            <a:headEnd/>
            <a:tailEnd/>
          </a:ln>
          <a:effectLst/>
        </p:spPr>
        <p:txBody>
          <a:bodyPr>
            <a:spAutoFit/>
          </a:bodyPr>
          <a:lstStyle/>
          <a:p>
            <a:pPr algn="l"/>
            <a:r>
              <a:rPr lang="en-US" sz="1600" b="1">
                <a:solidFill>
                  <a:schemeClr val="bg1"/>
                </a:solidFill>
                <a:latin typeface="Arial" charset="0"/>
              </a:rPr>
              <a:t>Priority 1        Command to Ops   </a:t>
            </a:r>
            <a:endParaRPr lang="en-US" sz="2600" b="1"/>
          </a:p>
        </p:txBody>
      </p:sp>
      <p:sp>
        <p:nvSpPr>
          <p:cNvPr id="13326" name="Text Box 14"/>
          <p:cNvSpPr txBox="1">
            <a:spLocks noChangeArrowheads="1"/>
          </p:cNvSpPr>
          <p:nvPr/>
        </p:nvSpPr>
        <p:spPr bwMode="gray">
          <a:xfrm>
            <a:off x="2667000" y="4343400"/>
            <a:ext cx="2133600" cy="825500"/>
          </a:xfrm>
          <a:prstGeom prst="rect">
            <a:avLst/>
          </a:prstGeom>
          <a:noFill/>
          <a:ln w="9525">
            <a:noFill/>
            <a:miter lim="800000"/>
            <a:headEnd/>
            <a:tailEnd/>
          </a:ln>
          <a:effectLst/>
        </p:spPr>
        <p:txBody>
          <a:bodyPr>
            <a:spAutoFit/>
          </a:bodyPr>
          <a:lstStyle/>
          <a:p>
            <a:pPr algn="l"/>
            <a:r>
              <a:rPr lang="en-US" sz="1600" b="1">
                <a:solidFill>
                  <a:schemeClr val="bg1"/>
                </a:solidFill>
                <a:latin typeface="Arial" charset="0"/>
              </a:rPr>
              <a:t>Priority 2        Tactical </a:t>
            </a:r>
          </a:p>
          <a:p>
            <a:pPr algn="l"/>
            <a:r>
              <a:rPr lang="en-US" sz="1600" b="1">
                <a:solidFill>
                  <a:schemeClr val="bg1"/>
                </a:solidFill>
                <a:latin typeface="Arial" charset="0"/>
              </a:rPr>
              <a:t>Assignments   </a:t>
            </a:r>
            <a:endParaRPr lang="en-US" sz="2600" b="1"/>
          </a:p>
        </p:txBody>
      </p:sp>
      <p:sp>
        <p:nvSpPr>
          <p:cNvPr id="13327" name="Line 16"/>
          <p:cNvSpPr>
            <a:spLocks noChangeShapeType="1"/>
          </p:cNvSpPr>
          <p:nvPr/>
        </p:nvSpPr>
        <p:spPr bwMode="auto">
          <a:xfrm flipV="1">
            <a:off x="1981200" y="2667000"/>
            <a:ext cx="1066800" cy="1524000"/>
          </a:xfrm>
          <a:prstGeom prst="line">
            <a:avLst/>
          </a:prstGeom>
          <a:noFill/>
          <a:ln w="25400">
            <a:solidFill>
              <a:srgbClr val="FF9900"/>
            </a:solidFill>
            <a:round/>
            <a:headEnd/>
            <a:tailEnd type="triangle" w="med" len="med"/>
          </a:ln>
          <a:effectLst>
            <a:outerShdw dist="35921" dir="8100000" algn="ctr" rotWithShape="0">
              <a:schemeClr val="bg2">
                <a:alpha val="50000"/>
              </a:schemeClr>
            </a:outerShdw>
          </a:effectLst>
        </p:spPr>
        <p:txBody>
          <a:bodyPr wrap="none" anchor="ctr"/>
          <a:lstStyle/>
          <a:p>
            <a:endParaRPr lang="en-US"/>
          </a:p>
        </p:txBody>
      </p:sp>
      <p:sp>
        <p:nvSpPr>
          <p:cNvPr id="13328" name="Line 18"/>
          <p:cNvSpPr>
            <a:spLocks noChangeShapeType="1"/>
          </p:cNvSpPr>
          <p:nvPr/>
        </p:nvSpPr>
        <p:spPr bwMode="auto">
          <a:xfrm flipV="1">
            <a:off x="3200400" y="3200400"/>
            <a:ext cx="609600" cy="1219200"/>
          </a:xfrm>
          <a:prstGeom prst="line">
            <a:avLst/>
          </a:prstGeom>
          <a:noFill/>
          <a:ln w="25400">
            <a:solidFill>
              <a:srgbClr val="FF9900"/>
            </a:solidFill>
            <a:round/>
            <a:headEnd/>
            <a:tailEnd type="triangle" w="med" len="med"/>
          </a:ln>
          <a:effectLst>
            <a:outerShdw dist="35921" dir="8100000" algn="ctr" rotWithShape="0">
              <a:schemeClr val="bg2">
                <a:alpha val="50000"/>
              </a:schemeClr>
            </a:outerShdw>
          </a:effectLst>
        </p:spPr>
        <p:txBody>
          <a:bodyPr wrap="none" anchor="ctr"/>
          <a:lstStyle/>
          <a:p>
            <a:endParaRPr lang="en-US"/>
          </a:p>
        </p:txBody>
      </p:sp>
    </p:spTree>
  </p:cSld>
  <p:clrMapOvr>
    <a:masterClrMapping/>
  </p:clrMapOvr>
  <p:transition>
    <p:wipe dir="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10" descr="medicalplan_backer_end_blank"/>
          <p:cNvPicPr>
            <a:picLocks noChangeAspect="1" noChangeArrowheads="1"/>
          </p:cNvPicPr>
          <p:nvPr/>
        </p:nvPicPr>
        <p:blipFill>
          <a:blip r:embed="rId3" cstate="print"/>
          <a:srcRect l="10725" t="7249" r="10400" b="35934"/>
          <a:stretch>
            <a:fillRect/>
          </a:stretch>
        </p:blipFill>
        <p:spPr bwMode="auto">
          <a:xfrm>
            <a:off x="304800" y="3581400"/>
            <a:ext cx="6934200" cy="2289175"/>
          </a:xfrm>
          <a:prstGeom prst="rect">
            <a:avLst/>
          </a:prstGeom>
          <a:noFill/>
          <a:ln w="9525">
            <a:noFill/>
            <a:miter lim="800000"/>
            <a:headEnd/>
            <a:tailEnd/>
          </a:ln>
        </p:spPr>
      </p:pic>
      <p:sp>
        <p:nvSpPr>
          <p:cNvPr id="14339" name="Text Box 111"/>
          <p:cNvSpPr txBox="1">
            <a:spLocks noChangeArrowheads="1"/>
          </p:cNvSpPr>
          <p:nvPr/>
        </p:nvSpPr>
        <p:spPr bwMode="auto">
          <a:xfrm>
            <a:off x="2071688" y="5181600"/>
            <a:ext cx="2743200" cy="579438"/>
          </a:xfrm>
          <a:prstGeom prst="rect">
            <a:avLst/>
          </a:prstGeom>
          <a:noFill/>
          <a:ln w="9525">
            <a:noFill/>
            <a:miter lim="800000"/>
            <a:headEnd/>
            <a:tailEnd/>
          </a:ln>
          <a:effectLst/>
        </p:spPr>
        <p:txBody>
          <a:bodyPr>
            <a:spAutoFit/>
          </a:bodyPr>
          <a:lstStyle/>
          <a:p>
            <a:pPr algn="l">
              <a:spcBef>
                <a:spcPct val="50000"/>
              </a:spcBef>
            </a:pPr>
            <a:r>
              <a:rPr lang="en-US" sz="1200" baseline="-25000">
                <a:latin typeface="AvantGarde" pitchFamily="34" charset="0"/>
              </a:rPr>
              <a:t>9.PREPARED BY (MEDICAL UNIT LEADER)     </a:t>
            </a:r>
            <a:r>
              <a:rPr lang="en-US" sz="1800" baseline="-25000">
                <a:latin typeface="AvantGarde" pitchFamily="34" charset="0"/>
              </a:rPr>
              <a:t>LSC</a:t>
            </a:r>
            <a:br>
              <a:rPr lang="en-US" sz="1800" baseline="-25000">
                <a:latin typeface="AvantGarde" pitchFamily="34" charset="0"/>
              </a:rPr>
            </a:br>
            <a:r>
              <a:rPr lang="en-US" baseline="-25000">
                <a:latin typeface="Times New Roman" pitchFamily="18" charset="0"/>
              </a:rPr>
              <a:t>John Hilman</a:t>
            </a:r>
            <a:endParaRPr lang="en-US" sz="1800">
              <a:latin typeface="Times New Roman" pitchFamily="18" charset="0"/>
            </a:endParaRPr>
          </a:p>
        </p:txBody>
      </p:sp>
      <p:sp>
        <p:nvSpPr>
          <p:cNvPr id="14340" name="Text Box 112"/>
          <p:cNvSpPr txBox="1">
            <a:spLocks noChangeArrowheads="1"/>
          </p:cNvSpPr>
          <p:nvPr/>
        </p:nvSpPr>
        <p:spPr bwMode="auto">
          <a:xfrm>
            <a:off x="4786313" y="5219700"/>
            <a:ext cx="2743200" cy="701675"/>
          </a:xfrm>
          <a:prstGeom prst="rect">
            <a:avLst/>
          </a:prstGeom>
          <a:noFill/>
          <a:ln w="9525">
            <a:noFill/>
            <a:miter lim="800000"/>
            <a:headEnd/>
            <a:tailEnd/>
          </a:ln>
          <a:effectLst/>
        </p:spPr>
        <p:txBody>
          <a:bodyPr>
            <a:spAutoFit/>
          </a:bodyPr>
          <a:lstStyle/>
          <a:p>
            <a:pPr algn="l">
              <a:spcBef>
                <a:spcPct val="50000"/>
              </a:spcBef>
            </a:pPr>
            <a:r>
              <a:rPr lang="en-US" sz="1200" baseline="-25000">
                <a:latin typeface="AvantGarde" pitchFamily="34" charset="0"/>
              </a:rPr>
              <a:t>10. REVIEWED BY (SAFETY OFFICER</a:t>
            </a:r>
            <a:r>
              <a:rPr lang="en-US" sz="1400" baseline="-25000">
                <a:latin typeface="AvantGarde" pitchFamily="34" charset="0"/>
              </a:rPr>
              <a:t>) </a:t>
            </a:r>
            <a:br>
              <a:rPr lang="en-US" sz="1400" baseline="-25000">
                <a:latin typeface="AvantGarde" pitchFamily="34" charset="0"/>
              </a:rPr>
            </a:br>
            <a:r>
              <a:rPr lang="en-US" baseline="-25000">
                <a:latin typeface="Times New Roman" pitchFamily="18" charset="0"/>
              </a:rPr>
              <a:t>Pam Wetzel</a:t>
            </a:r>
            <a:br>
              <a:rPr lang="en-US" baseline="-25000">
                <a:latin typeface="Times New Roman" pitchFamily="18" charset="0"/>
              </a:rPr>
            </a:br>
            <a:endParaRPr lang="en-US" sz="1800">
              <a:latin typeface="Times New Roman" pitchFamily="18" charset="0"/>
            </a:endParaRPr>
          </a:p>
        </p:txBody>
      </p:sp>
      <p:sp>
        <p:nvSpPr>
          <p:cNvPr id="14341" name="Text Box 113"/>
          <p:cNvSpPr txBox="1">
            <a:spLocks noChangeArrowheads="1"/>
          </p:cNvSpPr>
          <p:nvPr/>
        </p:nvSpPr>
        <p:spPr bwMode="auto">
          <a:xfrm>
            <a:off x="633413" y="5534025"/>
            <a:ext cx="1143000" cy="260350"/>
          </a:xfrm>
          <a:prstGeom prst="rect">
            <a:avLst/>
          </a:prstGeom>
          <a:noFill/>
          <a:ln w="9525">
            <a:noFill/>
            <a:miter lim="800000"/>
            <a:headEnd/>
            <a:tailEnd/>
          </a:ln>
          <a:effectLst/>
        </p:spPr>
        <p:txBody>
          <a:bodyPr>
            <a:spAutoFit/>
          </a:bodyPr>
          <a:lstStyle/>
          <a:p>
            <a:pPr algn="l">
              <a:spcBef>
                <a:spcPct val="50000"/>
              </a:spcBef>
            </a:pPr>
            <a:r>
              <a:rPr lang="en-US" sz="1600" b="1" baseline="-25000">
                <a:latin typeface="AvantGarde" pitchFamily="34" charset="0"/>
              </a:rPr>
              <a:t>206 ICS 8/78</a:t>
            </a:r>
            <a:endParaRPr lang="en-US" b="1" baseline="-25000"/>
          </a:p>
        </p:txBody>
      </p:sp>
      <p:sp>
        <p:nvSpPr>
          <p:cNvPr id="14342" name="Text Box 114"/>
          <p:cNvSpPr txBox="1">
            <a:spLocks noChangeArrowheads="1"/>
          </p:cNvSpPr>
          <p:nvPr/>
        </p:nvSpPr>
        <p:spPr bwMode="auto">
          <a:xfrm>
            <a:off x="404813" y="4495800"/>
            <a:ext cx="6705600" cy="822325"/>
          </a:xfrm>
          <a:prstGeom prst="rect">
            <a:avLst/>
          </a:prstGeom>
          <a:noFill/>
          <a:ln w="9525">
            <a:noFill/>
            <a:miter lim="800000"/>
            <a:headEnd/>
            <a:tailEnd/>
          </a:ln>
          <a:effectLst/>
        </p:spPr>
        <p:txBody>
          <a:bodyPr>
            <a:spAutoFit/>
          </a:bodyPr>
          <a:lstStyle/>
          <a:p>
            <a:pPr algn="l">
              <a:spcBef>
                <a:spcPct val="50000"/>
              </a:spcBef>
            </a:pPr>
            <a:r>
              <a:rPr lang="en-US" sz="1200">
                <a:latin typeface="Times New Roman" pitchFamily="18" charset="0"/>
              </a:rPr>
              <a:t>Minor injuries will be treated at closest Medical Aid/Fire Station.</a:t>
            </a:r>
            <a:br>
              <a:rPr lang="en-US" sz="1200">
                <a:latin typeface="Times New Roman" pitchFamily="18" charset="0"/>
              </a:rPr>
            </a:br>
            <a:r>
              <a:rPr lang="en-US" sz="1200">
                <a:latin typeface="Times New Roman" pitchFamily="18" charset="0"/>
              </a:rPr>
              <a:t>Major injuries call 911 for assistance.</a:t>
            </a:r>
            <a:br>
              <a:rPr lang="en-US" sz="1200">
                <a:latin typeface="Times New Roman" pitchFamily="18" charset="0"/>
              </a:rPr>
            </a:br>
            <a:r>
              <a:rPr lang="en-US" sz="1200">
                <a:latin typeface="Times New Roman" pitchFamily="18" charset="0"/>
              </a:rPr>
              <a:t>Any injury received on the job requires notification to immediate incident supervisor, Operations Section Chief, IC and Safety Officer and completion of Accident/Injury Form 104 A &amp; B.</a:t>
            </a:r>
            <a:endParaRPr lang="en-US" sz="1600">
              <a:latin typeface="Times New Roman" pitchFamily="18" charset="0"/>
            </a:endParaRPr>
          </a:p>
        </p:txBody>
      </p:sp>
      <p:pic>
        <p:nvPicPr>
          <p:cNvPr id="14343" name="Picture 115" descr="medicalplain_backer_blank"/>
          <p:cNvPicPr>
            <a:picLocks noChangeAspect="1" noChangeArrowheads="1"/>
          </p:cNvPicPr>
          <p:nvPr/>
        </p:nvPicPr>
        <p:blipFill>
          <a:blip r:embed="rId4" cstate="print"/>
          <a:srcRect l="11111" t="14783" r="10356" b="5217"/>
          <a:stretch>
            <a:fillRect/>
          </a:stretch>
        </p:blipFill>
        <p:spPr bwMode="auto">
          <a:xfrm>
            <a:off x="304800" y="88900"/>
            <a:ext cx="6934200" cy="3505200"/>
          </a:xfrm>
          <a:prstGeom prst="rect">
            <a:avLst/>
          </a:prstGeom>
          <a:noFill/>
          <a:ln w="9525">
            <a:noFill/>
            <a:miter lim="800000"/>
            <a:headEnd/>
            <a:tailEnd/>
          </a:ln>
        </p:spPr>
      </p:pic>
      <p:sp>
        <p:nvSpPr>
          <p:cNvPr id="14344" name="Rectangle 116"/>
          <p:cNvSpPr>
            <a:spLocks noChangeArrowheads="1"/>
          </p:cNvSpPr>
          <p:nvPr/>
        </p:nvSpPr>
        <p:spPr bwMode="auto">
          <a:xfrm>
            <a:off x="457200" y="1265238"/>
            <a:ext cx="1016000" cy="274637"/>
          </a:xfrm>
          <a:prstGeom prst="rect">
            <a:avLst/>
          </a:prstGeom>
          <a:noFill/>
          <a:ln w="9525">
            <a:noFill/>
            <a:miter lim="800000"/>
            <a:headEnd/>
            <a:tailEnd/>
          </a:ln>
          <a:effectLst/>
        </p:spPr>
        <p:txBody>
          <a:bodyPr wrap="none">
            <a:spAutoFit/>
          </a:bodyPr>
          <a:lstStyle/>
          <a:p>
            <a:pPr algn="l"/>
            <a:r>
              <a:rPr lang="en-US" sz="1200">
                <a:latin typeface="Times New Roman" pitchFamily="18" charset="0"/>
              </a:rPr>
              <a:t>Fire Station 1</a:t>
            </a:r>
          </a:p>
        </p:txBody>
      </p:sp>
      <p:sp>
        <p:nvSpPr>
          <p:cNvPr id="14345" name="Text Box 117"/>
          <p:cNvSpPr txBox="1">
            <a:spLocks noChangeArrowheads="1"/>
          </p:cNvSpPr>
          <p:nvPr/>
        </p:nvSpPr>
        <p:spPr bwMode="auto">
          <a:xfrm>
            <a:off x="914400" y="977900"/>
            <a:ext cx="1600200" cy="228600"/>
          </a:xfrm>
          <a:prstGeom prst="rect">
            <a:avLst/>
          </a:prstGeom>
          <a:noFill/>
          <a:ln w="9525">
            <a:noFill/>
            <a:miter lim="800000"/>
            <a:headEnd/>
            <a:tailEnd/>
          </a:ln>
          <a:effectLst/>
        </p:spPr>
        <p:txBody>
          <a:bodyPr>
            <a:spAutoFit/>
          </a:bodyPr>
          <a:lstStyle/>
          <a:p>
            <a:pPr>
              <a:spcBef>
                <a:spcPct val="50000"/>
              </a:spcBef>
            </a:pPr>
            <a:r>
              <a:rPr lang="en-US" sz="900">
                <a:latin typeface="AvantGarde" pitchFamily="34" charset="0"/>
              </a:rPr>
              <a:t>MEDICAL AID STATIONS</a:t>
            </a:r>
          </a:p>
        </p:txBody>
      </p:sp>
      <p:sp>
        <p:nvSpPr>
          <p:cNvPr id="14346" name="Text Box 118"/>
          <p:cNvSpPr txBox="1">
            <a:spLocks noChangeArrowheads="1"/>
          </p:cNvSpPr>
          <p:nvPr/>
        </p:nvSpPr>
        <p:spPr bwMode="auto">
          <a:xfrm>
            <a:off x="4267200" y="977900"/>
            <a:ext cx="1447800" cy="228600"/>
          </a:xfrm>
          <a:prstGeom prst="rect">
            <a:avLst/>
          </a:prstGeom>
          <a:noFill/>
          <a:ln w="9525">
            <a:noFill/>
            <a:miter lim="800000"/>
            <a:headEnd/>
            <a:tailEnd/>
          </a:ln>
          <a:effectLst/>
        </p:spPr>
        <p:txBody>
          <a:bodyPr>
            <a:spAutoFit/>
          </a:bodyPr>
          <a:lstStyle/>
          <a:p>
            <a:pPr algn="l">
              <a:spcBef>
                <a:spcPct val="50000"/>
              </a:spcBef>
            </a:pPr>
            <a:r>
              <a:rPr lang="en-US" sz="900">
                <a:latin typeface="AvantGarde" pitchFamily="34" charset="0"/>
              </a:rPr>
              <a:t>LOCATION</a:t>
            </a:r>
          </a:p>
        </p:txBody>
      </p:sp>
      <p:sp>
        <p:nvSpPr>
          <p:cNvPr id="14347" name="Text Box 119"/>
          <p:cNvSpPr txBox="1">
            <a:spLocks noChangeArrowheads="1"/>
          </p:cNvSpPr>
          <p:nvPr/>
        </p:nvSpPr>
        <p:spPr bwMode="auto">
          <a:xfrm>
            <a:off x="6096000" y="850900"/>
            <a:ext cx="990600" cy="228600"/>
          </a:xfrm>
          <a:prstGeom prst="rect">
            <a:avLst/>
          </a:prstGeom>
          <a:noFill/>
          <a:ln w="9525">
            <a:noFill/>
            <a:miter lim="800000"/>
            <a:headEnd/>
            <a:tailEnd/>
          </a:ln>
          <a:effectLst/>
        </p:spPr>
        <p:txBody>
          <a:bodyPr>
            <a:spAutoFit/>
          </a:bodyPr>
          <a:lstStyle/>
          <a:p>
            <a:pPr>
              <a:spcBef>
                <a:spcPct val="50000"/>
              </a:spcBef>
            </a:pPr>
            <a:r>
              <a:rPr lang="en-US" sz="900">
                <a:latin typeface="AvantGarde" pitchFamily="34" charset="0"/>
              </a:rPr>
              <a:t> PARAMEDICS</a:t>
            </a:r>
          </a:p>
        </p:txBody>
      </p:sp>
      <p:sp>
        <p:nvSpPr>
          <p:cNvPr id="14348" name="Text Box 120"/>
          <p:cNvSpPr txBox="1">
            <a:spLocks noChangeArrowheads="1"/>
          </p:cNvSpPr>
          <p:nvPr/>
        </p:nvSpPr>
        <p:spPr bwMode="auto">
          <a:xfrm>
            <a:off x="2895600" y="2540000"/>
            <a:ext cx="1447800" cy="228600"/>
          </a:xfrm>
          <a:prstGeom prst="rect">
            <a:avLst/>
          </a:prstGeom>
          <a:noFill/>
          <a:ln w="9525">
            <a:noFill/>
            <a:miter lim="800000"/>
            <a:headEnd/>
            <a:tailEnd/>
          </a:ln>
          <a:effectLst/>
        </p:spPr>
        <p:txBody>
          <a:bodyPr>
            <a:spAutoFit/>
          </a:bodyPr>
          <a:lstStyle/>
          <a:p>
            <a:pPr>
              <a:spcBef>
                <a:spcPct val="50000"/>
              </a:spcBef>
            </a:pPr>
            <a:r>
              <a:rPr lang="en-US" sz="900">
                <a:latin typeface="AvantGarde" pitchFamily="34" charset="0"/>
              </a:rPr>
              <a:t>6. TRANSPORTATION</a:t>
            </a:r>
          </a:p>
        </p:txBody>
      </p:sp>
      <p:sp>
        <p:nvSpPr>
          <p:cNvPr id="14349" name="Text Box 121"/>
          <p:cNvSpPr txBox="1">
            <a:spLocks noChangeArrowheads="1"/>
          </p:cNvSpPr>
          <p:nvPr/>
        </p:nvSpPr>
        <p:spPr bwMode="auto">
          <a:xfrm>
            <a:off x="2292350" y="628650"/>
            <a:ext cx="2667000" cy="228600"/>
          </a:xfrm>
          <a:prstGeom prst="rect">
            <a:avLst/>
          </a:prstGeom>
          <a:noFill/>
          <a:ln w="9525">
            <a:noFill/>
            <a:miter lim="800000"/>
            <a:headEnd/>
            <a:tailEnd/>
          </a:ln>
          <a:effectLst/>
        </p:spPr>
        <p:txBody>
          <a:bodyPr>
            <a:spAutoFit/>
          </a:bodyPr>
          <a:lstStyle/>
          <a:p>
            <a:pPr>
              <a:spcBef>
                <a:spcPct val="50000"/>
              </a:spcBef>
            </a:pPr>
            <a:r>
              <a:rPr lang="en-US" sz="900">
                <a:latin typeface="AvantGarde" pitchFamily="34" charset="0"/>
              </a:rPr>
              <a:t>5. INCIDENT MEDICAL AID STATIONS </a:t>
            </a:r>
          </a:p>
        </p:txBody>
      </p:sp>
      <p:sp>
        <p:nvSpPr>
          <p:cNvPr id="14350" name="Rectangle 122"/>
          <p:cNvSpPr>
            <a:spLocks noChangeArrowheads="1"/>
          </p:cNvSpPr>
          <p:nvPr/>
        </p:nvSpPr>
        <p:spPr bwMode="auto">
          <a:xfrm>
            <a:off x="3124200" y="1265238"/>
            <a:ext cx="2438400" cy="274637"/>
          </a:xfrm>
          <a:prstGeom prst="rect">
            <a:avLst/>
          </a:prstGeom>
          <a:noFill/>
          <a:ln w="9525">
            <a:noFill/>
            <a:miter lim="800000"/>
            <a:headEnd/>
            <a:tailEnd/>
          </a:ln>
          <a:effectLst/>
        </p:spPr>
        <p:txBody>
          <a:bodyPr>
            <a:spAutoFit/>
          </a:bodyPr>
          <a:lstStyle/>
          <a:p>
            <a:pPr algn="l"/>
            <a:r>
              <a:rPr lang="en-US" sz="1200">
                <a:latin typeface="Times New Roman" pitchFamily="18" charset="0"/>
              </a:rPr>
              <a:t>1171 S. 5th Ave.</a:t>
            </a:r>
          </a:p>
        </p:txBody>
      </p:sp>
      <p:sp>
        <p:nvSpPr>
          <p:cNvPr id="14351" name="Rectangle 123"/>
          <p:cNvSpPr>
            <a:spLocks noChangeArrowheads="1"/>
          </p:cNvSpPr>
          <p:nvPr/>
        </p:nvSpPr>
        <p:spPr bwMode="auto">
          <a:xfrm>
            <a:off x="3124200" y="1516063"/>
            <a:ext cx="2438400" cy="274637"/>
          </a:xfrm>
          <a:prstGeom prst="rect">
            <a:avLst/>
          </a:prstGeom>
          <a:noFill/>
          <a:ln w="9525">
            <a:noFill/>
            <a:miter lim="800000"/>
            <a:headEnd/>
            <a:tailEnd/>
          </a:ln>
          <a:effectLst/>
        </p:spPr>
        <p:txBody>
          <a:bodyPr>
            <a:spAutoFit/>
          </a:bodyPr>
          <a:lstStyle/>
          <a:p>
            <a:pPr algn="l"/>
            <a:r>
              <a:rPr lang="en-US" sz="1200">
                <a:latin typeface="Times New Roman" pitchFamily="18" charset="0"/>
              </a:rPr>
              <a:t>950 Bellingham Way</a:t>
            </a:r>
          </a:p>
        </p:txBody>
      </p:sp>
      <p:sp>
        <p:nvSpPr>
          <p:cNvPr id="14352" name="Rectangle 124"/>
          <p:cNvSpPr>
            <a:spLocks noChangeArrowheads="1"/>
          </p:cNvSpPr>
          <p:nvPr/>
        </p:nvSpPr>
        <p:spPr bwMode="auto">
          <a:xfrm>
            <a:off x="3124200" y="1771650"/>
            <a:ext cx="2438400" cy="274638"/>
          </a:xfrm>
          <a:prstGeom prst="rect">
            <a:avLst/>
          </a:prstGeom>
          <a:noFill/>
          <a:ln w="9525">
            <a:noFill/>
            <a:miter lim="800000"/>
            <a:headEnd/>
            <a:tailEnd/>
          </a:ln>
          <a:effectLst/>
        </p:spPr>
        <p:txBody>
          <a:bodyPr>
            <a:spAutoFit/>
          </a:bodyPr>
          <a:lstStyle/>
          <a:p>
            <a:pPr algn="l"/>
            <a:r>
              <a:rPr lang="en-US" sz="1200">
                <a:latin typeface="Times New Roman" pitchFamily="18" charset="0"/>
              </a:rPr>
              <a:t>2100 Main</a:t>
            </a:r>
          </a:p>
        </p:txBody>
      </p:sp>
      <p:sp>
        <p:nvSpPr>
          <p:cNvPr id="14353" name="Rectangle 125"/>
          <p:cNvSpPr>
            <a:spLocks noChangeArrowheads="1"/>
          </p:cNvSpPr>
          <p:nvPr/>
        </p:nvSpPr>
        <p:spPr bwMode="auto">
          <a:xfrm>
            <a:off x="3124200" y="2019300"/>
            <a:ext cx="2438400" cy="274638"/>
          </a:xfrm>
          <a:prstGeom prst="rect">
            <a:avLst/>
          </a:prstGeom>
          <a:noFill/>
          <a:ln w="9525">
            <a:noFill/>
            <a:miter lim="800000"/>
            <a:headEnd/>
            <a:tailEnd/>
          </a:ln>
          <a:effectLst/>
        </p:spPr>
        <p:txBody>
          <a:bodyPr>
            <a:spAutoFit/>
          </a:bodyPr>
          <a:lstStyle/>
          <a:p>
            <a:pPr algn="l"/>
            <a:r>
              <a:rPr lang="en-US" sz="1200">
                <a:latin typeface="Times New Roman" pitchFamily="18" charset="0"/>
              </a:rPr>
              <a:t>4700 N. 12th Ave.</a:t>
            </a:r>
          </a:p>
        </p:txBody>
      </p:sp>
      <p:sp>
        <p:nvSpPr>
          <p:cNvPr id="14354" name="Rectangle 126"/>
          <p:cNvSpPr>
            <a:spLocks noChangeArrowheads="1"/>
          </p:cNvSpPr>
          <p:nvPr/>
        </p:nvSpPr>
        <p:spPr bwMode="auto">
          <a:xfrm>
            <a:off x="3124200" y="2265363"/>
            <a:ext cx="2438400" cy="274637"/>
          </a:xfrm>
          <a:prstGeom prst="rect">
            <a:avLst/>
          </a:prstGeom>
          <a:noFill/>
          <a:ln w="9525">
            <a:noFill/>
            <a:miter lim="800000"/>
            <a:headEnd/>
            <a:tailEnd/>
          </a:ln>
          <a:effectLst/>
        </p:spPr>
        <p:txBody>
          <a:bodyPr>
            <a:spAutoFit/>
          </a:bodyPr>
          <a:lstStyle/>
          <a:p>
            <a:pPr algn="l"/>
            <a:r>
              <a:rPr lang="en-US" sz="1200">
                <a:latin typeface="Times New Roman" pitchFamily="18" charset="0"/>
              </a:rPr>
              <a:t>170 West Oakdale</a:t>
            </a:r>
          </a:p>
        </p:txBody>
      </p:sp>
      <p:sp>
        <p:nvSpPr>
          <p:cNvPr id="14355" name="Text Box 127"/>
          <p:cNvSpPr txBox="1">
            <a:spLocks noChangeArrowheads="1"/>
          </p:cNvSpPr>
          <p:nvPr/>
        </p:nvSpPr>
        <p:spPr bwMode="auto">
          <a:xfrm>
            <a:off x="6172200" y="1003300"/>
            <a:ext cx="457200" cy="228600"/>
          </a:xfrm>
          <a:prstGeom prst="rect">
            <a:avLst/>
          </a:prstGeom>
          <a:noFill/>
          <a:ln w="9525">
            <a:noFill/>
            <a:miter lim="800000"/>
            <a:headEnd/>
            <a:tailEnd/>
          </a:ln>
          <a:effectLst/>
        </p:spPr>
        <p:txBody>
          <a:bodyPr>
            <a:spAutoFit/>
          </a:bodyPr>
          <a:lstStyle/>
          <a:p>
            <a:pPr>
              <a:spcBef>
                <a:spcPct val="50000"/>
              </a:spcBef>
            </a:pPr>
            <a:r>
              <a:rPr lang="en-US" sz="900">
                <a:latin typeface="AvantGarde" pitchFamily="34" charset="0"/>
              </a:rPr>
              <a:t>YES</a:t>
            </a:r>
          </a:p>
        </p:txBody>
      </p:sp>
      <p:sp>
        <p:nvSpPr>
          <p:cNvPr id="14356" name="Text Box 128"/>
          <p:cNvSpPr txBox="1">
            <a:spLocks noChangeArrowheads="1"/>
          </p:cNvSpPr>
          <p:nvPr/>
        </p:nvSpPr>
        <p:spPr bwMode="auto">
          <a:xfrm>
            <a:off x="6654800" y="1003300"/>
            <a:ext cx="381000" cy="228600"/>
          </a:xfrm>
          <a:prstGeom prst="rect">
            <a:avLst/>
          </a:prstGeom>
          <a:noFill/>
          <a:ln w="9525">
            <a:noFill/>
            <a:miter lim="800000"/>
            <a:headEnd/>
            <a:tailEnd/>
          </a:ln>
          <a:effectLst/>
        </p:spPr>
        <p:txBody>
          <a:bodyPr>
            <a:spAutoFit/>
          </a:bodyPr>
          <a:lstStyle/>
          <a:p>
            <a:pPr>
              <a:spcBef>
                <a:spcPct val="50000"/>
              </a:spcBef>
            </a:pPr>
            <a:r>
              <a:rPr lang="en-US" sz="900">
                <a:latin typeface="AvantGarde" pitchFamily="34" charset="0"/>
              </a:rPr>
              <a:t>NO</a:t>
            </a:r>
          </a:p>
        </p:txBody>
      </p:sp>
      <p:sp>
        <p:nvSpPr>
          <p:cNvPr id="14357" name="Text Box 129"/>
          <p:cNvSpPr txBox="1">
            <a:spLocks noChangeArrowheads="1"/>
          </p:cNvSpPr>
          <p:nvPr/>
        </p:nvSpPr>
        <p:spPr bwMode="auto">
          <a:xfrm>
            <a:off x="7467600" y="469900"/>
            <a:ext cx="1435100" cy="825500"/>
          </a:xfrm>
          <a:prstGeom prst="rect">
            <a:avLst/>
          </a:prstGeom>
          <a:noFill/>
          <a:ln w="9525">
            <a:noFill/>
            <a:miter lim="800000"/>
            <a:headEnd/>
            <a:tailEnd/>
          </a:ln>
          <a:effectLst/>
        </p:spPr>
        <p:txBody>
          <a:bodyPr>
            <a:spAutoFit/>
          </a:bodyPr>
          <a:lstStyle/>
          <a:p>
            <a:pPr algn="l"/>
            <a:r>
              <a:rPr lang="en-US" sz="1600" b="1">
                <a:solidFill>
                  <a:schemeClr val="bg1"/>
                </a:solidFill>
                <a:latin typeface="Arial" charset="0"/>
              </a:rPr>
              <a:t>Aid Stations and Level of Service</a:t>
            </a:r>
            <a:endParaRPr lang="en-US" sz="2600" b="1">
              <a:latin typeface="Arial" charset="0"/>
            </a:endParaRPr>
          </a:p>
        </p:txBody>
      </p:sp>
      <p:sp>
        <p:nvSpPr>
          <p:cNvPr id="14358" name="Text Box 130"/>
          <p:cNvSpPr txBox="1">
            <a:spLocks noChangeArrowheads="1"/>
          </p:cNvSpPr>
          <p:nvPr/>
        </p:nvSpPr>
        <p:spPr bwMode="auto">
          <a:xfrm>
            <a:off x="1752600" y="76200"/>
            <a:ext cx="1524000" cy="582613"/>
          </a:xfrm>
          <a:prstGeom prst="rect">
            <a:avLst/>
          </a:prstGeom>
          <a:noFill/>
          <a:ln w="9525">
            <a:noFill/>
            <a:miter lim="800000"/>
            <a:headEnd/>
            <a:tailEnd/>
          </a:ln>
          <a:effectLst/>
        </p:spPr>
        <p:txBody>
          <a:bodyPr>
            <a:spAutoFit/>
          </a:bodyPr>
          <a:lstStyle/>
          <a:p>
            <a:pPr algn="l">
              <a:lnSpc>
                <a:spcPct val="115000"/>
              </a:lnSpc>
              <a:spcBef>
                <a:spcPct val="55000"/>
              </a:spcBef>
            </a:pPr>
            <a:r>
              <a:rPr lang="en-US" sz="800">
                <a:latin typeface="AvantGarde" pitchFamily="34" charset="0"/>
              </a:rPr>
              <a:t>1. INCIDENT NAME</a:t>
            </a:r>
            <a:r>
              <a:rPr lang="en-US" sz="1000">
                <a:latin typeface="AvantGarde" pitchFamily="34" charset="0"/>
              </a:rPr>
              <a:t>             </a:t>
            </a:r>
            <a:r>
              <a:rPr lang="en-US" sz="1400">
                <a:latin typeface="Times New Roman" pitchFamily="18" charset="0"/>
              </a:rPr>
              <a:t>Winter Storm</a:t>
            </a:r>
            <a:r>
              <a:rPr lang="en-US" sz="1800">
                <a:latin typeface="Times New Roman" pitchFamily="18" charset="0"/>
              </a:rPr>
              <a:t> </a:t>
            </a:r>
            <a:endParaRPr lang="en-US" sz="3000"/>
          </a:p>
        </p:txBody>
      </p:sp>
      <p:sp>
        <p:nvSpPr>
          <p:cNvPr id="14359" name="Text Box 131"/>
          <p:cNvSpPr txBox="1">
            <a:spLocks noChangeArrowheads="1"/>
          </p:cNvSpPr>
          <p:nvPr/>
        </p:nvSpPr>
        <p:spPr bwMode="auto">
          <a:xfrm>
            <a:off x="3054350" y="76200"/>
            <a:ext cx="1524000" cy="547688"/>
          </a:xfrm>
          <a:prstGeom prst="rect">
            <a:avLst/>
          </a:prstGeom>
          <a:noFill/>
          <a:ln w="9525">
            <a:noFill/>
            <a:miter lim="800000"/>
            <a:headEnd/>
            <a:tailEnd/>
          </a:ln>
          <a:effectLst/>
        </p:spPr>
        <p:txBody>
          <a:bodyPr>
            <a:spAutoFit/>
          </a:bodyPr>
          <a:lstStyle/>
          <a:p>
            <a:pPr algn="l">
              <a:lnSpc>
                <a:spcPct val="115000"/>
              </a:lnSpc>
              <a:spcBef>
                <a:spcPct val="55000"/>
              </a:spcBef>
            </a:pPr>
            <a:r>
              <a:rPr lang="en-US" sz="800">
                <a:latin typeface="AvantGarde" pitchFamily="34" charset="0"/>
              </a:rPr>
              <a:t>2. DATE PREPARED</a:t>
            </a:r>
            <a:r>
              <a:rPr lang="en-US" sz="1000">
                <a:latin typeface="AvantGarde" pitchFamily="34" charset="0"/>
              </a:rPr>
              <a:t>  </a:t>
            </a:r>
            <a:br>
              <a:rPr lang="en-US" sz="1000">
                <a:latin typeface="AvantGarde" pitchFamily="34" charset="0"/>
              </a:rPr>
            </a:br>
            <a:r>
              <a:rPr lang="en-US" sz="1000">
                <a:latin typeface="AvantGarde" pitchFamily="34" charset="0"/>
              </a:rPr>
              <a:t>               </a:t>
            </a:r>
            <a:r>
              <a:rPr lang="en-US" sz="1200">
                <a:latin typeface="Times New Roman" pitchFamily="18" charset="0"/>
              </a:rPr>
              <a:t>2-10</a:t>
            </a:r>
            <a:r>
              <a:rPr lang="en-US" sz="1600">
                <a:latin typeface="Times New Roman" pitchFamily="18" charset="0"/>
              </a:rPr>
              <a:t> </a:t>
            </a:r>
            <a:endParaRPr lang="en-US" sz="2600"/>
          </a:p>
        </p:txBody>
      </p:sp>
      <p:sp>
        <p:nvSpPr>
          <p:cNvPr id="14360" name="Text Box 132"/>
          <p:cNvSpPr txBox="1">
            <a:spLocks noChangeArrowheads="1"/>
          </p:cNvSpPr>
          <p:nvPr/>
        </p:nvSpPr>
        <p:spPr bwMode="auto">
          <a:xfrm>
            <a:off x="76200" y="241300"/>
            <a:ext cx="1905000" cy="290513"/>
          </a:xfrm>
          <a:prstGeom prst="rect">
            <a:avLst/>
          </a:prstGeom>
          <a:noFill/>
          <a:ln w="9525">
            <a:noFill/>
            <a:miter lim="800000"/>
            <a:headEnd/>
            <a:tailEnd/>
          </a:ln>
          <a:effectLst/>
        </p:spPr>
        <p:txBody>
          <a:bodyPr>
            <a:spAutoFit/>
          </a:bodyPr>
          <a:lstStyle/>
          <a:p>
            <a:pPr>
              <a:spcBef>
                <a:spcPct val="50000"/>
              </a:spcBef>
            </a:pPr>
            <a:r>
              <a:rPr lang="en-US" sz="1300" b="1">
                <a:latin typeface="AvantGarde" pitchFamily="34" charset="0"/>
              </a:rPr>
              <a:t> MEDICAL PLAN</a:t>
            </a:r>
            <a:endParaRPr lang="en-US" sz="1300"/>
          </a:p>
        </p:txBody>
      </p:sp>
      <p:sp>
        <p:nvSpPr>
          <p:cNvPr id="14361" name="Text Box 133"/>
          <p:cNvSpPr txBox="1">
            <a:spLocks noChangeArrowheads="1"/>
          </p:cNvSpPr>
          <p:nvPr/>
        </p:nvSpPr>
        <p:spPr bwMode="auto">
          <a:xfrm>
            <a:off x="4305300" y="76200"/>
            <a:ext cx="1524000" cy="547688"/>
          </a:xfrm>
          <a:prstGeom prst="rect">
            <a:avLst/>
          </a:prstGeom>
          <a:noFill/>
          <a:ln w="9525">
            <a:noFill/>
            <a:miter lim="800000"/>
            <a:headEnd/>
            <a:tailEnd/>
          </a:ln>
          <a:effectLst/>
        </p:spPr>
        <p:txBody>
          <a:bodyPr>
            <a:spAutoFit/>
          </a:bodyPr>
          <a:lstStyle/>
          <a:p>
            <a:pPr algn="l">
              <a:lnSpc>
                <a:spcPct val="115000"/>
              </a:lnSpc>
              <a:spcBef>
                <a:spcPct val="55000"/>
              </a:spcBef>
            </a:pPr>
            <a:r>
              <a:rPr lang="en-US" sz="800">
                <a:latin typeface="AvantGarde" pitchFamily="34" charset="0"/>
              </a:rPr>
              <a:t>3. TIME PREPARED</a:t>
            </a:r>
            <a:r>
              <a:rPr lang="en-US" sz="1000">
                <a:latin typeface="AvantGarde" pitchFamily="34" charset="0"/>
              </a:rPr>
              <a:t>  </a:t>
            </a:r>
            <a:br>
              <a:rPr lang="en-US" sz="1000">
                <a:latin typeface="AvantGarde" pitchFamily="34" charset="0"/>
              </a:rPr>
            </a:br>
            <a:r>
              <a:rPr lang="en-US" sz="1000">
                <a:latin typeface="AvantGarde" pitchFamily="34" charset="0"/>
              </a:rPr>
              <a:t>               </a:t>
            </a:r>
            <a:r>
              <a:rPr lang="en-US" sz="1200">
                <a:latin typeface="Times New Roman" pitchFamily="18" charset="0"/>
              </a:rPr>
              <a:t>1530</a:t>
            </a:r>
            <a:r>
              <a:rPr lang="en-US" sz="1600">
                <a:latin typeface="Times New Roman" pitchFamily="18" charset="0"/>
              </a:rPr>
              <a:t> </a:t>
            </a:r>
            <a:endParaRPr lang="en-US" sz="2600"/>
          </a:p>
        </p:txBody>
      </p:sp>
      <p:sp>
        <p:nvSpPr>
          <p:cNvPr id="14362" name="Text Box 134"/>
          <p:cNvSpPr txBox="1">
            <a:spLocks noChangeArrowheads="1"/>
          </p:cNvSpPr>
          <p:nvPr/>
        </p:nvSpPr>
        <p:spPr bwMode="auto">
          <a:xfrm>
            <a:off x="5524500" y="76200"/>
            <a:ext cx="1981200" cy="547688"/>
          </a:xfrm>
          <a:prstGeom prst="rect">
            <a:avLst/>
          </a:prstGeom>
          <a:noFill/>
          <a:ln w="9525">
            <a:noFill/>
            <a:miter lim="800000"/>
            <a:headEnd/>
            <a:tailEnd/>
          </a:ln>
          <a:effectLst/>
        </p:spPr>
        <p:txBody>
          <a:bodyPr>
            <a:spAutoFit/>
          </a:bodyPr>
          <a:lstStyle/>
          <a:p>
            <a:pPr algn="l">
              <a:lnSpc>
                <a:spcPct val="115000"/>
              </a:lnSpc>
              <a:spcBef>
                <a:spcPct val="55000"/>
              </a:spcBef>
            </a:pPr>
            <a:r>
              <a:rPr lang="en-US" sz="800">
                <a:latin typeface="AvantGarde" pitchFamily="34" charset="0"/>
              </a:rPr>
              <a:t>  4. OPERATIONAL PERIOD</a:t>
            </a:r>
            <a:r>
              <a:rPr lang="en-US" sz="1000">
                <a:latin typeface="AvantGarde" pitchFamily="34" charset="0"/>
              </a:rPr>
              <a:t>  </a:t>
            </a:r>
            <a:r>
              <a:rPr lang="en-US" sz="1300">
                <a:latin typeface="AvantGarde" pitchFamily="34" charset="0"/>
              </a:rPr>
              <a:t/>
            </a:r>
            <a:br>
              <a:rPr lang="en-US" sz="1300">
                <a:latin typeface="AvantGarde" pitchFamily="34" charset="0"/>
              </a:rPr>
            </a:br>
            <a:r>
              <a:rPr lang="en-US" sz="1200">
                <a:latin typeface="Times New Roman" pitchFamily="18" charset="0"/>
              </a:rPr>
              <a:t>2-10 1800 to 0600 2-11</a:t>
            </a:r>
            <a:r>
              <a:rPr lang="en-US" sz="1600">
                <a:latin typeface="Times New Roman" pitchFamily="18" charset="0"/>
              </a:rPr>
              <a:t> </a:t>
            </a:r>
            <a:endParaRPr lang="en-US" sz="2600"/>
          </a:p>
        </p:txBody>
      </p:sp>
      <p:sp>
        <p:nvSpPr>
          <p:cNvPr id="14363" name="Rectangle 135"/>
          <p:cNvSpPr>
            <a:spLocks noChangeArrowheads="1"/>
          </p:cNvSpPr>
          <p:nvPr/>
        </p:nvSpPr>
        <p:spPr bwMode="auto">
          <a:xfrm>
            <a:off x="457200" y="1512888"/>
            <a:ext cx="1016000" cy="274637"/>
          </a:xfrm>
          <a:prstGeom prst="rect">
            <a:avLst/>
          </a:prstGeom>
          <a:noFill/>
          <a:ln w="9525">
            <a:noFill/>
            <a:miter lim="800000"/>
            <a:headEnd/>
            <a:tailEnd/>
          </a:ln>
          <a:effectLst/>
        </p:spPr>
        <p:txBody>
          <a:bodyPr>
            <a:spAutoFit/>
          </a:bodyPr>
          <a:lstStyle/>
          <a:p>
            <a:pPr algn="l"/>
            <a:r>
              <a:rPr lang="en-US" sz="1200">
                <a:latin typeface="Times New Roman" pitchFamily="18" charset="0"/>
              </a:rPr>
              <a:t>Fire Station 2</a:t>
            </a:r>
          </a:p>
        </p:txBody>
      </p:sp>
      <p:sp>
        <p:nvSpPr>
          <p:cNvPr id="14364" name="Rectangle 136"/>
          <p:cNvSpPr>
            <a:spLocks noChangeArrowheads="1"/>
          </p:cNvSpPr>
          <p:nvPr/>
        </p:nvSpPr>
        <p:spPr bwMode="auto">
          <a:xfrm>
            <a:off x="457200" y="1758950"/>
            <a:ext cx="1016000" cy="274638"/>
          </a:xfrm>
          <a:prstGeom prst="rect">
            <a:avLst/>
          </a:prstGeom>
          <a:noFill/>
          <a:ln w="9525">
            <a:noFill/>
            <a:miter lim="800000"/>
            <a:headEnd/>
            <a:tailEnd/>
          </a:ln>
          <a:effectLst/>
        </p:spPr>
        <p:txBody>
          <a:bodyPr wrap="none">
            <a:spAutoFit/>
          </a:bodyPr>
          <a:lstStyle/>
          <a:p>
            <a:pPr algn="l"/>
            <a:r>
              <a:rPr lang="en-US" sz="1200">
                <a:latin typeface="Times New Roman" pitchFamily="18" charset="0"/>
              </a:rPr>
              <a:t>Fire Station 4</a:t>
            </a:r>
          </a:p>
        </p:txBody>
      </p:sp>
      <p:sp>
        <p:nvSpPr>
          <p:cNvPr id="14365" name="Rectangle 137"/>
          <p:cNvSpPr>
            <a:spLocks noChangeArrowheads="1"/>
          </p:cNvSpPr>
          <p:nvPr/>
        </p:nvSpPr>
        <p:spPr bwMode="auto">
          <a:xfrm>
            <a:off x="457200" y="2016125"/>
            <a:ext cx="1016000" cy="274638"/>
          </a:xfrm>
          <a:prstGeom prst="rect">
            <a:avLst/>
          </a:prstGeom>
          <a:noFill/>
          <a:ln w="9525">
            <a:noFill/>
            <a:miter lim="800000"/>
            <a:headEnd/>
            <a:tailEnd/>
          </a:ln>
          <a:effectLst/>
        </p:spPr>
        <p:txBody>
          <a:bodyPr wrap="none">
            <a:spAutoFit/>
          </a:bodyPr>
          <a:lstStyle/>
          <a:p>
            <a:pPr algn="l"/>
            <a:r>
              <a:rPr lang="en-US" sz="1200">
                <a:latin typeface="Times New Roman" pitchFamily="18" charset="0"/>
              </a:rPr>
              <a:t>Fire Station 6</a:t>
            </a:r>
          </a:p>
        </p:txBody>
      </p:sp>
      <p:sp>
        <p:nvSpPr>
          <p:cNvPr id="14366" name="Rectangle 138"/>
          <p:cNvSpPr>
            <a:spLocks noChangeArrowheads="1"/>
          </p:cNvSpPr>
          <p:nvPr/>
        </p:nvSpPr>
        <p:spPr bwMode="auto">
          <a:xfrm>
            <a:off x="457200" y="2273300"/>
            <a:ext cx="1016000" cy="274638"/>
          </a:xfrm>
          <a:prstGeom prst="rect">
            <a:avLst/>
          </a:prstGeom>
          <a:noFill/>
          <a:ln w="9525">
            <a:noFill/>
            <a:miter lim="800000"/>
            <a:headEnd/>
            <a:tailEnd/>
          </a:ln>
          <a:effectLst/>
        </p:spPr>
        <p:txBody>
          <a:bodyPr wrap="none">
            <a:spAutoFit/>
          </a:bodyPr>
          <a:lstStyle/>
          <a:p>
            <a:pPr algn="l"/>
            <a:r>
              <a:rPr lang="en-US" sz="1200">
                <a:latin typeface="Times New Roman" pitchFamily="18" charset="0"/>
              </a:rPr>
              <a:t>Fire Station 7</a:t>
            </a:r>
          </a:p>
        </p:txBody>
      </p:sp>
      <p:sp>
        <p:nvSpPr>
          <p:cNvPr id="14367" name="Line 139"/>
          <p:cNvSpPr>
            <a:spLocks noChangeShapeType="1"/>
          </p:cNvSpPr>
          <p:nvPr/>
        </p:nvSpPr>
        <p:spPr bwMode="auto">
          <a:xfrm rot="10800000" flipV="1">
            <a:off x="4876800" y="622300"/>
            <a:ext cx="2590800" cy="76200"/>
          </a:xfrm>
          <a:prstGeom prst="line">
            <a:avLst/>
          </a:prstGeom>
          <a:noFill/>
          <a:ln w="25400">
            <a:solidFill>
              <a:srgbClr val="FF9900"/>
            </a:solidFill>
            <a:round/>
            <a:headEnd/>
            <a:tailEnd type="triangle" w="med" len="med"/>
          </a:ln>
          <a:effectLst>
            <a:outerShdw dist="35921" dir="2700000" algn="ctr" rotWithShape="0">
              <a:schemeClr val="bg2">
                <a:alpha val="50000"/>
              </a:schemeClr>
            </a:outerShdw>
          </a:effectLst>
        </p:spPr>
        <p:txBody>
          <a:bodyPr wrap="none" anchor="ctr"/>
          <a:lstStyle/>
          <a:p>
            <a:endParaRPr lang="en-US"/>
          </a:p>
        </p:txBody>
      </p:sp>
      <p:pic>
        <p:nvPicPr>
          <p:cNvPr id="14368" name="Picture 140" descr="check"/>
          <p:cNvPicPr>
            <a:picLocks noChangeAspect="1" noChangeArrowheads="1"/>
          </p:cNvPicPr>
          <p:nvPr/>
        </p:nvPicPr>
        <p:blipFill>
          <a:blip r:embed="rId5" cstate="print"/>
          <a:srcRect/>
          <a:stretch>
            <a:fillRect/>
          </a:stretch>
        </p:blipFill>
        <p:spPr bwMode="auto">
          <a:xfrm>
            <a:off x="6305550" y="1231900"/>
            <a:ext cx="185738" cy="200025"/>
          </a:xfrm>
          <a:prstGeom prst="rect">
            <a:avLst/>
          </a:prstGeom>
          <a:noFill/>
          <a:ln w="9525">
            <a:noFill/>
            <a:miter lim="800000"/>
            <a:headEnd/>
            <a:tailEnd/>
          </a:ln>
        </p:spPr>
      </p:pic>
      <p:pic>
        <p:nvPicPr>
          <p:cNvPr id="14369" name="Picture 141" descr="check"/>
          <p:cNvPicPr>
            <a:picLocks noChangeAspect="1" noChangeArrowheads="1"/>
          </p:cNvPicPr>
          <p:nvPr/>
        </p:nvPicPr>
        <p:blipFill>
          <a:blip r:embed="rId5" cstate="print"/>
          <a:srcRect/>
          <a:stretch>
            <a:fillRect/>
          </a:stretch>
        </p:blipFill>
        <p:spPr bwMode="auto">
          <a:xfrm>
            <a:off x="6305550" y="1508125"/>
            <a:ext cx="185738" cy="200025"/>
          </a:xfrm>
          <a:prstGeom prst="rect">
            <a:avLst/>
          </a:prstGeom>
          <a:noFill/>
          <a:ln w="9525">
            <a:noFill/>
            <a:miter lim="800000"/>
            <a:headEnd/>
            <a:tailEnd/>
          </a:ln>
        </p:spPr>
      </p:pic>
      <p:pic>
        <p:nvPicPr>
          <p:cNvPr id="14370" name="Picture 142" descr="check"/>
          <p:cNvPicPr>
            <a:picLocks noChangeAspect="1" noChangeArrowheads="1"/>
          </p:cNvPicPr>
          <p:nvPr/>
        </p:nvPicPr>
        <p:blipFill>
          <a:blip r:embed="rId5" cstate="print"/>
          <a:srcRect/>
          <a:stretch>
            <a:fillRect/>
          </a:stretch>
        </p:blipFill>
        <p:spPr bwMode="auto">
          <a:xfrm>
            <a:off x="6296025" y="1746250"/>
            <a:ext cx="185738" cy="200025"/>
          </a:xfrm>
          <a:prstGeom prst="rect">
            <a:avLst/>
          </a:prstGeom>
          <a:noFill/>
          <a:ln w="9525">
            <a:noFill/>
            <a:miter lim="800000"/>
            <a:headEnd/>
            <a:tailEnd/>
          </a:ln>
        </p:spPr>
      </p:pic>
      <p:pic>
        <p:nvPicPr>
          <p:cNvPr id="14371" name="Picture 143" descr="check"/>
          <p:cNvPicPr>
            <a:picLocks noChangeAspect="1" noChangeArrowheads="1"/>
          </p:cNvPicPr>
          <p:nvPr/>
        </p:nvPicPr>
        <p:blipFill>
          <a:blip r:embed="rId5" cstate="print"/>
          <a:srcRect/>
          <a:stretch>
            <a:fillRect/>
          </a:stretch>
        </p:blipFill>
        <p:spPr bwMode="auto">
          <a:xfrm>
            <a:off x="6286500" y="2003425"/>
            <a:ext cx="185738" cy="200025"/>
          </a:xfrm>
          <a:prstGeom prst="rect">
            <a:avLst/>
          </a:prstGeom>
          <a:noFill/>
          <a:ln w="9525">
            <a:noFill/>
            <a:miter lim="800000"/>
            <a:headEnd/>
            <a:tailEnd/>
          </a:ln>
        </p:spPr>
      </p:pic>
      <p:pic>
        <p:nvPicPr>
          <p:cNvPr id="14372" name="Picture 144" descr="check"/>
          <p:cNvPicPr>
            <a:picLocks noChangeAspect="1" noChangeArrowheads="1"/>
          </p:cNvPicPr>
          <p:nvPr/>
        </p:nvPicPr>
        <p:blipFill>
          <a:blip r:embed="rId5" cstate="print"/>
          <a:srcRect/>
          <a:stretch>
            <a:fillRect/>
          </a:stretch>
        </p:blipFill>
        <p:spPr bwMode="auto">
          <a:xfrm>
            <a:off x="6286500" y="2260600"/>
            <a:ext cx="185738" cy="200025"/>
          </a:xfrm>
          <a:prstGeom prst="rect">
            <a:avLst/>
          </a:prstGeom>
          <a:noFill/>
          <a:ln w="9525">
            <a:noFill/>
            <a:miter lim="800000"/>
            <a:headEnd/>
            <a:tailEnd/>
          </a:ln>
        </p:spPr>
      </p:pic>
      <p:sp>
        <p:nvSpPr>
          <p:cNvPr id="14373" name="Text Box 145"/>
          <p:cNvSpPr txBox="1">
            <a:spLocks noChangeArrowheads="1"/>
          </p:cNvSpPr>
          <p:nvPr/>
        </p:nvSpPr>
        <p:spPr bwMode="auto">
          <a:xfrm>
            <a:off x="2743200" y="2755900"/>
            <a:ext cx="1676400" cy="228600"/>
          </a:xfrm>
          <a:prstGeom prst="rect">
            <a:avLst/>
          </a:prstGeom>
          <a:noFill/>
          <a:ln w="9525">
            <a:noFill/>
            <a:miter lim="800000"/>
            <a:headEnd/>
            <a:tailEnd/>
          </a:ln>
          <a:effectLst/>
        </p:spPr>
        <p:txBody>
          <a:bodyPr>
            <a:spAutoFit/>
          </a:bodyPr>
          <a:lstStyle/>
          <a:p>
            <a:pPr>
              <a:spcBef>
                <a:spcPct val="50000"/>
              </a:spcBef>
            </a:pPr>
            <a:r>
              <a:rPr lang="en-US" sz="900">
                <a:latin typeface="AvantGarde" pitchFamily="34" charset="0"/>
              </a:rPr>
              <a:t>A. AMBULANCE SERVICES</a:t>
            </a:r>
          </a:p>
        </p:txBody>
      </p:sp>
      <p:sp>
        <p:nvSpPr>
          <p:cNvPr id="14374" name="Text Box 146"/>
          <p:cNvSpPr txBox="1">
            <a:spLocks noChangeArrowheads="1"/>
          </p:cNvSpPr>
          <p:nvPr/>
        </p:nvSpPr>
        <p:spPr bwMode="auto">
          <a:xfrm>
            <a:off x="4800600" y="2997200"/>
            <a:ext cx="1447800" cy="228600"/>
          </a:xfrm>
          <a:prstGeom prst="rect">
            <a:avLst/>
          </a:prstGeom>
          <a:noFill/>
          <a:ln w="9525">
            <a:noFill/>
            <a:miter lim="800000"/>
            <a:headEnd/>
            <a:tailEnd/>
          </a:ln>
          <a:effectLst/>
        </p:spPr>
        <p:txBody>
          <a:bodyPr>
            <a:spAutoFit/>
          </a:bodyPr>
          <a:lstStyle/>
          <a:p>
            <a:pPr algn="l">
              <a:spcBef>
                <a:spcPct val="50000"/>
              </a:spcBef>
            </a:pPr>
            <a:r>
              <a:rPr lang="en-US" sz="900">
                <a:latin typeface="AvantGarde" pitchFamily="34" charset="0"/>
              </a:rPr>
              <a:t>PHONE</a:t>
            </a:r>
          </a:p>
        </p:txBody>
      </p:sp>
      <p:sp>
        <p:nvSpPr>
          <p:cNvPr id="14375" name="Text Box 147"/>
          <p:cNvSpPr txBox="1">
            <a:spLocks noChangeArrowheads="1"/>
          </p:cNvSpPr>
          <p:nvPr/>
        </p:nvSpPr>
        <p:spPr bwMode="auto">
          <a:xfrm>
            <a:off x="6019800" y="2971800"/>
            <a:ext cx="990600" cy="228600"/>
          </a:xfrm>
          <a:prstGeom prst="rect">
            <a:avLst/>
          </a:prstGeom>
          <a:noFill/>
          <a:ln w="9525">
            <a:noFill/>
            <a:miter lim="800000"/>
            <a:headEnd/>
            <a:tailEnd/>
          </a:ln>
          <a:effectLst/>
        </p:spPr>
        <p:txBody>
          <a:bodyPr>
            <a:spAutoFit/>
          </a:bodyPr>
          <a:lstStyle/>
          <a:p>
            <a:pPr>
              <a:spcBef>
                <a:spcPct val="50000"/>
              </a:spcBef>
            </a:pPr>
            <a:r>
              <a:rPr lang="en-US" sz="900">
                <a:latin typeface="AvantGarde" pitchFamily="34" charset="0"/>
              </a:rPr>
              <a:t>MEDICS</a:t>
            </a:r>
          </a:p>
        </p:txBody>
      </p:sp>
      <p:sp>
        <p:nvSpPr>
          <p:cNvPr id="14376" name="Text Box 148"/>
          <p:cNvSpPr txBox="1">
            <a:spLocks noChangeArrowheads="1"/>
          </p:cNvSpPr>
          <p:nvPr/>
        </p:nvSpPr>
        <p:spPr bwMode="auto">
          <a:xfrm>
            <a:off x="2286000" y="2997200"/>
            <a:ext cx="1447800" cy="228600"/>
          </a:xfrm>
          <a:prstGeom prst="rect">
            <a:avLst/>
          </a:prstGeom>
          <a:noFill/>
          <a:ln w="9525">
            <a:noFill/>
            <a:miter lim="800000"/>
            <a:headEnd/>
            <a:tailEnd/>
          </a:ln>
          <a:effectLst/>
        </p:spPr>
        <p:txBody>
          <a:bodyPr>
            <a:spAutoFit/>
          </a:bodyPr>
          <a:lstStyle/>
          <a:p>
            <a:pPr algn="l">
              <a:spcBef>
                <a:spcPct val="50000"/>
              </a:spcBef>
            </a:pPr>
            <a:r>
              <a:rPr lang="en-US" sz="900">
                <a:latin typeface="AvantGarde" pitchFamily="34" charset="0"/>
              </a:rPr>
              <a:t>ADDRESS</a:t>
            </a:r>
          </a:p>
        </p:txBody>
      </p:sp>
      <p:sp>
        <p:nvSpPr>
          <p:cNvPr id="14377" name="Text Box 149"/>
          <p:cNvSpPr txBox="1">
            <a:spLocks noChangeArrowheads="1"/>
          </p:cNvSpPr>
          <p:nvPr/>
        </p:nvSpPr>
        <p:spPr bwMode="auto">
          <a:xfrm>
            <a:off x="7467600" y="4343400"/>
            <a:ext cx="1447800" cy="581025"/>
          </a:xfrm>
          <a:prstGeom prst="rect">
            <a:avLst/>
          </a:prstGeom>
          <a:noFill/>
          <a:ln w="9525">
            <a:noFill/>
            <a:miter lim="800000"/>
            <a:headEnd/>
            <a:tailEnd/>
          </a:ln>
          <a:effectLst/>
        </p:spPr>
        <p:txBody>
          <a:bodyPr>
            <a:spAutoFit/>
          </a:bodyPr>
          <a:lstStyle/>
          <a:p>
            <a:pPr algn="l"/>
            <a:r>
              <a:rPr lang="en-US" sz="1600" b="1">
                <a:solidFill>
                  <a:schemeClr val="bg1"/>
                </a:solidFill>
                <a:latin typeface="Arial" charset="0"/>
              </a:rPr>
              <a:t>Instructions,</a:t>
            </a:r>
          </a:p>
          <a:p>
            <a:pPr algn="l"/>
            <a:r>
              <a:rPr lang="en-US" sz="1600" b="1">
                <a:solidFill>
                  <a:schemeClr val="bg1"/>
                </a:solidFill>
                <a:latin typeface="Arial" charset="0"/>
              </a:rPr>
              <a:t>if required</a:t>
            </a:r>
          </a:p>
        </p:txBody>
      </p:sp>
      <p:sp>
        <p:nvSpPr>
          <p:cNvPr id="14378" name="Line 150"/>
          <p:cNvSpPr>
            <a:spLocks noChangeShapeType="1"/>
          </p:cNvSpPr>
          <p:nvPr/>
        </p:nvSpPr>
        <p:spPr bwMode="auto">
          <a:xfrm rot="10800000" flipV="1">
            <a:off x="5029200" y="4572000"/>
            <a:ext cx="2438400" cy="152400"/>
          </a:xfrm>
          <a:prstGeom prst="line">
            <a:avLst/>
          </a:prstGeom>
          <a:noFill/>
          <a:ln w="25400">
            <a:solidFill>
              <a:srgbClr val="FF9900"/>
            </a:solidFill>
            <a:round/>
            <a:headEnd/>
            <a:tailEnd type="triangle" w="med" len="med"/>
          </a:ln>
          <a:effectLst>
            <a:outerShdw dist="35921" dir="2700000" algn="ctr" rotWithShape="0">
              <a:schemeClr val="bg2">
                <a:alpha val="50000"/>
              </a:schemeClr>
            </a:outerShdw>
          </a:effectLst>
        </p:spPr>
        <p:txBody>
          <a:bodyPr wrap="none" anchor="ctr"/>
          <a:lstStyle/>
          <a:p>
            <a:endParaRPr lang="en-US"/>
          </a:p>
        </p:txBody>
      </p:sp>
      <p:sp>
        <p:nvSpPr>
          <p:cNvPr id="14379" name="Rectangle 151"/>
          <p:cNvSpPr>
            <a:spLocks noChangeArrowheads="1"/>
          </p:cNvSpPr>
          <p:nvPr/>
        </p:nvSpPr>
        <p:spPr bwMode="auto">
          <a:xfrm>
            <a:off x="228600" y="6019800"/>
            <a:ext cx="8686800" cy="366713"/>
          </a:xfrm>
          <a:prstGeom prst="rect">
            <a:avLst/>
          </a:prstGeom>
          <a:noFill/>
          <a:ln w="9525">
            <a:noFill/>
            <a:miter lim="800000"/>
            <a:headEnd/>
            <a:tailEnd/>
          </a:ln>
          <a:effectLst/>
        </p:spPr>
        <p:txBody>
          <a:bodyPr>
            <a:spAutoFit/>
          </a:bodyPr>
          <a:lstStyle/>
          <a:p>
            <a:pPr algn="l">
              <a:spcBef>
                <a:spcPct val="30000"/>
              </a:spcBef>
              <a:buFont typeface="Wingdings" pitchFamily="2" charset="2"/>
              <a:buNone/>
            </a:pPr>
            <a:r>
              <a:rPr lang="en-US" sz="1800" b="1">
                <a:solidFill>
                  <a:schemeClr val="bg1"/>
                </a:solidFill>
                <a:latin typeface="Arial" charset="0"/>
              </a:rPr>
              <a:t>Medical Plan, ICS Form 206</a:t>
            </a:r>
          </a:p>
        </p:txBody>
      </p:sp>
    </p:spTree>
  </p:cSld>
  <p:clrMapOvr>
    <a:masterClrMapping/>
  </p:clrMapOvr>
  <p:transition>
    <p:wipe dir="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spect="1" noChangeArrowheads="1"/>
          </p:cNvSpPr>
          <p:nvPr>
            <p:ph type="title"/>
          </p:nvPr>
        </p:nvSpPr>
        <p:spPr>
          <a:xfrm>
            <a:off x="192088" y="274638"/>
            <a:ext cx="8601075" cy="868362"/>
          </a:xfrm>
        </p:spPr>
        <p:txBody>
          <a:bodyPr/>
          <a:lstStyle/>
          <a:p>
            <a:pPr eaLnBrk="1" hangingPunct="1"/>
            <a:r>
              <a:rPr lang="en-US" smtClean="0"/>
              <a:t> Additional Supporting Documents</a:t>
            </a:r>
          </a:p>
        </p:txBody>
      </p:sp>
      <p:sp>
        <p:nvSpPr>
          <p:cNvPr id="15363" name="Rectangle 8"/>
          <p:cNvSpPr>
            <a:spLocks noGrp="1" noChangeArrowheads="1"/>
          </p:cNvSpPr>
          <p:nvPr>
            <p:ph type="body" idx="1"/>
          </p:nvPr>
        </p:nvSpPr>
        <p:spPr>
          <a:xfrm>
            <a:off x="457200" y="1066800"/>
            <a:ext cx="4876800" cy="4525963"/>
          </a:xfrm>
        </p:spPr>
        <p:txBody>
          <a:bodyPr/>
          <a:lstStyle/>
          <a:p>
            <a:pPr lvl="1" eaLnBrk="1" hangingPunct="1"/>
            <a:r>
              <a:rPr lang="en-US" smtClean="0"/>
              <a:t>Maps and incident facility plot plans</a:t>
            </a:r>
          </a:p>
          <a:p>
            <a:pPr lvl="1" eaLnBrk="1" hangingPunct="1"/>
            <a:r>
              <a:rPr lang="en-US" smtClean="0"/>
              <a:t>Safety messages</a:t>
            </a:r>
          </a:p>
          <a:p>
            <a:pPr lvl="1" eaLnBrk="1" hangingPunct="1"/>
            <a:r>
              <a:rPr lang="en-US" smtClean="0"/>
              <a:t>Detailed weather forecasts</a:t>
            </a:r>
          </a:p>
          <a:p>
            <a:pPr lvl="1" eaLnBrk="1" hangingPunct="1"/>
            <a:r>
              <a:rPr lang="en-US" smtClean="0"/>
              <a:t>Human Resource message</a:t>
            </a:r>
          </a:p>
          <a:p>
            <a:pPr lvl="1" eaLnBrk="1" hangingPunct="1"/>
            <a:r>
              <a:rPr lang="en-US" smtClean="0"/>
              <a:t>Financial message</a:t>
            </a:r>
          </a:p>
          <a:p>
            <a:pPr lvl="1" eaLnBrk="1" hangingPunct="1"/>
            <a:r>
              <a:rPr lang="en-US" smtClean="0"/>
              <a:t>Other important information for operational supervisors</a:t>
            </a:r>
          </a:p>
        </p:txBody>
      </p:sp>
      <p:pic>
        <p:nvPicPr>
          <p:cNvPr id="15364" name="Picture 10" descr="5-42"/>
          <p:cNvPicPr>
            <a:picLocks noChangeAspect="1" noChangeArrowheads="1"/>
          </p:cNvPicPr>
          <p:nvPr/>
        </p:nvPicPr>
        <p:blipFill>
          <a:blip r:embed="rId3" cstate="print"/>
          <a:srcRect/>
          <a:stretch>
            <a:fillRect/>
          </a:stretch>
        </p:blipFill>
        <p:spPr bwMode="auto">
          <a:xfrm>
            <a:off x="5867400" y="1447800"/>
            <a:ext cx="2819400" cy="2743200"/>
          </a:xfrm>
          <a:prstGeom prst="rect">
            <a:avLst/>
          </a:prstGeom>
          <a:noFill/>
          <a:ln w="9525">
            <a:solidFill>
              <a:schemeClr val="bg1"/>
            </a:solidFill>
            <a:miter lim="800000"/>
            <a:headEnd/>
            <a:tailEnd/>
          </a:ln>
          <a:effectLst>
            <a:outerShdw dist="35921" dir="2700000" algn="ctr" rotWithShape="0">
              <a:srgbClr val="DDDDDD">
                <a:alpha val="50000"/>
              </a:srgbClr>
            </a:outerShdw>
          </a:effectLst>
        </p:spPr>
      </p:pic>
    </p:spTree>
  </p:cSld>
  <p:clrMapOvr>
    <a:masterClrMapping/>
  </p:clrMapOvr>
  <p:transition>
    <p:wipe dir="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228600" y="1752600"/>
            <a:ext cx="4941888" cy="4876800"/>
          </a:xfrm>
          <a:ln>
            <a:miter lim="800000"/>
            <a:headEnd/>
            <a:tailEnd/>
          </a:ln>
        </p:spPr>
        <p:txBody>
          <a:bodyPr vert="horz" wrap="square" lIns="91440" tIns="45720" rIns="91440" bIns="45720" numCol="1" anchor="t" anchorCtr="0" compatLnSpc="1">
            <a:prstTxWarp prst="textNoShape">
              <a:avLst/>
            </a:prstTxWarp>
            <a:normAutofit/>
          </a:bodyPr>
          <a:lstStyle/>
          <a:p>
            <a:pPr eaLnBrk="1" hangingPunct="1">
              <a:lnSpc>
                <a:spcPct val="90000"/>
              </a:lnSpc>
              <a:buFont typeface="Wingdings" pitchFamily="2" charset="2"/>
              <a:buChar char="Ø"/>
              <a:defRPr/>
            </a:pPr>
            <a:r>
              <a:rPr lang="en-US" sz="2400" dirty="0" smtClean="0">
                <a:ea typeface="ＭＳ Ｐゴシック" pitchFamily="34" charset="-128"/>
              </a:rPr>
              <a:t>Meeting directed at the Operations Section supervisors who will be directing work on scene</a:t>
            </a:r>
          </a:p>
          <a:p>
            <a:pPr eaLnBrk="1" hangingPunct="1">
              <a:lnSpc>
                <a:spcPct val="90000"/>
              </a:lnSpc>
              <a:buFont typeface="Wingdings" pitchFamily="2" charset="2"/>
              <a:buChar char="Ø"/>
              <a:defRPr/>
            </a:pPr>
            <a:r>
              <a:rPr lang="en-US" sz="2400" dirty="0" smtClean="0">
                <a:ea typeface="ＭＳ Ｐゴシック" pitchFamily="34" charset="-128"/>
              </a:rPr>
              <a:t>This is a “stand up” meeting and kept to 20 minutes</a:t>
            </a:r>
          </a:p>
          <a:p>
            <a:pPr eaLnBrk="1" hangingPunct="1">
              <a:lnSpc>
                <a:spcPct val="90000"/>
              </a:lnSpc>
              <a:buFont typeface="Wingdings" pitchFamily="2" charset="2"/>
              <a:buChar char="Ø"/>
              <a:defRPr/>
            </a:pPr>
            <a:r>
              <a:rPr lang="en-US" sz="2400" dirty="0" smtClean="0">
                <a:ea typeface="ＭＳ Ｐゴシック" pitchFamily="34" charset="-128"/>
              </a:rPr>
              <a:t>Facilitated by PSC and follows the same basic agenda as the Planning Meeting – critical difference is who is attending and why they are attending</a:t>
            </a: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63</a:t>
            </a:fld>
            <a:endParaRPr lang="en-US" sz="120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itle 8"/>
          <p:cNvSpPr>
            <a:spLocks noGrp="1"/>
          </p:cNvSpPr>
          <p:nvPr>
            <p:ph type="title"/>
          </p:nvPr>
        </p:nvSpPr>
        <p:spPr/>
        <p:txBody>
          <a:bodyPr/>
          <a:lstStyle/>
          <a:p>
            <a:r>
              <a:rPr lang="en-US" dirty="0" smtClean="0"/>
              <a:t>Operational Period Briefing</a:t>
            </a:r>
            <a:endParaRPr lang="en-US" dirty="0"/>
          </a:p>
        </p:txBody>
      </p:sp>
      <p:pic>
        <p:nvPicPr>
          <p:cNvPr id="10" name="Picture 2" descr="P-Final"/>
          <p:cNvPicPr>
            <a:picLocks noChangeAspect="1" noChangeArrowheads="1"/>
          </p:cNvPicPr>
          <p:nvPr/>
        </p:nvPicPr>
        <p:blipFill>
          <a:blip r:embed="rId4" cstate="print"/>
          <a:srcRect/>
          <a:stretch>
            <a:fillRect/>
          </a:stretch>
        </p:blipFill>
        <p:spPr bwMode="auto">
          <a:xfrm>
            <a:off x="6095999" y="1828800"/>
            <a:ext cx="2662763" cy="3810000"/>
          </a:xfrm>
          <a:prstGeom prst="rect">
            <a:avLst/>
          </a:prstGeom>
          <a:noFill/>
          <a:ln w="9525">
            <a:noFill/>
            <a:miter lim="800000"/>
            <a:headEnd/>
            <a:tailEnd/>
          </a:ln>
        </p:spPr>
      </p:pic>
      <p:cxnSp>
        <p:nvCxnSpPr>
          <p:cNvPr id="13" name="Straight Arrow Connector 12"/>
          <p:cNvCxnSpPr/>
          <p:nvPr/>
        </p:nvCxnSpPr>
        <p:spPr>
          <a:xfrm>
            <a:off x="4724400" y="1143000"/>
            <a:ext cx="3505200" cy="16002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228600" y="1219200"/>
            <a:ext cx="4941888" cy="4876800"/>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lnSpc>
                <a:spcPct val="90000"/>
              </a:lnSpc>
              <a:buFont typeface="Wingdings" pitchFamily="2" charset="2"/>
              <a:buChar char="Ø"/>
              <a:defRPr/>
            </a:pPr>
            <a:r>
              <a:rPr lang="en-US" sz="2400" dirty="0" smtClean="0">
                <a:ea typeface="ＭＳ Ｐゴシック" pitchFamily="34" charset="-128"/>
              </a:rPr>
              <a:t>Attendees will have copy of IAP for reference during OP Briefing</a:t>
            </a:r>
          </a:p>
          <a:p>
            <a:pPr eaLnBrk="1" hangingPunct="1">
              <a:lnSpc>
                <a:spcPct val="90000"/>
              </a:lnSpc>
              <a:buFont typeface="Wingdings" pitchFamily="2" charset="2"/>
              <a:buChar char="Ø"/>
              <a:defRPr/>
            </a:pPr>
            <a:r>
              <a:rPr lang="en-US" sz="2400" dirty="0" smtClean="0">
                <a:ea typeface="ＭＳ Ｐゴシック" pitchFamily="34" charset="-128"/>
              </a:rPr>
              <a:t>OSC will identify primary supervisors (DIVS, Group </a:t>
            </a:r>
            <a:r>
              <a:rPr lang="en-US" sz="2400" dirty="0" err="1" smtClean="0">
                <a:ea typeface="ＭＳ Ｐゴシック" pitchFamily="34" charset="-128"/>
              </a:rPr>
              <a:t>Supv</a:t>
            </a:r>
            <a:r>
              <a:rPr lang="en-US" sz="2400" dirty="0" smtClean="0">
                <a:ea typeface="ＭＳ Ｐゴシック" pitchFamily="34" charset="-128"/>
              </a:rPr>
              <a:t>, etc.) and general work activities</a:t>
            </a:r>
          </a:p>
          <a:p>
            <a:pPr lvl="1">
              <a:lnSpc>
                <a:spcPct val="90000"/>
              </a:lnSpc>
              <a:buFont typeface="Wingdings" pitchFamily="2" charset="2"/>
              <a:buChar char="Ø"/>
              <a:defRPr/>
            </a:pPr>
            <a:r>
              <a:rPr lang="en-US" sz="2000" dirty="0" smtClean="0">
                <a:ea typeface="ＭＳ Ｐゴシック" pitchFamily="34" charset="-128"/>
              </a:rPr>
              <a:t>Specific work activities are discussed in Division or Group breakouts following the formal Briefing</a:t>
            </a:r>
          </a:p>
          <a:p>
            <a:pPr>
              <a:lnSpc>
                <a:spcPct val="90000"/>
              </a:lnSpc>
              <a:buFont typeface="Wingdings" pitchFamily="2" charset="2"/>
              <a:buChar char="Ø"/>
              <a:defRPr/>
            </a:pPr>
            <a:r>
              <a:rPr lang="en-US" sz="2400" dirty="0" smtClean="0">
                <a:ea typeface="ＭＳ Ｐゴシック" pitchFamily="34" charset="-128"/>
              </a:rPr>
              <a:t>Pen &amp; ink changes to IAP need to be addressed</a:t>
            </a:r>
          </a:p>
          <a:p>
            <a:pPr>
              <a:lnSpc>
                <a:spcPct val="90000"/>
              </a:lnSpc>
              <a:buFont typeface="Wingdings" pitchFamily="2" charset="2"/>
              <a:buChar char="Ø"/>
              <a:defRPr/>
            </a:pPr>
            <a:r>
              <a:rPr lang="en-US" sz="2400" dirty="0" smtClean="0">
                <a:ea typeface="ＭＳ Ｐゴシック" pitchFamily="34" charset="-128"/>
              </a:rPr>
              <a:t>Good place to gather additional resources not currently assigned, assure check-in and give additional assignments</a:t>
            </a: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64</a:t>
            </a:fld>
            <a:endParaRPr lang="en-US" sz="120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itle 8"/>
          <p:cNvSpPr>
            <a:spLocks noGrp="1"/>
          </p:cNvSpPr>
          <p:nvPr>
            <p:ph type="title"/>
          </p:nvPr>
        </p:nvSpPr>
        <p:spPr/>
        <p:txBody>
          <a:bodyPr/>
          <a:lstStyle/>
          <a:p>
            <a:r>
              <a:rPr lang="en-US" dirty="0" smtClean="0"/>
              <a:t>Operational Period Briefing</a:t>
            </a:r>
            <a:endParaRPr lang="en-US" dirty="0"/>
          </a:p>
        </p:txBody>
      </p:sp>
      <p:pic>
        <p:nvPicPr>
          <p:cNvPr id="10" name="Picture 2" descr="P-Final"/>
          <p:cNvPicPr>
            <a:picLocks noChangeAspect="1" noChangeArrowheads="1"/>
          </p:cNvPicPr>
          <p:nvPr/>
        </p:nvPicPr>
        <p:blipFill>
          <a:blip r:embed="rId4" cstate="print"/>
          <a:srcRect/>
          <a:stretch>
            <a:fillRect/>
          </a:stretch>
        </p:blipFill>
        <p:spPr bwMode="auto">
          <a:xfrm>
            <a:off x="6095999" y="1828800"/>
            <a:ext cx="2662763" cy="3810000"/>
          </a:xfrm>
          <a:prstGeom prst="rect">
            <a:avLst/>
          </a:prstGeom>
          <a:noFill/>
          <a:ln w="9525">
            <a:noFill/>
            <a:miter lim="800000"/>
            <a:headEnd/>
            <a:tailEnd/>
          </a:ln>
        </p:spPr>
      </p:pic>
      <p:cxnSp>
        <p:nvCxnSpPr>
          <p:cNvPr id="13" name="Straight Arrow Connector 12"/>
          <p:cNvCxnSpPr/>
          <p:nvPr/>
        </p:nvCxnSpPr>
        <p:spPr>
          <a:xfrm>
            <a:off x="4724400" y="1143000"/>
            <a:ext cx="3505200" cy="16002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611188" y="1484313"/>
            <a:ext cx="8064500" cy="4383087"/>
          </a:xfrm>
          <a:ln>
            <a:miter lim="800000"/>
            <a:headEnd/>
            <a:tailEnd/>
          </a:ln>
        </p:spPr>
        <p:txBody>
          <a:bodyPr vert="horz" wrap="square" lIns="91440" tIns="45720" rIns="91440" bIns="45720" numCol="1" anchor="t" anchorCtr="0" compatLnSpc="1">
            <a:prstTxWarp prst="textNoShape">
              <a:avLst/>
            </a:prstTxWarp>
            <a:normAutofit/>
          </a:bodyPr>
          <a:lstStyle/>
          <a:p>
            <a:pPr>
              <a:lnSpc>
                <a:spcPct val="90000"/>
              </a:lnSpc>
              <a:defRPr/>
            </a:pPr>
            <a:r>
              <a:rPr lang="en-US" sz="2400" b="1" u="sng" dirty="0" smtClean="0">
                <a:ea typeface="ＭＳ Ｐゴシック" pitchFamily="34" charset="-128"/>
              </a:rPr>
              <a:t>Operational Period Briefing Agenda:</a:t>
            </a:r>
          </a:p>
          <a:p>
            <a:pPr lvl="1">
              <a:lnSpc>
                <a:spcPct val="90000"/>
              </a:lnSpc>
              <a:defRPr/>
            </a:pPr>
            <a:r>
              <a:rPr lang="en-US" sz="2000" dirty="0" smtClean="0">
                <a:ea typeface="ＭＳ Ｐゴシック" pitchFamily="34" charset="-128"/>
              </a:rPr>
              <a:t>Current Situation (OSC)</a:t>
            </a:r>
          </a:p>
          <a:p>
            <a:pPr lvl="1">
              <a:lnSpc>
                <a:spcPct val="90000"/>
              </a:lnSpc>
              <a:defRPr/>
            </a:pPr>
            <a:r>
              <a:rPr lang="en-US" sz="2000" dirty="0" smtClean="0">
                <a:ea typeface="ＭＳ Ｐゴシック" pitchFamily="34" charset="-128"/>
              </a:rPr>
              <a:t>Objectives (IC or PSC)</a:t>
            </a:r>
          </a:p>
          <a:p>
            <a:pPr lvl="1">
              <a:lnSpc>
                <a:spcPct val="90000"/>
              </a:lnSpc>
              <a:defRPr/>
            </a:pPr>
            <a:r>
              <a:rPr lang="en-US" sz="2000" dirty="0" smtClean="0">
                <a:ea typeface="ＭＳ Ｐゴシック" pitchFamily="34" charset="-128"/>
              </a:rPr>
              <a:t>Predictive Info – Weather, Modeling outputs(PSC &amp;/or Tech Specs)</a:t>
            </a:r>
          </a:p>
          <a:p>
            <a:pPr lvl="1">
              <a:lnSpc>
                <a:spcPct val="90000"/>
              </a:lnSpc>
              <a:defRPr/>
            </a:pPr>
            <a:r>
              <a:rPr lang="en-US" sz="2000" dirty="0" smtClean="0">
                <a:ea typeface="ＭＳ Ｐゴシック" pitchFamily="34" charset="-128"/>
              </a:rPr>
              <a:t>OP Work Assignments – ground &amp; air (OSC&amp; AOBD)</a:t>
            </a:r>
          </a:p>
          <a:p>
            <a:pPr lvl="1">
              <a:lnSpc>
                <a:spcPct val="90000"/>
              </a:lnSpc>
              <a:defRPr/>
            </a:pPr>
            <a:r>
              <a:rPr lang="en-US" sz="2000" dirty="0" smtClean="0">
                <a:ea typeface="ＭＳ Ｐゴシック" pitchFamily="34" charset="-128"/>
              </a:rPr>
              <a:t>Safety Mitigations – SOF</a:t>
            </a:r>
          </a:p>
          <a:p>
            <a:pPr lvl="1">
              <a:lnSpc>
                <a:spcPct val="90000"/>
              </a:lnSpc>
              <a:defRPr/>
            </a:pPr>
            <a:r>
              <a:rPr lang="en-US" sz="2000" dirty="0" smtClean="0">
                <a:ea typeface="ＭＳ Ｐゴシック" pitchFamily="34" charset="-128"/>
              </a:rPr>
              <a:t>Logistics info – Communications, Facilities, etc. (LSC)</a:t>
            </a:r>
          </a:p>
          <a:p>
            <a:pPr lvl="1">
              <a:lnSpc>
                <a:spcPct val="90000"/>
              </a:lnSpc>
              <a:defRPr/>
            </a:pPr>
            <a:r>
              <a:rPr lang="en-US" sz="2000" dirty="0" smtClean="0">
                <a:ea typeface="ＭＳ Ｐゴシック" pitchFamily="34" charset="-128"/>
              </a:rPr>
              <a:t>Finance/Admin info – Cost to date, spec. info (FSC)</a:t>
            </a:r>
          </a:p>
          <a:p>
            <a:pPr lvl="1">
              <a:lnSpc>
                <a:spcPct val="90000"/>
              </a:lnSpc>
              <a:defRPr/>
            </a:pPr>
            <a:r>
              <a:rPr lang="en-US" sz="2000" dirty="0" smtClean="0">
                <a:ea typeface="ＭＳ Ｐゴシック" pitchFamily="34" charset="-128"/>
              </a:rPr>
              <a:t>Information update/info – (PIO)</a:t>
            </a:r>
          </a:p>
          <a:p>
            <a:pPr lvl="1">
              <a:lnSpc>
                <a:spcPct val="90000"/>
              </a:lnSpc>
              <a:defRPr/>
            </a:pPr>
            <a:r>
              <a:rPr lang="en-US" sz="2000" dirty="0" smtClean="0">
                <a:ea typeface="ＭＳ Ｐゴシック" pitchFamily="34" charset="-128"/>
              </a:rPr>
              <a:t>Cooperator info – (Liaison Officer &amp;/or Agency Reps)</a:t>
            </a:r>
          </a:p>
          <a:p>
            <a:pPr lvl="1">
              <a:lnSpc>
                <a:spcPct val="90000"/>
              </a:lnSpc>
              <a:defRPr/>
            </a:pPr>
            <a:r>
              <a:rPr lang="en-US" sz="2000" dirty="0" smtClean="0">
                <a:ea typeface="ＭＳ Ｐゴシック" pitchFamily="34" charset="-128"/>
              </a:rPr>
              <a:t>Management  comments – (Agency Administrator)</a:t>
            </a:r>
          </a:p>
          <a:p>
            <a:pPr lvl="1">
              <a:lnSpc>
                <a:spcPct val="90000"/>
              </a:lnSpc>
              <a:defRPr/>
            </a:pPr>
            <a:r>
              <a:rPr lang="en-US" sz="2000" dirty="0" smtClean="0">
                <a:ea typeface="ＭＳ Ｐゴシック" pitchFamily="34" charset="-128"/>
              </a:rPr>
              <a:t>Final words – (IC)</a:t>
            </a:r>
          </a:p>
          <a:p>
            <a:pPr eaLnBrk="1" hangingPunct="1">
              <a:lnSpc>
                <a:spcPct val="90000"/>
              </a:lnSpc>
              <a:buFont typeface="Wingdings" pitchFamily="2" charset="2"/>
              <a:buNone/>
              <a:defRPr/>
            </a:pPr>
            <a:endParaRPr lang="en-US" sz="1800" dirty="0" smtClean="0">
              <a:solidFill>
                <a:schemeClr val="bg1">
                  <a:lumMod val="75000"/>
                  <a:lumOff val="25000"/>
                </a:schemeClr>
              </a:solidFill>
              <a:ea typeface="ＭＳ Ｐゴシック" pitchFamily="34" charset="-128"/>
            </a:endParaRP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65</a:t>
            </a:fld>
            <a:endParaRPr lang="en-US" sz="120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0" name="Title 8"/>
          <p:cNvSpPr>
            <a:spLocks noGrp="1"/>
          </p:cNvSpPr>
          <p:nvPr>
            <p:ph type="title"/>
          </p:nvPr>
        </p:nvSpPr>
        <p:spPr/>
        <p:txBody>
          <a:bodyPr/>
          <a:lstStyle/>
          <a:p>
            <a:r>
              <a:rPr lang="en-US" dirty="0" smtClean="0"/>
              <a:t>Operational Period Briefing</a:t>
            </a:r>
            <a:endParaRPr lang="en-US" dirty="0"/>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228600" y="1219200"/>
            <a:ext cx="4941888" cy="4876800"/>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lnSpc>
                <a:spcPct val="90000"/>
              </a:lnSpc>
              <a:buFont typeface="Wingdings" pitchFamily="2" charset="2"/>
              <a:buChar char="Ø"/>
              <a:defRPr/>
            </a:pPr>
            <a:r>
              <a:rPr lang="en-US" sz="2200" dirty="0" smtClean="0">
                <a:ea typeface="ＭＳ Ｐゴシック" pitchFamily="34" charset="-128"/>
              </a:rPr>
              <a:t>Resources go to work implementing the plan for this OP</a:t>
            </a:r>
          </a:p>
          <a:p>
            <a:pPr eaLnBrk="1" hangingPunct="1">
              <a:lnSpc>
                <a:spcPct val="90000"/>
              </a:lnSpc>
              <a:buFont typeface="Wingdings" pitchFamily="2" charset="2"/>
              <a:buChar char="Ø"/>
              <a:defRPr/>
            </a:pPr>
            <a:r>
              <a:rPr lang="en-US" sz="2200" dirty="0" smtClean="0">
                <a:ea typeface="ＭＳ Ｐゴシック" pitchFamily="34" charset="-128"/>
              </a:rPr>
              <a:t>Throughout the OP there is a great deal of communication going on:</a:t>
            </a:r>
          </a:p>
          <a:p>
            <a:pPr lvl="1">
              <a:lnSpc>
                <a:spcPct val="90000"/>
              </a:lnSpc>
              <a:buFont typeface="Wingdings" pitchFamily="2" charset="2"/>
              <a:buChar char="Ø"/>
              <a:defRPr/>
            </a:pPr>
            <a:r>
              <a:rPr lang="en-US" sz="2000" dirty="0" smtClean="0">
                <a:ea typeface="ＭＳ Ｐゴシック" pitchFamily="34" charset="-128"/>
              </a:rPr>
              <a:t>OSC is in contact with supervisors out in the field or may visit on-site to discuss with supervisors how things are going, make adjustments to current actions and begin gathering information for the next OP plan</a:t>
            </a:r>
          </a:p>
          <a:p>
            <a:pPr lvl="1">
              <a:lnSpc>
                <a:spcPct val="90000"/>
              </a:lnSpc>
              <a:buFont typeface="Wingdings" pitchFamily="2" charset="2"/>
              <a:buChar char="Ø"/>
              <a:defRPr/>
            </a:pPr>
            <a:r>
              <a:rPr lang="en-US" sz="2000" dirty="0" smtClean="0">
                <a:ea typeface="ＭＳ Ｐゴシック" pitchFamily="34" charset="-128"/>
              </a:rPr>
              <a:t>All C&amp;G are communicating formally and informally with needs and adjustments</a:t>
            </a:r>
          </a:p>
          <a:p>
            <a:pPr>
              <a:lnSpc>
                <a:spcPct val="90000"/>
              </a:lnSpc>
              <a:buFont typeface="Wingdings" pitchFamily="2" charset="2"/>
              <a:buChar char="Ø"/>
              <a:defRPr/>
            </a:pPr>
            <a:r>
              <a:rPr lang="en-US" sz="2200" dirty="0" smtClean="0">
                <a:ea typeface="ＭＳ Ｐゴシック" pitchFamily="34" charset="-128"/>
              </a:rPr>
              <a:t>There may be an informal C&amp;G staff meeting during this phase for a pulse check &amp;/or to discuss long term issues.</a:t>
            </a: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66</a:t>
            </a:fld>
            <a:endParaRPr lang="en-US" sz="120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itle 8"/>
          <p:cNvSpPr>
            <a:spLocks noGrp="1"/>
          </p:cNvSpPr>
          <p:nvPr>
            <p:ph type="title"/>
          </p:nvPr>
        </p:nvSpPr>
        <p:spPr/>
        <p:txBody>
          <a:bodyPr/>
          <a:lstStyle/>
          <a:p>
            <a:r>
              <a:rPr lang="en-US" dirty="0" smtClean="0"/>
              <a:t>Execute The IAP</a:t>
            </a:r>
            <a:endParaRPr lang="en-US" dirty="0"/>
          </a:p>
        </p:txBody>
      </p:sp>
      <p:pic>
        <p:nvPicPr>
          <p:cNvPr id="10" name="Picture 2" descr="P-Final"/>
          <p:cNvPicPr>
            <a:picLocks noChangeAspect="1" noChangeArrowheads="1"/>
          </p:cNvPicPr>
          <p:nvPr/>
        </p:nvPicPr>
        <p:blipFill>
          <a:blip r:embed="rId4" cstate="print"/>
          <a:srcRect/>
          <a:stretch>
            <a:fillRect/>
          </a:stretch>
        </p:blipFill>
        <p:spPr bwMode="auto">
          <a:xfrm>
            <a:off x="6095999" y="1828800"/>
            <a:ext cx="2662763" cy="3810000"/>
          </a:xfrm>
          <a:prstGeom prst="rect">
            <a:avLst/>
          </a:prstGeom>
          <a:noFill/>
          <a:ln w="9525">
            <a:noFill/>
            <a:miter lim="800000"/>
            <a:headEnd/>
            <a:tailEnd/>
          </a:ln>
        </p:spPr>
      </p:pic>
      <p:cxnSp>
        <p:nvCxnSpPr>
          <p:cNvPr id="13" name="Straight Arrow Connector 12"/>
          <p:cNvCxnSpPr/>
          <p:nvPr/>
        </p:nvCxnSpPr>
        <p:spPr>
          <a:xfrm>
            <a:off x="4724400" y="1143000"/>
            <a:ext cx="3429000" cy="22860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457200" y="2667000"/>
            <a:ext cx="4941888" cy="1143000"/>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lnSpc>
                <a:spcPct val="90000"/>
              </a:lnSpc>
              <a:buFont typeface="Wingdings" pitchFamily="2" charset="2"/>
              <a:buChar char="Ø"/>
              <a:defRPr/>
            </a:pPr>
            <a:r>
              <a:rPr lang="en-US" sz="2800" dirty="0" smtClean="0">
                <a:ea typeface="ＭＳ Ｐゴシック" pitchFamily="34" charset="-128"/>
              </a:rPr>
              <a:t>What other things may happen during this long period of time in the planning cycle?</a:t>
            </a: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67</a:t>
            </a:fld>
            <a:endParaRPr lang="en-US" sz="120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itle 8"/>
          <p:cNvSpPr>
            <a:spLocks noGrp="1"/>
          </p:cNvSpPr>
          <p:nvPr>
            <p:ph type="title"/>
          </p:nvPr>
        </p:nvSpPr>
        <p:spPr/>
        <p:txBody>
          <a:bodyPr/>
          <a:lstStyle/>
          <a:p>
            <a:r>
              <a:rPr lang="en-US" dirty="0" smtClean="0"/>
              <a:t>Execute The IAP</a:t>
            </a:r>
            <a:endParaRPr lang="en-US" dirty="0"/>
          </a:p>
        </p:txBody>
      </p:sp>
      <p:pic>
        <p:nvPicPr>
          <p:cNvPr id="10" name="Picture 2" descr="P-Final"/>
          <p:cNvPicPr>
            <a:picLocks noChangeAspect="1" noChangeArrowheads="1"/>
          </p:cNvPicPr>
          <p:nvPr/>
        </p:nvPicPr>
        <p:blipFill>
          <a:blip r:embed="rId4" cstate="print"/>
          <a:srcRect/>
          <a:stretch>
            <a:fillRect/>
          </a:stretch>
        </p:blipFill>
        <p:spPr bwMode="auto">
          <a:xfrm>
            <a:off x="6095999" y="1828800"/>
            <a:ext cx="2662763" cy="3810000"/>
          </a:xfrm>
          <a:prstGeom prst="rect">
            <a:avLst/>
          </a:prstGeom>
          <a:noFill/>
          <a:ln w="9525">
            <a:noFill/>
            <a:miter lim="800000"/>
            <a:headEnd/>
            <a:tailEnd/>
          </a:ln>
        </p:spPr>
      </p:pic>
      <p:cxnSp>
        <p:nvCxnSpPr>
          <p:cNvPr id="13" name="Straight Arrow Connector 12"/>
          <p:cNvCxnSpPr/>
          <p:nvPr/>
        </p:nvCxnSpPr>
        <p:spPr>
          <a:xfrm>
            <a:off x="4724400" y="1143000"/>
            <a:ext cx="3429000" cy="22860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228600" y="1219200"/>
            <a:ext cx="4941888" cy="4876800"/>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lnSpc>
                <a:spcPct val="90000"/>
              </a:lnSpc>
              <a:buFont typeface="Wingdings" pitchFamily="2" charset="2"/>
              <a:buChar char="Ø"/>
              <a:defRPr/>
            </a:pPr>
            <a:r>
              <a:rPr lang="en-US" sz="2400" dirty="0" smtClean="0">
                <a:ea typeface="ＭＳ Ｐゴシック" pitchFamily="34" charset="-128"/>
              </a:rPr>
              <a:t>As the OP winds down OSC will be in close contact with IC/UC</a:t>
            </a:r>
          </a:p>
          <a:p>
            <a:pPr eaLnBrk="1" hangingPunct="1">
              <a:lnSpc>
                <a:spcPct val="90000"/>
              </a:lnSpc>
              <a:buFont typeface="Wingdings" pitchFamily="2" charset="2"/>
              <a:buChar char="Ø"/>
              <a:defRPr/>
            </a:pPr>
            <a:r>
              <a:rPr lang="en-US" sz="2400" dirty="0" smtClean="0">
                <a:ea typeface="ＭＳ Ｐゴシック" pitchFamily="34" charset="-128"/>
              </a:rPr>
              <a:t>OCS will give direct input to IC/UC as to success/failure of tactical work</a:t>
            </a:r>
          </a:p>
          <a:p>
            <a:pPr eaLnBrk="1" hangingPunct="1">
              <a:lnSpc>
                <a:spcPct val="90000"/>
              </a:lnSpc>
              <a:buFont typeface="Wingdings" pitchFamily="2" charset="2"/>
              <a:buChar char="Ø"/>
              <a:defRPr/>
            </a:pPr>
            <a:r>
              <a:rPr lang="en-US" sz="2400" dirty="0" smtClean="0">
                <a:ea typeface="ＭＳ Ｐゴシック" pitchFamily="34" charset="-128"/>
              </a:rPr>
              <a:t>IC/UC will also be talking with the AA to report progress and to address any new issues / concerns / priorities </a:t>
            </a: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68</a:t>
            </a:fld>
            <a:endParaRPr lang="en-US" sz="120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itle 8"/>
          <p:cNvSpPr>
            <a:spLocks noGrp="1"/>
          </p:cNvSpPr>
          <p:nvPr>
            <p:ph type="title"/>
          </p:nvPr>
        </p:nvSpPr>
        <p:spPr/>
        <p:txBody>
          <a:bodyPr/>
          <a:lstStyle/>
          <a:p>
            <a:r>
              <a:rPr lang="en-US" dirty="0" smtClean="0"/>
              <a:t>Beginning Planning for Next OP</a:t>
            </a:r>
            <a:endParaRPr lang="en-US" dirty="0"/>
          </a:p>
        </p:txBody>
      </p:sp>
      <p:pic>
        <p:nvPicPr>
          <p:cNvPr id="10" name="Picture 2" descr="P-Final"/>
          <p:cNvPicPr>
            <a:picLocks noChangeAspect="1" noChangeArrowheads="1"/>
          </p:cNvPicPr>
          <p:nvPr/>
        </p:nvPicPr>
        <p:blipFill>
          <a:blip r:embed="rId4" cstate="print"/>
          <a:srcRect/>
          <a:stretch>
            <a:fillRect/>
          </a:stretch>
        </p:blipFill>
        <p:spPr bwMode="auto">
          <a:xfrm>
            <a:off x="6095999" y="1828800"/>
            <a:ext cx="2662763" cy="3810000"/>
          </a:xfrm>
          <a:prstGeom prst="rect">
            <a:avLst/>
          </a:prstGeom>
          <a:noFill/>
          <a:ln w="9525">
            <a:noFill/>
            <a:miter lim="800000"/>
            <a:headEnd/>
            <a:tailEnd/>
          </a:ln>
        </p:spPr>
      </p:pic>
      <p:cxnSp>
        <p:nvCxnSpPr>
          <p:cNvPr id="13" name="Straight Arrow Connector 12"/>
          <p:cNvCxnSpPr/>
          <p:nvPr/>
        </p:nvCxnSpPr>
        <p:spPr>
          <a:xfrm>
            <a:off x="4724400" y="1143000"/>
            <a:ext cx="3200400" cy="24384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228600" y="1219200"/>
            <a:ext cx="4941888" cy="4876800"/>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lnSpc>
                <a:spcPct val="90000"/>
              </a:lnSpc>
              <a:buFont typeface="Wingdings" pitchFamily="2" charset="2"/>
              <a:buChar char="Ø"/>
              <a:defRPr/>
            </a:pPr>
            <a:r>
              <a:rPr lang="en-US" sz="2400" dirty="0" smtClean="0">
                <a:ea typeface="ＭＳ Ｐゴシック" pitchFamily="34" charset="-128"/>
              </a:rPr>
              <a:t>Armed with current information about success/failure of actions the IC/UC may need to adjust the Objectives</a:t>
            </a:r>
          </a:p>
          <a:p>
            <a:pPr eaLnBrk="1" hangingPunct="1">
              <a:lnSpc>
                <a:spcPct val="90000"/>
              </a:lnSpc>
              <a:buFont typeface="Wingdings" pitchFamily="2" charset="2"/>
              <a:buChar char="Ø"/>
              <a:defRPr/>
            </a:pPr>
            <a:r>
              <a:rPr lang="en-US" sz="2400" dirty="0" smtClean="0">
                <a:ea typeface="ＭＳ Ｐゴシック" pitchFamily="34" charset="-128"/>
              </a:rPr>
              <a:t>If given new direction or guidance from the AA the IC/UC may have to adjust the Objectives</a:t>
            </a:r>
          </a:p>
          <a:p>
            <a:pPr eaLnBrk="1" hangingPunct="1">
              <a:lnSpc>
                <a:spcPct val="90000"/>
              </a:lnSpc>
              <a:buNone/>
              <a:defRPr/>
            </a:pPr>
            <a:endParaRPr lang="en-US" sz="2400" dirty="0" smtClean="0">
              <a:ea typeface="ＭＳ Ｐゴシック" pitchFamily="34" charset="-128"/>
            </a:endParaRP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69</a:t>
            </a:fld>
            <a:endParaRPr lang="en-US" sz="120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itle 8"/>
          <p:cNvSpPr>
            <a:spLocks noGrp="1"/>
          </p:cNvSpPr>
          <p:nvPr>
            <p:ph type="title"/>
          </p:nvPr>
        </p:nvSpPr>
        <p:spPr/>
        <p:txBody>
          <a:bodyPr/>
          <a:lstStyle/>
          <a:p>
            <a:r>
              <a:rPr lang="en-US" dirty="0" smtClean="0"/>
              <a:t>Validate or Adjust Objectives</a:t>
            </a:r>
            <a:endParaRPr lang="en-US" dirty="0"/>
          </a:p>
        </p:txBody>
      </p:sp>
      <p:pic>
        <p:nvPicPr>
          <p:cNvPr id="10" name="Picture 2" descr="P-Final"/>
          <p:cNvPicPr>
            <a:picLocks noChangeAspect="1" noChangeArrowheads="1"/>
          </p:cNvPicPr>
          <p:nvPr/>
        </p:nvPicPr>
        <p:blipFill>
          <a:blip r:embed="rId4" cstate="print"/>
          <a:srcRect/>
          <a:stretch>
            <a:fillRect/>
          </a:stretch>
        </p:blipFill>
        <p:spPr bwMode="auto">
          <a:xfrm>
            <a:off x="6095999" y="1828800"/>
            <a:ext cx="2662763" cy="3810000"/>
          </a:xfrm>
          <a:prstGeom prst="rect">
            <a:avLst/>
          </a:prstGeom>
          <a:noFill/>
          <a:ln w="9525">
            <a:noFill/>
            <a:miter lim="800000"/>
            <a:headEnd/>
            <a:tailEnd/>
          </a:ln>
        </p:spPr>
      </p:pic>
      <p:cxnSp>
        <p:nvCxnSpPr>
          <p:cNvPr id="13" name="Straight Arrow Connector 12"/>
          <p:cNvCxnSpPr/>
          <p:nvPr/>
        </p:nvCxnSpPr>
        <p:spPr>
          <a:xfrm>
            <a:off x="4724400" y="1143000"/>
            <a:ext cx="2895600" cy="22860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Fundamentals</a:t>
            </a:r>
            <a:endParaRPr lang="en-US" dirty="0"/>
          </a:p>
        </p:txBody>
      </p:sp>
      <p:sp>
        <p:nvSpPr>
          <p:cNvPr id="3" name="Content Placeholder 2"/>
          <p:cNvSpPr>
            <a:spLocks noGrp="1"/>
          </p:cNvSpPr>
          <p:nvPr>
            <p:ph idx="1"/>
          </p:nvPr>
        </p:nvSpPr>
        <p:spPr/>
        <p:txBody>
          <a:bodyPr>
            <a:normAutofit/>
          </a:bodyPr>
          <a:lstStyle/>
          <a:p>
            <a:r>
              <a:rPr lang="en-US" i="1" dirty="0" smtClean="0"/>
              <a:t>span of control</a:t>
            </a:r>
          </a:p>
          <a:p>
            <a:r>
              <a:rPr lang="en-US" i="1" dirty="0" smtClean="0"/>
              <a:t>chain of command </a:t>
            </a:r>
          </a:p>
          <a:p>
            <a:r>
              <a:rPr lang="en-US" i="1" dirty="0" smtClean="0"/>
              <a:t>unity of command </a:t>
            </a:r>
          </a:p>
          <a:p>
            <a:r>
              <a:rPr lang="en-US" i="1" dirty="0" smtClean="0"/>
              <a:t>delegation of authority </a:t>
            </a:r>
          </a:p>
          <a:p>
            <a:r>
              <a:rPr lang="en-US" i="1" dirty="0" smtClean="0"/>
              <a:t>unified command</a:t>
            </a:r>
          </a:p>
          <a:p>
            <a:r>
              <a:rPr lang="en-US" i="1" dirty="0" smtClean="0"/>
              <a:t>use of incident specific facilities</a:t>
            </a:r>
            <a:endParaRPr lang="en-US" dirty="0"/>
          </a:p>
        </p:txBody>
      </p:sp>
      <p:pic>
        <p:nvPicPr>
          <p:cNvPr id="4" name="Picture 3" descr="NEW NY Logo.jpg"/>
          <p:cNvPicPr>
            <a:picLocks noChangeAspect="1"/>
          </p:cNvPicPr>
          <p:nvPr/>
        </p:nvPicPr>
        <p:blipFill>
          <a:blip r:embed="rId2" cstate="print"/>
          <a:stretch>
            <a:fillRect/>
          </a:stretch>
        </p:blipFill>
        <p:spPr>
          <a:xfrm>
            <a:off x="7772400" y="621792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228600" y="1219200"/>
            <a:ext cx="4941888" cy="4876800"/>
          </a:xfrm>
          <a:ln>
            <a:miter lim="800000"/>
            <a:headEnd/>
            <a:tailEnd/>
          </a:ln>
        </p:spPr>
        <p:txBody>
          <a:bodyPr vert="horz" wrap="square" lIns="91440" tIns="45720" rIns="91440" bIns="45720" numCol="1" anchor="t" anchorCtr="0" compatLnSpc="1">
            <a:prstTxWarp prst="textNoShape">
              <a:avLst/>
            </a:prstTxWarp>
            <a:noAutofit/>
          </a:bodyPr>
          <a:lstStyle/>
          <a:p>
            <a:pPr eaLnBrk="1" hangingPunct="1">
              <a:lnSpc>
                <a:spcPct val="90000"/>
              </a:lnSpc>
              <a:buFont typeface="Wingdings" pitchFamily="2" charset="2"/>
              <a:buChar char="Ø"/>
              <a:defRPr/>
            </a:pPr>
            <a:r>
              <a:rPr lang="en-US" sz="2400" dirty="0" smtClean="0">
                <a:ea typeface="ＭＳ Ｐゴシック" pitchFamily="34" charset="-128"/>
              </a:rPr>
              <a:t>New or changed Objectives will force the OSC to re-</a:t>
            </a:r>
            <a:r>
              <a:rPr lang="en-US" sz="2400" dirty="0" err="1" smtClean="0">
                <a:ea typeface="ＭＳ Ｐゴシック" pitchFamily="34" charset="-128"/>
              </a:rPr>
              <a:t>evalute</a:t>
            </a:r>
            <a:r>
              <a:rPr lang="en-US" sz="2400" dirty="0" smtClean="0">
                <a:ea typeface="ＭＳ Ｐゴシック" pitchFamily="34" charset="-128"/>
              </a:rPr>
              <a:t> or expand existing strategies.  IC/UC may want to participate if an entirely new strategic approach is needed. </a:t>
            </a:r>
          </a:p>
          <a:p>
            <a:pPr eaLnBrk="1" hangingPunct="1">
              <a:lnSpc>
                <a:spcPct val="90000"/>
              </a:lnSpc>
              <a:buFont typeface="Wingdings" pitchFamily="2" charset="2"/>
              <a:buChar char="Ø"/>
              <a:defRPr/>
            </a:pPr>
            <a:r>
              <a:rPr lang="en-US" sz="2400" dirty="0" smtClean="0">
                <a:ea typeface="ＭＳ Ｐゴシック" pitchFamily="34" charset="-128"/>
              </a:rPr>
              <a:t>Even if no changes to Objectives this is the time when OSC wants to review the primary and alternative strategies.</a:t>
            </a:r>
          </a:p>
          <a:p>
            <a:pPr lvl="1">
              <a:lnSpc>
                <a:spcPct val="90000"/>
              </a:lnSpc>
              <a:buFont typeface="Wingdings" pitchFamily="2" charset="2"/>
              <a:buChar char="Ø"/>
              <a:defRPr/>
            </a:pPr>
            <a:r>
              <a:rPr lang="en-US" sz="2000" dirty="0" smtClean="0">
                <a:ea typeface="ＭＳ Ｐゴシック" pitchFamily="34" charset="-128"/>
              </a:rPr>
              <a:t>Remember it is the strategy or strategies being actively pursued that drive what tactical actions and resources will be needed during the next operational period.</a:t>
            </a: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70</a:t>
            </a:fld>
            <a:endParaRPr lang="en-US" sz="120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itle 8"/>
          <p:cNvSpPr>
            <a:spLocks noGrp="1"/>
          </p:cNvSpPr>
          <p:nvPr>
            <p:ph type="title"/>
          </p:nvPr>
        </p:nvSpPr>
        <p:spPr/>
        <p:txBody>
          <a:bodyPr/>
          <a:lstStyle/>
          <a:p>
            <a:r>
              <a:rPr lang="en-US" dirty="0" smtClean="0"/>
              <a:t>Adjust Strategies</a:t>
            </a:r>
            <a:endParaRPr lang="en-US" dirty="0"/>
          </a:p>
        </p:txBody>
      </p:sp>
      <p:pic>
        <p:nvPicPr>
          <p:cNvPr id="10" name="Picture 2" descr="P-Final"/>
          <p:cNvPicPr>
            <a:picLocks noChangeAspect="1" noChangeArrowheads="1"/>
          </p:cNvPicPr>
          <p:nvPr/>
        </p:nvPicPr>
        <p:blipFill>
          <a:blip r:embed="rId4" cstate="print"/>
          <a:srcRect/>
          <a:stretch>
            <a:fillRect/>
          </a:stretch>
        </p:blipFill>
        <p:spPr bwMode="auto">
          <a:xfrm>
            <a:off x="6095999" y="1828800"/>
            <a:ext cx="2662763" cy="3810000"/>
          </a:xfrm>
          <a:prstGeom prst="rect">
            <a:avLst/>
          </a:prstGeom>
          <a:noFill/>
          <a:ln w="9525">
            <a:noFill/>
            <a:miter lim="800000"/>
            <a:headEnd/>
            <a:tailEnd/>
          </a:ln>
        </p:spPr>
      </p:pic>
      <p:cxnSp>
        <p:nvCxnSpPr>
          <p:cNvPr id="13" name="Straight Arrow Connector 12"/>
          <p:cNvCxnSpPr/>
          <p:nvPr/>
        </p:nvCxnSpPr>
        <p:spPr>
          <a:xfrm>
            <a:off x="4724400" y="1143000"/>
            <a:ext cx="2438400" cy="22860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5"/>
          <p:cNvSpPr>
            <a:spLocks noGrp="1"/>
          </p:cNvSpPr>
          <p:nvPr>
            <p:ph idx="1"/>
          </p:nvPr>
        </p:nvSpPr>
        <p:spPr bwMode="auto">
          <a:xfrm>
            <a:off x="914400" y="2209800"/>
            <a:ext cx="3884612" cy="3422650"/>
          </a:xfrm>
          <a:ln>
            <a:miter lim="800000"/>
            <a:headEnd/>
            <a:tailEnd/>
          </a:ln>
        </p:spPr>
        <p:txBody>
          <a:bodyPr vert="horz" wrap="square" lIns="91440" tIns="45720" rIns="91440" bIns="45720" numCol="1" anchor="t" anchorCtr="0" compatLnSpc="1">
            <a:prstTxWarp prst="textNoShape">
              <a:avLst/>
            </a:prstTxWarp>
            <a:normAutofit fontScale="92500" lnSpcReduction="10000"/>
          </a:bodyPr>
          <a:lstStyle/>
          <a:p>
            <a:pPr eaLnBrk="1" hangingPunct="1">
              <a:lnSpc>
                <a:spcPct val="90000"/>
              </a:lnSpc>
              <a:buFont typeface="Wingdings" pitchFamily="2" charset="2"/>
              <a:buNone/>
              <a:defRPr/>
            </a:pPr>
            <a:r>
              <a:rPr lang="en-US" sz="2400" dirty="0" smtClean="0">
                <a:ea typeface="ＭＳ Ｐゴシック" pitchFamily="34" charset="-128"/>
              </a:rPr>
              <a:t>Once needed changes are made to Objectives and Strategies we commence the next Planning Cycle</a:t>
            </a:r>
          </a:p>
          <a:p>
            <a:pPr eaLnBrk="1" hangingPunct="1">
              <a:lnSpc>
                <a:spcPct val="90000"/>
              </a:lnSpc>
              <a:buFont typeface="Wingdings" pitchFamily="2" charset="2"/>
              <a:buNone/>
              <a:defRPr/>
            </a:pPr>
            <a:r>
              <a:rPr lang="en-US" sz="2400" dirty="0" smtClean="0">
                <a:ea typeface="ＭＳ Ｐゴシック" pitchFamily="34" charset="-128"/>
              </a:rPr>
              <a:t>This process continues until the incident is done</a:t>
            </a:r>
          </a:p>
          <a:p>
            <a:pPr eaLnBrk="1" hangingPunct="1">
              <a:lnSpc>
                <a:spcPct val="90000"/>
              </a:lnSpc>
              <a:buFont typeface="Wingdings" pitchFamily="2" charset="2"/>
              <a:buNone/>
              <a:defRPr/>
            </a:pPr>
            <a:r>
              <a:rPr lang="en-US" sz="2400" dirty="0" smtClean="0">
                <a:ea typeface="ＭＳ Ｐゴシック" pitchFamily="34" charset="-128"/>
              </a:rPr>
              <a:t>Span of Control is a big driver of how large the organization may grow or how small it can remain or return to during the life of the incident</a:t>
            </a: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71</a:t>
            </a:fld>
            <a:endParaRPr lang="en-US" sz="120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a:p>
        </p:txBody>
      </p:sp>
      <p:sp>
        <p:nvSpPr>
          <p:cNvPr id="17415" name="Rectangle 16"/>
          <p:cNvSpPr>
            <a:spLocks noChangeArrowheads="1"/>
          </p:cNvSpPr>
          <p:nvPr/>
        </p:nvSpPr>
        <p:spPr bwMode="auto">
          <a:xfrm>
            <a:off x="0" y="6237288"/>
            <a:ext cx="9144000" cy="620712"/>
          </a:xfrm>
          <a:prstGeom prst="rect">
            <a:avLst/>
          </a:prstGeom>
          <a:solidFill>
            <a:srgbClr val="002F80">
              <a:alpha val="59999"/>
            </a:srgbClr>
          </a:solidFill>
          <a:ln w="9525">
            <a:noFill/>
            <a:miter lim="800000"/>
            <a:headEnd/>
            <a:tailEnd/>
          </a:ln>
        </p:spPr>
        <p:txBody>
          <a:bodyPr wrap="none" anchor="ctr"/>
          <a:lstStyle/>
          <a:p>
            <a:r>
              <a:rPr lang="en-US" b="1">
                <a:latin typeface="Franklin Gothic Book" pitchFamily="34" charset="0"/>
              </a:rPr>
              <a:t>   </a:t>
            </a:r>
          </a:p>
        </p:txBody>
      </p:sp>
      <p:pic>
        <p:nvPicPr>
          <p:cNvPr id="8" name="Picture 7"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itle 8"/>
          <p:cNvSpPr>
            <a:spLocks noGrp="1"/>
          </p:cNvSpPr>
          <p:nvPr>
            <p:ph type="title"/>
          </p:nvPr>
        </p:nvSpPr>
        <p:spPr>
          <a:xfrm>
            <a:off x="457200" y="609600"/>
            <a:ext cx="8229600" cy="1143000"/>
          </a:xfrm>
        </p:spPr>
        <p:txBody>
          <a:bodyPr>
            <a:normAutofit fontScale="90000"/>
          </a:bodyPr>
          <a:lstStyle/>
          <a:p>
            <a:r>
              <a:rPr lang="en-US" dirty="0" smtClean="0"/>
              <a:t>ICS Groundhog Day</a:t>
            </a:r>
            <a:br>
              <a:rPr lang="en-US" dirty="0" smtClean="0"/>
            </a:br>
            <a:r>
              <a:rPr lang="en-US" sz="3600" dirty="0" smtClean="0"/>
              <a:t>Next OP Around the Loop Again</a:t>
            </a:r>
            <a:endParaRPr lang="en-US" sz="3600" dirty="0"/>
          </a:p>
        </p:txBody>
      </p:sp>
      <p:pic>
        <p:nvPicPr>
          <p:cNvPr id="10" name="Picture 2" descr="P-Final"/>
          <p:cNvPicPr>
            <a:picLocks noChangeAspect="1" noChangeArrowheads="1"/>
          </p:cNvPicPr>
          <p:nvPr/>
        </p:nvPicPr>
        <p:blipFill>
          <a:blip r:embed="rId4" cstate="print"/>
          <a:srcRect/>
          <a:stretch>
            <a:fillRect/>
          </a:stretch>
        </p:blipFill>
        <p:spPr bwMode="auto">
          <a:xfrm>
            <a:off x="5715000" y="2057400"/>
            <a:ext cx="2662763" cy="3810000"/>
          </a:xfrm>
          <a:prstGeom prst="rect">
            <a:avLst/>
          </a:prstGeom>
          <a:noFill/>
          <a:ln w="9525">
            <a:noFill/>
            <a:miter lim="800000"/>
            <a:headEnd/>
            <a:tailEnd/>
          </a:ln>
        </p:spPr>
      </p:pic>
      <p:cxnSp>
        <p:nvCxnSpPr>
          <p:cNvPr id="11" name="Straight Arrow Connector 10"/>
          <p:cNvCxnSpPr/>
          <p:nvPr/>
        </p:nvCxnSpPr>
        <p:spPr>
          <a:xfrm rot="16200000" flipH="1">
            <a:off x="4610100" y="1943100"/>
            <a:ext cx="1676400" cy="9906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Module 1 Objectives</a:t>
            </a:r>
            <a:endParaRPr lang="en-US" dirty="0"/>
          </a:p>
        </p:txBody>
      </p:sp>
      <p:sp>
        <p:nvSpPr>
          <p:cNvPr id="12" name="Text Placeholder 11"/>
          <p:cNvSpPr>
            <a:spLocks noGrp="1"/>
          </p:cNvSpPr>
          <p:nvPr>
            <p:ph type="body" idx="1"/>
          </p:nvPr>
        </p:nvSpPr>
        <p:spPr>
          <a:xfrm>
            <a:off x="1447800" y="1066800"/>
            <a:ext cx="6324600" cy="639762"/>
          </a:xfrm>
        </p:spPr>
        <p:txBody>
          <a:bodyPr>
            <a:normAutofit fontScale="25000" lnSpcReduction="20000"/>
          </a:bodyPr>
          <a:lstStyle/>
          <a:p>
            <a:endParaRPr lang="en-US" dirty="0" smtClean="0"/>
          </a:p>
          <a:p>
            <a:r>
              <a:rPr lang="en-US" sz="8000" dirty="0" smtClean="0"/>
              <a:t>At the conclusion of this module, students will be able to:</a:t>
            </a:r>
            <a:endParaRPr lang="en-US" sz="8000" dirty="0"/>
          </a:p>
        </p:txBody>
      </p:sp>
      <p:sp>
        <p:nvSpPr>
          <p:cNvPr id="18435" name="Content Placeholder 5"/>
          <p:cNvSpPr>
            <a:spLocks noGrp="1"/>
          </p:cNvSpPr>
          <p:nvPr>
            <p:ph sz="half" idx="2"/>
          </p:nvPr>
        </p:nvSpPr>
        <p:spPr bwMode="auto">
          <a:xfrm>
            <a:off x="457200" y="1600200"/>
            <a:ext cx="4040188" cy="3951288"/>
          </a:xfrm>
          <a:ln>
            <a:miter lim="800000"/>
            <a:headEnd/>
            <a:tailEnd/>
          </a:ln>
        </p:spPr>
        <p:txBody>
          <a:bodyPr vert="horz" wrap="square" lIns="91440" tIns="45720" rIns="91440" bIns="45720" numCol="1" anchor="t" anchorCtr="0" compatLnSpc="1">
            <a:prstTxWarp prst="textNoShape">
              <a:avLst/>
            </a:prstTxWarp>
            <a:normAutofit fontScale="25000" lnSpcReduction="20000"/>
          </a:bodyPr>
          <a:lstStyle/>
          <a:p>
            <a:pPr eaLnBrk="1" hangingPunct="1">
              <a:lnSpc>
                <a:spcPct val="90000"/>
              </a:lnSpc>
              <a:buFont typeface="Wingdings" pitchFamily="2" charset="2"/>
              <a:buNone/>
              <a:defRPr/>
            </a:pPr>
            <a:r>
              <a:rPr lang="en-US" sz="2400" dirty="0" smtClean="0">
                <a:solidFill>
                  <a:schemeClr val="bg1">
                    <a:lumMod val="75000"/>
                    <a:lumOff val="25000"/>
                  </a:schemeClr>
                </a:solidFill>
                <a:ea typeface="ＭＳ Ｐゴシック" pitchFamily="34" charset="-128"/>
              </a:rPr>
              <a:t>Saturday March 26, 2011</a:t>
            </a:r>
          </a:p>
          <a:p>
            <a:pPr lvl="1" eaLnBrk="1" hangingPunct="1">
              <a:defRPr/>
            </a:pPr>
            <a:r>
              <a:rPr lang="en-US" sz="1900" dirty="0" smtClean="0">
                <a:solidFill>
                  <a:schemeClr val="bg1">
                    <a:lumMod val="75000"/>
                    <a:lumOff val="25000"/>
                  </a:schemeClr>
                </a:solidFill>
                <a:ea typeface="ＭＳ Ｐゴシック" pitchFamily="34" charset="-128"/>
              </a:rPr>
              <a:t>0730 	</a:t>
            </a:r>
            <a:r>
              <a:rPr lang="en-US" sz="1800" dirty="0" smtClean="0">
                <a:solidFill>
                  <a:schemeClr val="bg1">
                    <a:lumMod val="75000"/>
                    <a:lumOff val="25000"/>
                  </a:schemeClr>
                </a:solidFill>
                <a:ea typeface="ＭＳ Ｐゴシック" pitchFamily="34" charset="-128"/>
              </a:rPr>
              <a:t>Check-In</a:t>
            </a:r>
          </a:p>
          <a:p>
            <a:r>
              <a:rPr lang="en-US" sz="8000" dirty="0" smtClean="0"/>
              <a:t>Describe how the “Planning P” is the foundation of the ICS management process.</a:t>
            </a:r>
          </a:p>
          <a:p>
            <a:r>
              <a:rPr lang="en-US" sz="8000" dirty="0" smtClean="0"/>
              <a:t>Describe the ICS positions that comprise the Command &amp; General Staff (C&amp;G)</a:t>
            </a:r>
          </a:p>
          <a:p>
            <a:r>
              <a:rPr lang="en-US" sz="8000" dirty="0" smtClean="0"/>
              <a:t>Describe the overall roles, responsibilities and authorities of the Incident Commander  and C&amp;G positions</a:t>
            </a:r>
          </a:p>
          <a:p>
            <a:r>
              <a:rPr lang="en-US" sz="8000" dirty="0" smtClean="0"/>
              <a:t>Describe how Incident Commanders obtain a Delegation of Authority to perform their duties</a:t>
            </a:r>
          </a:p>
          <a:p>
            <a:r>
              <a:rPr lang="en-US" sz="8000" dirty="0" smtClean="0"/>
              <a:t>Describe the role of C&amp;G members in each step of the Planning P process</a:t>
            </a:r>
          </a:p>
          <a:p>
            <a:endParaRPr lang="en-US" sz="8000" dirty="0" smtClean="0"/>
          </a:p>
          <a:p>
            <a:endParaRPr lang="en-US" sz="6400" b="1" i="1" dirty="0" smtClean="0"/>
          </a:p>
          <a:p>
            <a:endParaRPr lang="en-US" sz="1800" b="1" dirty="0" smtClean="0">
              <a:solidFill>
                <a:schemeClr val="bg1">
                  <a:lumMod val="75000"/>
                  <a:lumOff val="25000"/>
                </a:schemeClr>
              </a:solidFill>
              <a:ea typeface="ＭＳ Ｐゴシック" pitchFamily="34" charset="-128"/>
            </a:endParaRPr>
          </a:p>
        </p:txBody>
      </p:sp>
      <p:sp>
        <p:nvSpPr>
          <p:cNvPr id="4" name="Footer Placeholder 3"/>
          <p:cNvSpPr txBox="1">
            <a:spLocks noGrp="1"/>
          </p:cNvSpPr>
          <p:nvPr/>
        </p:nvSpPr>
        <p:spPr>
          <a:xfrm>
            <a:off x="457200" y="6245225"/>
            <a:ext cx="8229600" cy="476250"/>
          </a:xfrm>
          <a:prstGeom prst="rect">
            <a:avLst/>
          </a:prstGeom>
          <a:noFill/>
        </p:spPr>
        <p:txBody>
          <a:bodyPr anchor="ctr"/>
          <a:lstStyle/>
          <a:p>
            <a:pPr algn="ctr">
              <a:defRPr/>
            </a:pPr>
            <a:endParaRPr lang="en-US" sz="1400" dirty="0">
              <a:solidFill>
                <a:schemeClr val="tx1">
                  <a:tint val="75000"/>
                </a:schemeClr>
              </a:solidFill>
              <a:ea typeface="+mn-ea"/>
            </a:endParaRPr>
          </a:p>
        </p:txBody>
      </p:sp>
      <p:sp>
        <p:nvSpPr>
          <p:cNvPr id="17413" name="Slide Number Placeholder 6"/>
          <p:cNvSpPr txBox="1">
            <a:spLocks noGrp="1" noChangeArrowheads="1"/>
          </p:cNvSpPr>
          <p:nvPr/>
        </p:nvSpPr>
        <p:spPr bwMode="auto">
          <a:xfrm>
            <a:off x="6553200" y="6356350"/>
            <a:ext cx="2133600" cy="365125"/>
          </a:xfrm>
          <a:prstGeom prst="rect">
            <a:avLst/>
          </a:prstGeom>
          <a:noFill/>
          <a:ln w="9525">
            <a:noFill/>
            <a:miter lim="800000"/>
            <a:headEnd/>
            <a:tailEnd/>
          </a:ln>
        </p:spPr>
        <p:txBody>
          <a:bodyPr anchor="ctr"/>
          <a:lstStyle/>
          <a:p>
            <a:pPr algn="r"/>
            <a:fld id="{779826F4-BC3A-4DB4-B6E8-FFE07AB91673}" type="slidenum">
              <a:rPr lang="en-US" sz="1200">
                <a:solidFill>
                  <a:srgbClr val="898989"/>
                </a:solidFill>
                <a:cs typeface="Arial" charset="0"/>
              </a:rPr>
              <a:pPr algn="r"/>
              <a:t>72</a:t>
            </a:fld>
            <a:endParaRPr lang="en-US" sz="1200" dirty="0">
              <a:solidFill>
                <a:srgbClr val="898989"/>
              </a:solidFill>
              <a:cs typeface="Arial" charset="0"/>
            </a:endParaRPr>
          </a:p>
        </p:txBody>
      </p:sp>
      <p:sp>
        <p:nvSpPr>
          <p:cNvPr id="17414" name="Rectangle 12"/>
          <p:cNvSpPr>
            <a:spLocks noChangeArrowheads="1"/>
          </p:cNvSpPr>
          <p:nvPr/>
        </p:nvSpPr>
        <p:spPr bwMode="auto">
          <a:xfrm>
            <a:off x="0" y="0"/>
            <a:ext cx="9144000" cy="533400"/>
          </a:xfrm>
          <a:prstGeom prst="rect">
            <a:avLst/>
          </a:prstGeom>
          <a:solidFill>
            <a:srgbClr val="002F80"/>
          </a:solidFill>
          <a:ln w="9525">
            <a:noFill/>
            <a:miter lim="800000"/>
            <a:headEnd/>
            <a:tailEnd/>
          </a:ln>
        </p:spPr>
        <p:txBody>
          <a:bodyPr wrap="none" anchor="ctr"/>
          <a:lstStyle/>
          <a:p>
            <a:endParaRPr lang="en-US" sz="1800" dirty="0"/>
          </a:p>
        </p:txBody>
      </p:sp>
      <p:pic>
        <p:nvPicPr>
          <p:cNvPr id="15" name="Picture 2" descr="P-Final"/>
          <p:cNvPicPr>
            <a:picLocks noGrp="1" noChangeAspect="1" noChangeArrowheads="1"/>
          </p:cNvPicPr>
          <p:nvPr>
            <p:ph sz="quarter" idx="4"/>
          </p:nvPr>
        </p:nvPicPr>
        <p:blipFill>
          <a:blip r:embed="rId3" cstate="print"/>
          <a:srcRect/>
          <a:stretch>
            <a:fillRect/>
          </a:stretch>
        </p:blipFill>
        <p:spPr bwMode="auto">
          <a:xfrm>
            <a:off x="5070881" y="1828800"/>
            <a:ext cx="3196413" cy="4572000"/>
          </a:xfrm>
          <a:prstGeom prst="rect">
            <a:avLst/>
          </a:prstGeom>
          <a:noFill/>
          <a:ln w="9525">
            <a:noFill/>
            <a:miter lim="800000"/>
            <a:headEnd/>
            <a:tailEnd/>
          </a:ln>
        </p:spPr>
      </p:pic>
      <p:pic>
        <p:nvPicPr>
          <p:cNvPr id="8" name="Picture 7" descr="NEW NY Logo.jpg"/>
          <p:cNvPicPr>
            <a:picLocks noChangeAspect="1"/>
          </p:cNvPicPr>
          <p:nvPr/>
        </p:nvPicPr>
        <p:blipFill>
          <a:blip r:embed="rId4"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18435">
                                            <p:txEl>
                                              <p:pRg st="2" end="2"/>
                                            </p:txEl>
                                          </p:spTgt>
                                        </p:tgtEl>
                                        <p:attrNameLst>
                                          <p:attrName>ppt_c</p:attrName>
                                        </p:attrNameLst>
                                      </p:cBhvr>
                                      <p:to>
                                        <a:schemeClr val="accent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18435">
                                            <p:txEl>
                                              <p:pRg st="3" end="3"/>
                                            </p:txEl>
                                          </p:spTgt>
                                        </p:tgtEl>
                                        <p:attrNameLst>
                                          <p:attrName>ppt_c</p:attrName>
                                        </p:attrNameLst>
                                      </p:cBhvr>
                                      <p:to>
                                        <a:schemeClr val="accent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435">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18435">
                                            <p:txEl>
                                              <p:pRg st="4" end="4"/>
                                            </p:txEl>
                                          </p:spTgt>
                                        </p:tgtEl>
                                        <p:attrNameLst>
                                          <p:attrName>ppt_c</p:attrName>
                                        </p:attrNameLst>
                                      </p:cBhvr>
                                      <p:to>
                                        <a:schemeClr val="accent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435">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18435">
                                            <p:txEl>
                                              <p:pRg st="5" end="5"/>
                                            </p:txEl>
                                          </p:spTgt>
                                        </p:tgtEl>
                                        <p:attrNameLst>
                                          <p:attrName>ppt_c</p:attrName>
                                        </p:attrNameLst>
                                      </p:cBhvr>
                                      <p:to>
                                        <a:schemeClr val="accent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435">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18435">
                                            <p:txEl>
                                              <p:pRg st="6" end="6"/>
                                            </p:txEl>
                                          </p:spTgt>
                                        </p:tgtEl>
                                        <p:attrNameLst>
                                          <p:attrName>ppt_c</p:attrName>
                                        </p:attrNameLst>
                                      </p:cBhvr>
                                      <p:to>
                                        <a:schemeClr val="accent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lstStyle/>
          <a:p>
            <a:r>
              <a:rPr lang="en-US" dirty="0" smtClean="0"/>
              <a:t>Module 1 Objectives Cont.</a:t>
            </a:r>
            <a:endParaRPr lang="en-US" dirty="0"/>
          </a:p>
        </p:txBody>
      </p:sp>
      <p:sp>
        <p:nvSpPr>
          <p:cNvPr id="4" name="Content Placeholder 3"/>
          <p:cNvSpPr>
            <a:spLocks noGrp="1"/>
          </p:cNvSpPr>
          <p:nvPr>
            <p:ph sz="half" idx="2"/>
          </p:nvPr>
        </p:nvSpPr>
        <p:spPr>
          <a:xfrm>
            <a:off x="304800" y="1219200"/>
            <a:ext cx="5257800" cy="3951288"/>
          </a:xfrm>
        </p:spPr>
        <p:txBody>
          <a:bodyPr>
            <a:noAutofit/>
          </a:bodyPr>
          <a:lstStyle/>
          <a:p>
            <a:pPr>
              <a:lnSpc>
                <a:spcPct val="80000"/>
              </a:lnSpc>
            </a:pPr>
            <a:r>
              <a:rPr lang="en-US" sz="2000" dirty="0" smtClean="0"/>
              <a:t>Be able to discuss the importance of ICS common principles (</a:t>
            </a:r>
            <a:r>
              <a:rPr lang="en-US" sz="2000" i="1" dirty="0" smtClean="0"/>
              <a:t>span of control, chain of command, unity of command, delegation of authority, unified command, use of incident specific facilities)</a:t>
            </a:r>
          </a:p>
          <a:p>
            <a:pPr>
              <a:lnSpc>
                <a:spcPct val="80000"/>
              </a:lnSpc>
            </a:pPr>
            <a:r>
              <a:rPr lang="en-US" sz="2000" dirty="0" smtClean="0"/>
              <a:t>Be able to apply fundamental principles of incident operational organization (geographic, functional, combination) in order to build an incident organization for a practical exercise.</a:t>
            </a:r>
          </a:p>
          <a:p>
            <a:pPr>
              <a:lnSpc>
                <a:spcPct val="80000"/>
              </a:lnSpc>
            </a:pPr>
            <a:r>
              <a:rPr lang="en-US" sz="2000" dirty="0" smtClean="0"/>
              <a:t>Describe why the ICS 201 Incident Briefing form is used.</a:t>
            </a:r>
          </a:p>
          <a:p>
            <a:pPr>
              <a:lnSpc>
                <a:spcPct val="80000"/>
              </a:lnSpc>
            </a:pPr>
            <a:r>
              <a:rPr lang="en-US" sz="2000" dirty="0" smtClean="0"/>
              <a:t>Demonstrate use of the ICS 201 Incident Briefing form during a practical exercise.</a:t>
            </a:r>
          </a:p>
          <a:p>
            <a:pPr>
              <a:lnSpc>
                <a:spcPct val="80000"/>
              </a:lnSpc>
            </a:pPr>
            <a:r>
              <a:rPr lang="en-US" sz="2000" dirty="0" smtClean="0"/>
              <a:t>Describe multiple methods for ordering additional resources to be used on an incident</a:t>
            </a:r>
          </a:p>
          <a:p>
            <a:pPr>
              <a:lnSpc>
                <a:spcPct val="80000"/>
              </a:lnSpc>
            </a:pPr>
            <a:r>
              <a:rPr lang="en-US" sz="2000" dirty="0" smtClean="0"/>
              <a:t>Describe the common steps performed in transferring command of an incident</a:t>
            </a:r>
          </a:p>
        </p:txBody>
      </p:sp>
      <p:pic>
        <p:nvPicPr>
          <p:cNvPr id="7" name="Picture 2" descr="P-Final"/>
          <p:cNvPicPr>
            <a:picLocks noGrp="1" noChangeAspect="1" noChangeArrowheads="1"/>
          </p:cNvPicPr>
          <p:nvPr>
            <p:ph sz="quarter" idx="4"/>
          </p:nvPr>
        </p:nvPicPr>
        <p:blipFill>
          <a:blip r:embed="rId2" cstate="print"/>
          <a:srcRect/>
          <a:stretch>
            <a:fillRect/>
          </a:stretch>
        </p:blipFill>
        <p:spPr bwMode="auto">
          <a:xfrm>
            <a:off x="5943600" y="2188646"/>
            <a:ext cx="2743200" cy="3923745"/>
          </a:xfrm>
          <a:prstGeom prst="rect">
            <a:avLst/>
          </a:prstGeom>
          <a:noFill/>
          <a:ln w="9525">
            <a:noFill/>
            <a:miter lim="800000"/>
            <a:headEnd/>
            <a:tailEnd/>
          </a:ln>
        </p:spPr>
      </p:pic>
      <p:pic>
        <p:nvPicPr>
          <p:cNvPr id="5" name="Picture 4" descr="NEW NY Logo.jpg"/>
          <p:cNvPicPr>
            <a:picLocks noChangeAspect="1"/>
          </p:cNvPicPr>
          <p:nvPr/>
        </p:nvPicPr>
        <p:blipFill>
          <a:blip r:embed="rId3"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0" end="0"/>
                                            </p:txEl>
                                          </p:spTgt>
                                        </p:tgtEl>
                                        <p:attrNameLst>
                                          <p:attrName>ppt_c</p:attrName>
                                        </p:attrNameLst>
                                      </p:cBhvr>
                                      <p:to>
                                        <a:schemeClr val="accent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1" end="1"/>
                                            </p:txEl>
                                          </p:spTgt>
                                        </p:tgtEl>
                                        <p:attrNameLst>
                                          <p:attrName>ppt_c</p:attrName>
                                        </p:attrNameLst>
                                      </p:cBhvr>
                                      <p:to>
                                        <a:schemeClr val="accent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2" end="2"/>
                                            </p:txEl>
                                          </p:spTgt>
                                        </p:tgtEl>
                                        <p:attrNameLst>
                                          <p:attrName>ppt_c</p:attrName>
                                        </p:attrNameLst>
                                      </p:cBhvr>
                                      <p:to>
                                        <a:schemeClr val="accent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3" end="3"/>
                                            </p:txEl>
                                          </p:spTgt>
                                        </p:tgtEl>
                                        <p:attrNameLst>
                                          <p:attrName>ppt_c</p:attrName>
                                        </p:attrNameLst>
                                      </p:cBhvr>
                                      <p:to>
                                        <a:schemeClr val="accent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4">
                                            <p:txEl>
                                              <p:pRg st="4" end="4"/>
                                            </p:txEl>
                                          </p:spTgt>
                                        </p:tgtEl>
                                        <p:attrNameLst>
                                          <p:attrName>ppt_c</p:attrName>
                                        </p:attrNameLst>
                                      </p:cBhvr>
                                      <p:to>
                                        <a:schemeClr val="accent2"/>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8229600" cy="1143000"/>
          </a:xfrm>
        </p:spPr>
        <p:txBody>
          <a:bodyPr/>
          <a:lstStyle/>
          <a:p>
            <a:r>
              <a:rPr lang="en-US" dirty="0" smtClean="0"/>
              <a:t>Operations Section</a:t>
            </a:r>
            <a:endParaRPr lang="en-US" dirty="0"/>
          </a:p>
        </p:txBody>
      </p:sp>
      <p:sp>
        <p:nvSpPr>
          <p:cNvPr id="5" name="Content Placeholder 4"/>
          <p:cNvSpPr>
            <a:spLocks noGrp="1"/>
          </p:cNvSpPr>
          <p:nvPr>
            <p:ph sz="half" idx="1"/>
          </p:nvPr>
        </p:nvSpPr>
        <p:spPr>
          <a:xfrm>
            <a:off x="304800" y="1295400"/>
            <a:ext cx="4419600" cy="5181600"/>
          </a:xfrm>
        </p:spPr>
        <p:txBody>
          <a:bodyPr>
            <a:normAutofit fontScale="92500" lnSpcReduction="20000"/>
          </a:bodyPr>
          <a:lstStyle/>
          <a:p>
            <a:r>
              <a:rPr lang="en-US" dirty="0" smtClean="0"/>
              <a:t>Operations – </a:t>
            </a:r>
            <a:r>
              <a:rPr lang="en-US" sz="1800" dirty="0" smtClean="0"/>
              <a:t>is the reason we are here!  </a:t>
            </a:r>
          </a:p>
          <a:p>
            <a:r>
              <a:rPr lang="en-US" sz="1800" dirty="0" smtClean="0"/>
              <a:t>Perform the work activities (tactics) that mitigate the incident.  </a:t>
            </a:r>
          </a:p>
          <a:p>
            <a:r>
              <a:rPr lang="en-US" sz="1800" dirty="0" smtClean="0"/>
              <a:t>The Operations SC is the “quarterback” of the incident and calls and implements the plays.   </a:t>
            </a:r>
          </a:p>
          <a:p>
            <a:r>
              <a:rPr lang="en-US" sz="1800" dirty="0" smtClean="0"/>
              <a:t>OSC and subordinate supervisors (DIVS, TFLD, STL, SRB) are the real tactical planners of incident activities.  They most directly see what needs to be done, what is working and what isn’t and why, and directly and indirectly supervise actions. The OSC is the focal point to use these inputs &amp; their own experience to plan tactical work for each operational period.</a:t>
            </a:r>
          </a:p>
          <a:p>
            <a:r>
              <a:rPr lang="en-US" sz="1800" dirty="0" smtClean="0"/>
              <a:t>The OS is responsible for establishing and maintaining Staging Areas, </a:t>
            </a:r>
            <a:r>
              <a:rPr lang="en-US" sz="1800" dirty="0" err="1" smtClean="0"/>
              <a:t>Helibases</a:t>
            </a:r>
            <a:r>
              <a:rPr lang="en-US" sz="1800" dirty="0" smtClean="0"/>
              <a:t> and </a:t>
            </a:r>
            <a:r>
              <a:rPr lang="en-US" sz="1800" dirty="0" err="1" smtClean="0"/>
              <a:t>Helispots</a:t>
            </a:r>
            <a:r>
              <a:rPr lang="en-US" sz="1800" dirty="0" smtClean="0"/>
              <a:t>.</a:t>
            </a:r>
          </a:p>
          <a:p>
            <a:r>
              <a:rPr lang="en-US" sz="1800" dirty="0" smtClean="0"/>
              <a:t>The OSC participates in almost every step of the Planning P process</a:t>
            </a:r>
            <a:endParaRPr lang="en-US" sz="1800" dirty="0"/>
          </a:p>
        </p:txBody>
      </p:sp>
      <p:pic>
        <p:nvPicPr>
          <p:cNvPr id="7" name="Picture 2" descr="P-Final"/>
          <p:cNvPicPr>
            <a:picLocks noGrp="1" noChangeAspect="1" noChangeArrowheads="1"/>
          </p:cNvPicPr>
          <p:nvPr>
            <p:ph sz="half" idx="2"/>
          </p:nvPr>
        </p:nvPicPr>
        <p:blipFill>
          <a:blip r:embed="rId3" cstate="print"/>
          <a:srcRect/>
          <a:stretch>
            <a:fillRect/>
          </a:stretch>
        </p:blipFill>
        <p:spPr bwMode="auto">
          <a:xfrm>
            <a:off x="5085386" y="1600200"/>
            <a:ext cx="3164227" cy="4525963"/>
          </a:xfrm>
          <a:prstGeom prst="rect">
            <a:avLst/>
          </a:prstGeom>
          <a:noFill/>
          <a:ln w="9525">
            <a:noFill/>
            <a:miter lim="800000"/>
            <a:headEnd/>
            <a:tailEnd/>
          </a:ln>
        </p:spPr>
      </p:pic>
      <p:pic>
        <p:nvPicPr>
          <p:cNvPr id="8" name="Picture 7" descr="NEW NY Logo.jpg"/>
          <p:cNvPicPr>
            <a:picLocks noChangeAspect="1"/>
          </p:cNvPicPr>
          <p:nvPr/>
        </p:nvPicPr>
        <p:blipFill>
          <a:blip r:embed="rId4"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143000"/>
          </a:xfrm>
        </p:spPr>
        <p:txBody>
          <a:bodyPr/>
          <a:lstStyle/>
          <a:p>
            <a:r>
              <a:rPr lang="en-US" dirty="0" smtClean="0"/>
              <a:t>Incident Commander</a:t>
            </a:r>
            <a:endParaRPr lang="en-US" dirty="0"/>
          </a:p>
        </p:txBody>
      </p:sp>
      <p:sp>
        <p:nvSpPr>
          <p:cNvPr id="5" name="Content Placeholder 4"/>
          <p:cNvSpPr>
            <a:spLocks noGrp="1"/>
          </p:cNvSpPr>
          <p:nvPr>
            <p:ph sz="half" idx="1"/>
          </p:nvPr>
        </p:nvSpPr>
        <p:spPr>
          <a:xfrm>
            <a:off x="304800" y="990600"/>
            <a:ext cx="6019800" cy="5181600"/>
          </a:xfrm>
        </p:spPr>
        <p:txBody>
          <a:bodyPr>
            <a:noAutofit/>
          </a:bodyPr>
          <a:lstStyle/>
          <a:p>
            <a:r>
              <a:rPr lang="en-US" sz="2400" dirty="0" smtClean="0"/>
              <a:t>There is always an IC for an incident</a:t>
            </a:r>
          </a:p>
          <a:p>
            <a:r>
              <a:rPr lang="en-US" sz="2400" dirty="0" smtClean="0"/>
              <a:t>If operating under Unified Command the multiple IC’s act as one &amp; one UIC acts as spokesperson.  </a:t>
            </a:r>
          </a:p>
          <a:p>
            <a:r>
              <a:rPr lang="en-US" sz="2400" dirty="0" smtClean="0"/>
              <a:t>If the IC does not have pre-designated authority to manage the incident (e.g. position description,  legal mandate, they are outside their own jurisdiction, etc.) they must obtain a delegation of authority from the responsible Agency Administrator (AA).  This DOA is basically the IC’s contract or scope of work and defines what the IC is responsible for &amp; grants authority to direct the incident. </a:t>
            </a:r>
          </a:p>
        </p:txBody>
      </p:sp>
      <p:pic>
        <p:nvPicPr>
          <p:cNvPr id="7" name="Picture 2" descr="P-Final"/>
          <p:cNvPicPr>
            <a:picLocks noGrp="1" noChangeAspect="1" noChangeArrowheads="1"/>
          </p:cNvPicPr>
          <p:nvPr>
            <p:ph sz="half" idx="2"/>
          </p:nvPr>
        </p:nvPicPr>
        <p:blipFill>
          <a:blip r:embed="rId3" cstate="print"/>
          <a:srcRect/>
          <a:stretch>
            <a:fillRect/>
          </a:stretch>
        </p:blipFill>
        <p:spPr bwMode="auto">
          <a:xfrm>
            <a:off x="6352688" y="2590800"/>
            <a:ext cx="2791312" cy="3992563"/>
          </a:xfrm>
          <a:prstGeom prst="rect">
            <a:avLst/>
          </a:prstGeom>
          <a:noFill/>
          <a:ln w="9525">
            <a:noFill/>
            <a:miter lim="800000"/>
            <a:headEnd/>
            <a:tailEnd/>
          </a:ln>
        </p:spPr>
      </p:pic>
      <p:pic>
        <p:nvPicPr>
          <p:cNvPr id="8" name="Picture 7" descr="NEW NY Logo.jpg"/>
          <p:cNvPicPr>
            <a:picLocks noChangeAspect="1"/>
          </p:cNvPicPr>
          <p:nvPr/>
        </p:nvPicPr>
        <p:blipFill>
          <a:blip r:embed="rId4" cstate="print"/>
          <a:stretch>
            <a:fillRect/>
          </a:stretch>
        </p:blipFill>
        <p:spPr>
          <a:xfrm>
            <a:off x="7740352" y="5949280"/>
            <a:ext cx="985093" cy="64008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blinds(horizontal)">
                                      <p:cBhvr>
                                        <p:cTn id="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1499</TotalTime>
  <Words>6628</Words>
  <Application>Microsoft Office PowerPoint</Application>
  <PresentationFormat>On-screen Show (4:3)</PresentationFormat>
  <Paragraphs>845</Paragraphs>
  <Slides>73</Slides>
  <Notes>57</Notes>
  <HiddenSlides>0</HiddenSlides>
  <MMClips>0</MMClips>
  <ScaleCrop>false</ScaleCrop>
  <HeadingPairs>
    <vt:vector size="10" baseType="variant">
      <vt:variant>
        <vt:lpstr>Fonts Used</vt:lpstr>
      </vt:variant>
      <vt:variant>
        <vt:i4>9</vt:i4>
      </vt:variant>
      <vt:variant>
        <vt:lpstr>Theme</vt:lpstr>
      </vt:variant>
      <vt:variant>
        <vt:i4>1</vt:i4>
      </vt:variant>
      <vt:variant>
        <vt:lpstr>Links</vt:lpstr>
      </vt:variant>
      <vt:variant>
        <vt:i4>1</vt:i4>
      </vt:variant>
      <vt:variant>
        <vt:lpstr>Embedded OLE Servers</vt:lpstr>
      </vt:variant>
      <vt:variant>
        <vt:i4>1</vt:i4>
      </vt:variant>
      <vt:variant>
        <vt:lpstr>Slide Titles</vt:lpstr>
      </vt:variant>
      <vt:variant>
        <vt:i4>73</vt:i4>
      </vt:variant>
    </vt:vector>
  </HeadingPairs>
  <TitlesOfParts>
    <vt:vector size="85" baseType="lpstr">
      <vt:lpstr>ＭＳ Ｐゴシック</vt:lpstr>
      <vt:lpstr>Arial</vt:lpstr>
      <vt:lpstr>AvantGarde</vt:lpstr>
      <vt:lpstr>Calibri</vt:lpstr>
      <vt:lpstr>Comic Sans MS</vt:lpstr>
      <vt:lpstr>Franklin Gothic Book</vt:lpstr>
      <vt:lpstr>Tahoma</vt:lpstr>
      <vt:lpstr>Times New Roman</vt:lpstr>
      <vt:lpstr>Wingdings</vt:lpstr>
      <vt:lpstr>Office Theme</vt:lpstr>
      <vt:lpstr>C:\Users\bob admin\Documents\Forms\INCIDENT BRIEFING.pdf</vt:lpstr>
      <vt:lpstr>Document</vt:lpstr>
      <vt:lpstr>ICS Fundamentals &amp; Process</vt:lpstr>
      <vt:lpstr>Instructor Introductions Work Group Breakdowns Student Introductions</vt:lpstr>
      <vt:lpstr>Module 1 Objectives</vt:lpstr>
      <vt:lpstr>Module 1 Objectives Cont.</vt:lpstr>
      <vt:lpstr>The Five Fingers of ICS </vt:lpstr>
      <vt:lpstr>OBJECTIVES, STRATEGIES, TACTICS </vt:lpstr>
      <vt:lpstr>Common Fundamentals</vt:lpstr>
      <vt:lpstr>Operations Section</vt:lpstr>
      <vt:lpstr>Incident Commander</vt:lpstr>
      <vt:lpstr>Incident Commander</vt:lpstr>
      <vt:lpstr>Logistics Section</vt:lpstr>
      <vt:lpstr>Logistics Section</vt:lpstr>
      <vt:lpstr>Planning Section</vt:lpstr>
      <vt:lpstr>Planning Section</vt:lpstr>
      <vt:lpstr>Finance / Administrative Section</vt:lpstr>
      <vt:lpstr>Finance / Administrative Section</vt:lpstr>
      <vt:lpstr>Command Staff</vt:lpstr>
      <vt:lpstr>Command Staff</vt:lpstr>
      <vt:lpstr>Command Staff</vt:lpstr>
      <vt:lpstr>Command Staff</vt:lpstr>
      <vt:lpstr>The Planning P is the Core of the ICS Planning Process</vt:lpstr>
      <vt:lpstr>The Planning P is the Core of the ICS Planning Process</vt:lpstr>
      <vt:lpstr>PowerPoint Presentation</vt:lpstr>
      <vt:lpstr>PowerPoint Presentation</vt:lpstr>
      <vt:lpstr>5 Steps of Transfer of Command</vt:lpstr>
      <vt:lpstr>Incident Briefing Form  ICS-201</vt:lpstr>
      <vt:lpstr>Use of the Incident Briefing-ICS Form 201 vs. IAP</vt:lpstr>
      <vt:lpstr>Let’s Do an Exercise Applying What We Have Discussed So Far</vt:lpstr>
      <vt:lpstr>PowerPoint Presentation</vt:lpstr>
      <vt:lpstr>PowerPoint Presentation</vt:lpstr>
      <vt:lpstr>Example Planning Cycle for Incident Running a “Day Shift” only</vt:lpstr>
      <vt:lpstr>PowerPoint Presentation</vt:lpstr>
      <vt:lpstr>Example Planning Cycle for Incident Running both Day &amp; Night Shifts</vt:lpstr>
      <vt:lpstr>What is our next step in the Planning P Process ?</vt:lpstr>
      <vt:lpstr>Operations Is the Driver</vt:lpstr>
      <vt:lpstr>Operations Section Organization</vt:lpstr>
      <vt:lpstr>Other ICS Functions will also expand to meet the needs of the size of the incident, usually driven by the size of the Operations Section (more OPS = greater support &amp; service needs)</vt:lpstr>
      <vt:lpstr>PowerPoint Presentation</vt:lpstr>
      <vt:lpstr>Tactics Meeting Basics</vt:lpstr>
      <vt:lpstr>Review – Tactics are the Work Actions</vt:lpstr>
      <vt:lpstr>Tactics Meeting Basics</vt:lpstr>
      <vt:lpstr>Tactics Meeting Basics</vt:lpstr>
      <vt:lpstr>Use of the ICS 215 = “Hey it’s just a spreadsheet!”</vt:lpstr>
      <vt:lpstr>PowerPoint Presentation</vt:lpstr>
      <vt:lpstr>PowerPoint Presentation</vt:lpstr>
      <vt:lpstr>PREPARING FOR THE PLANNING MEETING</vt:lpstr>
      <vt:lpstr>Planning Meeting</vt:lpstr>
      <vt:lpstr>Planning Meeting Agenda: </vt:lpstr>
      <vt:lpstr>IAP Preparation &amp; Approval</vt:lpstr>
      <vt:lpstr>Purpose of a Written IAP</vt:lpstr>
      <vt:lpstr>Forms and Supporting Documents:  Overview</vt:lpstr>
      <vt:lpstr>Are All Forms Used?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Additional Supporting Documents</vt:lpstr>
      <vt:lpstr>Operational Period Briefing</vt:lpstr>
      <vt:lpstr>Operational Period Briefing</vt:lpstr>
      <vt:lpstr>Operational Period Briefing</vt:lpstr>
      <vt:lpstr>Execute The IAP</vt:lpstr>
      <vt:lpstr>Execute The IAP</vt:lpstr>
      <vt:lpstr>Beginning Planning for Next OP</vt:lpstr>
      <vt:lpstr>Validate or Adjust Objectives</vt:lpstr>
      <vt:lpstr>Adjust Strategies</vt:lpstr>
      <vt:lpstr>ICS Groundhog Day Next OP Around the Loop Again</vt:lpstr>
      <vt:lpstr>Module 1 Objectives</vt:lpstr>
      <vt:lpstr>Module 1 Objectives Cont.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bob admin</dc:creator>
  <cp:lastModifiedBy>Bob</cp:lastModifiedBy>
  <cp:revision>182</cp:revision>
  <dcterms:created xsi:type="dcterms:W3CDTF">2011-03-02T22:20:07Z</dcterms:created>
  <dcterms:modified xsi:type="dcterms:W3CDTF">2016-07-12T02:47:03Z</dcterms:modified>
</cp:coreProperties>
</file>