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4"/>
  </p:sldMasterIdLst>
  <p:notesMasterIdLst>
    <p:notesMasterId r:id="rId41"/>
  </p:notesMasterIdLst>
  <p:handoutMasterIdLst>
    <p:handoutMasterId r:id="rId42"/>
  </p:handoutMasterIdLst>
  <p:sldIdLst>
    <p:sldId id="628" r:id="rId5"/>
    <p:sldId id="632" r:id="rId6"/>
    <p:sldId id="699" r:id="rId7"/>
    <p:sldId id="693" r:id="rId8"/>
    <p:sldId id="695" r:id="rId9"/>
    <p:sldId id="700" r:id="rId10"/>
    <p:sldId id="696" r:id="rId11"/>
    <p:sldId id="697" r:id="rId12"/>
    <p:sldId id="698" r:id="rId13"/>
    <p:sldId id="701" r:id="rId14"/>
    <p:sldId id="702" r:id="rId15"/>
    <p:sldId id="703" r:id="rId16"/>
    <p:sldId id="704" r:id="rId17"/>
    <p:sldId id="705" r:id="rId18"/>
    <p:sldId id="706" r:id="rId19"/>
    <p:sldId id="707" r:id="rId20"/>
    <p:sldId id="719" r:id="rId21"/>
    <p:sldId id="720" r:id="rId22"/>
    <p:sldId id="721" r:id="rId23"/>
    <p:sldId id="722" r:id="rId24"/>
    <p:sldId id="723" r:id="rId25"/>
    <p:sldId id="724" r:id="rId26"/>
    <p:sldId id="708" r:id="rId27"/>
    <p:sldId id="709" r:id="rId28"/>
    <p:sldId id="710" r:id="rId29"/>
    <p:sldId id="728" r:id="rId30"/>
    <p:sldId id="711" r:id="rId31"/>
    <p:sldId id="712" r:id="rId32"/>
    <p:sldId id="713" r:id="rId33"/>
    <p:sldId id="714" r:id="rId34"/>
    <p:sldId id="715" r:id="rId35"/>
    <p:sldId id="716" r:id="rId36"/>
    <p:sldId id="726" r:id="rId37"/>
    <p:sldId id="727" r:id="rId38"/>
    <p:sldId id="725" r:id="rId39"/>
    <p:sldId id="718" r:id="rId40"/>
  </p:sldIdLst>
  <p:sldSz cx="9144000" cy="6858000" type="screen4x3"/>
  <p:notesSz cx="7315200" cy="9601200"/>
  <p:defaultTextStyle>
    <a:defPPr>
      <a:defRPr lang="en-US"/>
    </a:defPPr>
    <a:lvl1pPr algn="l" rtl="0" fontAlgn="base">
      <a:spcBef>
        <a:spcPct val="0"/>
      </a:spcBef>
      <a:spcAft>
        <a:spcPct val="0"/>
      </a:spcAft>
      <a:defRPr sz="2600" kern="1200">
        <a:solidFill>
          <a:schemeClr val="tx1"/>
        </a:solidFill>
        <a:latin typeface="Tahoma" pitchFamily="34" charset="0"/>
        <a:ea typeface="+mn-ea"/>
        <a:cs typeface="Arial" charset="0"/>
      </a:defRPr>
    </a:lvl1pPr>
    <a:lvl2pPr marL="457200" algn="l" rtl="0" fontAlgn="base">
      <a:spcBef>
        <a:spcPct val="0"/>
      </a:spcBef>
      <a:spcAft>
        <a:spcPct val="0"/>
      </a:spcAft>
      <a:defRPr sz="2600" kern="1200">
        <a:solidFill>
          <a:schemeClr val="tx1"/>
        </a:solidFill>
        <a:latin typeface="Tahoma" pitchFamily="34" charset="0"/>
        <a:ea typeface="+mn-ea"/>
        <a:cs typeface="Arial" charset="0"/>
      </a:defRPr>
    </a:lvl2pPr>
    <a:lvl3pPr marL="914400" algn="l" rtl="0" fontAlgn="base">
      <a:spcBef>
        <a:spcPct val="0"/>
      </a:spcBef>
      <a:spcAft>
        <a:spcPct val="0"/>
      </a:spcAft>
      <a:defRPr sz="2600" kern="1200">
        <a:solidFill>
          <a:schemeClr val="tx1"/>
        </a:solidFill>
        <a:latin typeface="Tahoma" pitchFamily="34" charset="0"/>
        <a:ea typeface="+mn-ea"/>
        <a:cs typeface="Arial" charset="0"/>
      </a:defRPr>
    </a:lvl3pPr>
    <a:lvl4pPr marL="1371600" algn="l" rtl="0" fontAlgn="base">
      <a:spcBef>
        <a:spcPct val="0"/>
      </a:spcBef>
      <a:spcAft>
        <a:spcPct val="0"/>
      </a:spcAft>
      <a:defRPr sz="2600" kern="1200">
        <a:solidFill>
          <a:schemeClr val="tx1"/>
        </a:solidFill>
        <a:latin typeface="Tahoma" pitchFamily="34" charset="0"/>
        <a:ea typeface="+mn-ea"/>
        <a:cs typeface="Arial" charset="0"/>
      </a:defRPr>
    </a:lvl4pPr>
    <a:lvl5pPr marL="1828800" algn="l" rtl="0" fontAlgn="base">
      <a:spcBef>
        <a:spcPct val="0"/>
      </a:spcBef>
      <a:spcAft>
        <a:spcPct val="0"/>
      </a:spcAft>
      <a:defRPr sz="2600" kern="1200">
        <a:solidFill>
          <a:schemeClr val="tx1"/>
        </a:solidFill>
        <a:latin typeface="Tahoma" pitchFamily="34" charset="0"/>
        <a:ea typeface="+mn-ea"/>
        <a:cs typeface="Arial" charset="0"/>
      </a:defRPr>
    </a:lvl5pPr>
    <a:lvl6pPr marL="2286000" algn="l" defTabSz="914400" rtl="0" eaLnBrk="1" latinLnBrk="0" hangingPunct="1">
      <a:defRPr sz="2600" kern="1200">
        <a:solidFill>
          <a:schemeClr val="tx1"/>
        </a:solidFill>
        <a:latin typeface="Tahoma" pitchFamily="34" charset="0"/>
        <a:ea typeface="+mn-ea"/>
        <a:cs typeface="Arial" charset="0"/>
      </a:defRPr>
    </a:lvl6pPr>
    <a:lvl7pPr marL="2743200" algn="l" defTabSz="914400" rtl="0" eaLnBrk="1" latinLnBrk="0" hangingPunct="1">
      <a:defRPr sz="2600" kern="1200">
        <a:solidFill>
          <a:schemeClr val="tx1"/>
        </a:solidFill>
        <a:latin typeface="Tahoma" pitchFamily="34" charset="0"/>
        <a:ea typeface="+mn-ea"/>
        <a:cs typeface="Arial" charset="0"/>
      </a:defRPr>
    </a:lvl7pPr>
    <a:lvl8pPr marL="3200400" algn="l" defTabSz="914400" rtl="0" eaLnBrk="1" latinLnBrk="0" hangingPunct="1">
      <a:defRPr sz="2600" kern="1200">
        <a:solidFill>
          <a:schemeClr val="tx1"/>
        </a:solidFill>
        <a:latin typeface="Tahoma" pitchFamily="34" charset="0"/>
        <a:ea typeface="+mn-ea"/>
        <a:cs typeface="Arial" charset="0"/>
      </a:defRPr>
    </a:lvl8pPr>
    <a:lvl9pPr marL="3657600" algn="l" defTabSz="914400" rtl="0" eaLnBrk="1" latinLnBrk="0" hangingPunct="1">
      <a:defRPr sz="2600"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72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D2E8F6"/>
    <a:srgbClr val="006699"/>
    <a:srgbClr val="EBD0C1"/>
    <a:srgbClr val="A40000"/>
    <a:srgbClr val="D2EBC1"/>
    <a:srgbClr val="006600"/>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737" autoAdjust="0"/>
    <p:restoredTop sz="86475" autoAdjust="0"/>
  </p:normalViewPr>
  <p:slideViewPr>
    <p:cSldViewPr snapToGrid="0">
      <p:cViewPr varScale="1">
        <p:scale>
          <a:sx n="64" d="100"/>
          <a:sy n="64" d="100"/>
        </p:scale>
        <p:origin x="354" y="72"/>
      </p:cViewPr>
      <p:guideLst>
        <p:guide orient="horz" pos="720"/>
        <p:guide pos="2880"/>
      </p:guideLst>
    </p:cSldViewPr>
  </p:slideViewPr>
  <p:outlineViewPr>
    <p:cViewPr>
      <p:scale>
        <a:sx n="33" d="100"/>
        <a:sy n="33" d="100"/>
      </p:scale>
      <p:origin x="0" y="2994"/>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75" d="100"/>
          <a:sy n="75" d="100"/>
        </p:scale>
        <p:origin x="-2322" y="-7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E60843-DA69-4C48-8802-844E79EF9823}" type="doc">
      <dgm:prSet loTypeId="urn:microsoft.com/office/officeart/2005/8/layout/hProcess9" loCatId="process" qsTypeId="urn:microsoft.com/office/officeart/2005/8/quickstyle/simple4" qsCatId="simple" csTypeId="urn:microsoft.com/office/officeart/2005/8/colors/accent2_2" csCatId="accent2" phldr="1"/>
      <dgm:spPr/>
    </dgm:pt>
    <dgm:pt modelId="{8E42B4A4-86E7-427A-AF75-6F1CBDC218DE}">
      <dgm:prSet phldrT="[Text]"/>
      <dgm:spPr/>
      <dgm:t>
        <a:bodyPr/>
        <a:lstStyle/>
        <a:p>
          <a:r>
            <a:rPr lang="en-US" dirty="0" smtClean="0"/>
            <a:t>Assess</a:t>
          </a:r>
          <a:endParaRPr lang="en-US" dirty="0"/>
        </a:p>
      </dgm:t>
    </dgm:pt>
    <dgm:pt modelId="{2EB545EE-0C31-4C78-80CF-575C1F3BCE0A}" type="parTrans" cxnId="{F12B7765-FD43-4CDB-B409-BB03538916FB}">
      <dgm:prSet/>
      <dgm:spPr/>
      <dgm:t>
        <a:bodyPr/>
        <a:lstStyle/>
        <a:p>
          <a:endParaRPr lang="en-US"/>
        </a:p>
      </dgm:t>
    </dgm:pt>
    <dgm:pt modelId="{096E1233-425A-4620-B9A1-663D1CC0B646}" type="sibTrans" cxnId="{F12B7765-FD43-4CDB-B409-BB03538916FB}">
      <dgm:prSet/>
      <dgm:spPr/>
      <dgm:t>
        <a:bodyPr/>
        <a:lstStyle/>
        <a:p>
          <a:endParaRPr lang="en-US"/>
        </a:p>
      </dgm:t>
    </dgm:pt>
    <dgm:pt modelId="{70AC2DD3-BE41-4866-9F16-4CD72BD0F055}">
      <dgm:prSet phldrT="[Text]"/>
      <dgm:spPr/>
      <dgm:t>
        <a:bodyPr/>
        <a:lstStyle/>
        <a:p>
          <a:r>
            <a:rPr lang="en-US" dirty="0" smtClean="0"/>
            <a:t>Establish Priorities</a:t>
          </a:r>
          <a:endParaRPr lang="en-US" dirty="0"/>
        </a:p>
      </dgm:t>
    </dgm:pt>
    <dgm:pt modelId="{D57816C2-52E6-4259-8E79-7AA52D662013}" type="parTrans" cxnId="{432D56C7-F379-488F-A569-C54B1813F56C}">
      <dgm:prSet/>
      <dgm:spPr/>
      <dgm:t>
        <a:bodyPr/>
        <a:lstStyle/>
        <a:p>
          <a:endParaRPr lang="en-US"/>
        </a:p>
      </dgm:t>
    </dgm:pt>
    <dgm:pt modelId="{0C39E13E-4C7D-4DD8-905D-55A9A4870BCE}" type="sibTrans" cxnId="{432D56C7-F379-488F-A569-C54B1813F56C}">
      <dgm:prSet/>
      <dgm:spPr/>
      <dgm:t>
        <a:bodyPr/>
        <a:lstStyle/>
        <a:p>
          <a:endParaRPr lang="en-US"/>
        </a:p>
      </dgm:t>
    </dgm:pt>
    <dgm:pt modelId="{702530E5-792D-4F2C-8E06-EAD193DF38D6}">
      <dgm:prSet phldrT="[Text]"/>
      <dgm:spPr/>
      <dgm:t>
        <a:bodyPr/>
        <a:lstStyle/>
        <a:p>
          <a:r>
            <a:rPr lang="en-US" dirty="0" smtClean="0"/>
            <a:t>Allocate Resources</a:t>
          </a:r>
          <a:endParaRPr lang="en-US" dirty="0"/>
        </a:p>
      </dgm:t>
    </dgm:pt>
    <dgm:pt modelId="{71EA201E-C0BA-4B90-A4DD-25D77D82E670}" type="parTrans" cxnId="{34A4EF06-A01C-453C-9971-E3B5801FEE7A}">
      <dgm:prSet/>
      <dgm:spPr/>
      <dgm:t>
        <a:bodyPr/>
        <a:lstStyle/>
        <a:p>
          <a:endParaRPr lang="en-US"/>
        </a:p>
      </dgm:t>
    </dgm:pt>
    <dgm:pt modelId="{5C57AEE0-7784-4913-8E75-AD3D5598BE48}" type="sibTrans" cxnId="{34A4EF06-A01C-453C-9971-E3B5801FEE7A}">
      <dgm:prSet/>
      <dgm:spPr/>
      <dgm:t>
        <a:bodyPr/>
        <a:lstStyle/>
        <a:p>
          <a:endParaRPr lang="en-US"/>
        </a:p>
      </dgm:t>
    </dgm:pt>
    <dgm:pt modelId="{8CD2D9DE-489B-40DE-9CB2-60C0885E36D3}" type="pres">
      <dgm:prSet presAssocID="{D1E60843-DA69-4C48-8802-844E79EF9823}" presName="CompostProcess" presStyleCnt="0">
        <dgm:presLayoutVars>
          <dgm:dir/>
          <dgm:resizeHandles val="exact"/>
        </dgm:presLayoutVars>
      </dgm:prSet>
      <dgm:spPr/>
    </dgm:pt>
    <dgm:pt modelId="{A546A206-A531-4B5F-B803-C93DB7C54DF8}" type="pres">
      <dgm:prSet presAssocID="{D1E60843-DA69-4C48-8802-844E79EF9823}" presName="arrow" presStyleLbl="bgShp" presStyleIdx="0" presStyleCnt="1"/>
      <dgm:spPr/>
    </dgm:pt>
    <dgm:pt modelId="{13E38E43-BB08-4372-838A-4E6D36D8EAE7}" type="pres">
      <dgm:prSet presAssocID="{D1E60843-DA69-4C48-8802-844E79EF9823}" presName="linearProcess" presStyleCnt="0"/>
      <dgm:spPr/>
    </dgm:pt>
    <dgm:pt modelId="{35EB059A-C91D-4EF5-A428-D0CD1AC8BF6A}" type="pres">
      <dgm:prSet presAssocID="{8E42B4A4-86E7-427A-AF75-6F1CBDC218DE}" presName="textNode" presStyleLbl="node1" presStyleIdx="0" presStyleCnt="3">
        <dgm:presLayoutVars>
          <dgm:bulletEnabled val="1"/>
        </dgm:presLayoutVars>
      </dgm:prSet>
      <dgm:spPr/>
      <dgm:t>
        <a:bodyPr/>
        <a:lstStyle/>
        <a:p>
          <a:endParaRPr lang="en-US"/>
        </a:p>
      </dgm:t>
    </dgm:pt>
    <dgm:pt modelId="{008FE10C-6977-4E2E-8850-9B85D67A20BB}" type="pres">
      <dgm:prSet presAssocID="{096E1233-425A-4620-B9A1-663D1CC0B646}" presName="sibTrans" presStyleCnt="0"/>
      <dgm:spPr/>
    </dgm:pt>
    <dgm:pt modelId="{18C40211-BD9B-40BF-830B-EA11F7BC2D53}" type="pres">
      <dgm:prSet presAssocID="{70AC2DD3-BE41-4866-9F16-4CD72BD0F055}" presName="textNode" presStyleLbl="node1" presStyleIdx="1" presStyleCnt="3">
        <dgm:presLayoutVars>
          <dgm:bulletEnabled val="1"/>
        </dgm:presLayoutVars>
      </dgm:prSet>
      <dgm:spPr/>
      <dgm:t>
        <a:bodyPr/>
        <a:lstStyle/>
        <a:p>
          <a:endParaRPr lang="en-US"/>
        </a:p>
      </dgm:t>
    </dgm:pt>
    <dgm:pt modelId="{BCA29BEA-AFE9-4528-9407-CEA9C5B58F7E}" type="pres">
      <dgm:prSet presAssocID="{0C39E13E-4C7D-4DD8-905D-55A9A4870BCE}" presName="sibTrans" presStyleCnt="0"/>
      <dgm:spPr/>
    </dgm:pt>
    <dgm:pt modelId="{83545CB7-9061-41B2-87C3-516EE6EC51B4}" type="pres">
      <dgm:prSet presAssocID="{702530E5-792D-4F2C-8E06-EAD193DF38D6}" presName="textNode" presStyleLbl="node1" presStyleIdx="2" presStyleCnt="3">
        <dgm:presLayoutVars>
          <dgm:bulletEnabled val="1"/>
        </dgm:presLayoutVars>
      </dgm:prSet>
      <dgm:spPr/>
      <dgm:t>
        <a:bodyPr/>
        <a:lstStyle/>
        <a:p>
          <a:endParaRPr lang="en-US"/>
        </a:p>
      </dgm:t>
    </dgm:pt>
  </dgm:ptLst>
  <dgm:cxnLst>
    <dgm:cxn modelId="{432D56C7-F379-488F-A569-C54B1813F56C}" srcId="{D1E60843-DA69-4C48-8802-844E79EF9823}" destId="{70AC2DD3-BE41-4866-9F16-4CD72BD0F055}" srcOrd="1" destOrd="0" parTransId="{D57816C2-52E6-4259-8E79-7AA52D662013}" sibTransId="{0C39E13E-4C7D-4DD8-905D-55A9A4870BCE}"/>
    <dgm:cxn modelId="{44D69D53-56BB-4BC1-98B6-E0A7715150F3}" type="presOf" srcId="{D1E60843-DA69-4C48-8802-844E79EF9823}" destId="{8CD2D9DE-489B-40DE-9CB2-60C0885E36D3}" srcOrd="0" destOrd="0" presId="urn:microsoft.com/office/officeart/2005/8/layout/hProcess9"/>
    <dgm:cxn modelId="{F12B7765-FD43-4CDB-B409-BB03538916FB}" srcId="{D1E60843-DA69-4C48-8802-844E79EF9823}" destId="{8E42B4A4-86E7-427A-AF75-6F1CBDC218DE}" srcOrd="0" destOrd="0" parTransId="{2EB545EE-0C31-4C78-80CF-575C1F3BCE0A}" sibTransId="{096E1233-425A-4620-B9A1-663D1CC0B646}"/>
    <dgm:cxn modelId="{34A4EF06-A01C-453C-9971-E3B5801FEE7A}" srcId="{D1E60843-DA69-4C48-8802-844E79EF9823}" destId="{702530E5-792D-4F2C-8E06-EAD193DF38D6}" srcOrd="2" destOrd="0" parTransId="{71EA201E-C0BA-4B90-A4DD-25D77D82E670}" sibTransId="{5C57AEE0-7784-4913-8E75-AD3D5598BE48}"/>
    <dgm:cxn modelId="{D25A396A-19E0-4E55-914C-92E591E4254E}" type="presOf" srcId="{702530E5-792D-4F2C-8E06-EAD193DF38D6}" destId="{83545CB7-9061-41B2-87C3-516EE6EC51B4}" srcOrd="0" destOrd="0" presId="urn:microsoft.com/office/officeart/2005/8/layout/hProcess9"/>
    <dgm:cxn modelId="{0ED0C07F-9B0F-4BED-9B13-2218D5F0591D}" type="presOf" srcId="{70AC2DD3-BE41-4866-9F16-4CD72BD0F055}" destId="{18C40211-BD9B-40BF-830B-EA11F7BC2D53}" srcOrd="0" destOrd="0" presId="urn:microsoft.com/office/officeart/2005/8/layout/hProcess9"/>
    <dgm:cxn modelId="{646641E3-9B4B-4046-8433-C903357DE7EE}" type="presOf" srcId="{8E42B4A4-86E7-427A-AF75-6F1CBDC218DE}" destId="{35EB059A-C91D-4EF5-A428-D0CD1AC8BF6A}" srcOrd="0" destOrd="0" presId="urn:microsoft.com/office/officeart/2005/8/layout/hProcess9"/>
    <dgm:cxn modelId="{B5FBE8E3-C4D8-4B26-BD35-A5D98FDF3F70}" type="presParOf" srcId="{8CD2D9DE-489B-40DE-9CB2-60C0885E36D3}" destId="{A546A206-A531-4B5F-B803-C93DB7C54DF8}" srcOrd="0" destOrd="0" presId="urn:microsoft.com/office/officeart/2005/8/layout/hProcess9"/>
    <dgm:cxn modelId="{9B0BBDCF-469B-4D23-993A-F50C12ECE065}" type="presParOf" srcId="{8CD2D9DE-489B-40DE-9CB2-60C0885E36D3}" destId="{13E38E43-BB08-4372-838A-4E6D36D8EAE7}" srcOrd="1" destOrd="0" presId="urn:microsoft.com/office/officeart/2005/8/layout/hProcess9"/>
    <dgm:cxn modelId="{255091D3-01C8-4CA1-9CB1-818CEA2BC592}" type="presParOf" srcId="{13E38E43-BB08-4372-838A-4E6D36D8EAE7}" destId="{35EB059A-C91D-4EF5-A428-D0CD1AC8BF6A}" srcOrd="0" destOrd="0" presId="urn:microsoft.com/office/officeart/2005/8/layout/hProcess9"/>
    <dgm:cxn modelId="{8A1092CF-7D88-4D65-B6E4-B8686121288A}" type="presParOf" srcId="{13E38E43-BB08-4372-838A-4E6D36D8EAE7}" destId="{008FE10C-6977-4E2E-8850-9B85D67A20BB}" srcOrd="1" destOrd="0" presId="urn:microsoft.com/office/officeart/2005/8/layout/hProcess9"/>
    <dgm:cxn modelId="{227366E5-28C8-402E-83A2-AA9F39745583}" type="presParOf" srcId="{13E38E43-BB08-4372-838A-4E6D36D8EAE7}" destId="{18C40211-BD9B-40BF-830B-EA11F7BC2D53}" srcOrd="2" destOrd="0" presId="urn:microsoft.com/office/officeart/2005/8/layout/hProcess9"/>
    <dgm:cxn modelId="{915C9953-B566-4066-9D4E-0F11E40388BD}" type="presParOf" srcId="{13E38E43-BB08-4372-838A-4E6D36D8EAE7}" destId="{BCA29BEA-AFE9-4528-9407-CEA9C5B58F7E}" srcOrd="3" destOrd="0" presId="urn:microsoft.com/office/officeart/2005/8/layout/hProcess9"/>
    <dgm:cxn modelId="{53272188-EF29-4757-B800-64014AB1C22D}" type="presParOf" srcId="{13E38E43-BB08-4372-838A-4E6D36D8EAE7}" destId="{83545CB7-9061-41B2-87C3-516EE6EC51B4}"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46A206-A531-4B5F-B803-C93DB7C54DF8}">
      <dsp:nvSpPr>
        <dsp:cNvPr id="0" name=""/>
        <dsp:cNvSpPr/>
      </dsp:nvSpPr>
      <dsp:spPr>
        <a:xfrm>
          <a:off x="564832" y="0"/>
          <a:ext cx="6401435" cy="3492500"/>
        </a:xfrm>
        <a:prstGeom prst="rightArrow">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35EB059A-C91D-4EF5-A428-D0CD1AC8BF6A}">
      <dsp:nvSpPr>
        <dsp:cNvPr id="0" name=""/>
        <dsp:cNvSpPr/>
      </dsp:nvSpPr>
      <dsp:spPr>
        <a:xfrm>
          <a:off x="4749" y="1047750"/>
          <a:ext cx="2422377" cy="139700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Assess</a:t>
          </a:r>
          <a:endParaRPr lang="en-US" sz="3300" kern="1200" dirty="0"/>
        </a:p>
      </dsp:txBody>
      <dsp:txXfrm>
        <a:off x="72945" y="1115946"/>
        <a:ext cx="2285985" cy="1260608"/>
      </dsp:txXfrm>
    </dsp:sp>
    <dsp:sp modelId="{18C40211-BD9B-40BF-830B-EA11F7BC2D53}">
      <dsp:nvSpPr>
        <dsp:cNvPr id="0" name=""/>
        <dsp:cNvSpPr/>
      </dsp:nvSpPr>
      <dsp:spPr>
        <a:xfrm>
          <a:off x="2554361" y="1047750"/>
          <a:ext cx="2422377" cy="139700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Establish Priorities</a:t>
          </a:r>
          <a:endParaRPr lang="en-US" sz="3300" kern="1200" dirty="0"/>
        </a:p>
      </dsp:txBody>
      <dsp:txXfrm>
        <a:off x="2622557" y="1115946"/>
        <a:ext cx="2285985" cy="1260608"/>
      </dsp:txXfrm>
    </dsp:sp>
    <dsp:sp modelId="{83545CB7-9061-41B2-87C3-516EE6EC51B4}">
      <dsp:nvSpPr>
        <dsp:cNvPr id="0" name=""/>
        <dsp:cNvSpPr/>
      </dsp:nvSpPr>
      <dsp:spPr>
        <a:xfrm>
          <a:off x="5103972" y="1047750"/>
          <a:ext cx="2422377" cy="139700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Allocate Resources</a:t>
          </a:r>
          <a:endParaRPr lang="en-US" sz="3300" kern="1200" dirty="0"/>
        </a:p>
      </dsp:txBody>
      <dsp:txXfrm>
        <a:off x="5172168" y="1115946"/>
        <a:ext cx="2285985" cy="126060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62" name="Rectangle 2"/>
          <p:cNvSpPr>
            <a:spLocks noGrp="1" noChangeArrowheads="1"/>
          </p:cNvSpPr>
          <p:nvPr>
            <p:ph type="hdr" sz="quarter"/>
          </p:nvPr>
        </p:nvSpPr>
        <p:spPr bwMode="auto">
          <a:xfrm>
            <a:off x="0" y="0"/>
            <a:ext cx="3170238" cy="471488"/>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l" defTabSz="957263">
              <a:defRPr sz="1300">
                <a:latin typeface="Tahoma" pitchFamily="34" charset="0"/>
                <a:cs typeface="+mn-cs"/>
              </a:defRPr>
            </a:lvl1pPr>
          </a:lstStyle>
          <a:p>
            <a:pPr>
              <a:defRPr/>
            </a:pPr>
            <a:endParaRPr lang="en-US"/>
          </a:p>
        </p:txBody>
      </p:sp>
      <p:sp>
        <p:nvSpPr>
          <p:cNvPr id="143363" name="Rectangle 3"/>
          <p:cNvSpPr>
            <a:spLocks noGrp="1" noChangeArrowheads="1"/>
          </p:cNvSpPr>
          <p:nvPr>
            <p:ph type="dt" sz="quarter" idx="1"/>
          </p:nvPr>
        </p:nvSpPr>
        <p:spPr bwMode="auto">
          <a:xfrm>
            <a:off x="4144963" y="0"/>
            <a:ext cx="3170237" cy="471488"/>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r" defTabSz="957263">
              <a:defRPr sz="1300">
                <a:latin typeface="Tahoma" pitchFamily="34" charset="0"/>
                <a:cs typeface="+mn-cs"/>
              </a:defRPr>
            </a:lvl1pPr>
          </a:lstStyle>
          <a:p>
            <a:pPr>
              <a:defRPr/>
            </a:pPr>
            <a:endParaRPr lang="en-US"/>
          </a:p>
        </p:txBody>
      </p:sp>
      <p:sp>
        <p:nvSpPr>
          <p:cNvPr id="143364" name="Rectangle 4"/>
          <p:cNvSpPr>
            <a:spLocks noGrp="1" noChangeArrowheads="1"/>
          </p:cNvSpPr>
          <p:nvPr>
            <p:ph type="ftr" sz="quarter" idx="2"/>
          </p:nvPr>
        </p:nvSpPr>
        <p:spPr bwMode="auto">
          <a:xfrm>
            <a:off x="0" y="9129713"/>
            <a:ext cx="3170238" cy="471487"/>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l" defTabSz="957263">
              <a:defRPr sz="1300">
                <a:latin typeface="Tahoma" pitchFamily="34" charset="0"/>
                <a:cs typeface="+mn-cs"/>
              </a:defRPr>
            </a:lvl1pPr>
          </a:lstStyle>
          <a:p>
            <a:pPr>
              <a:defRPr/>
            </a:pPr>
            <a:endParaRPr lang="en-US"/>
          </a:p>
        </p:txBody>
      </p:sp>
      <p:sp>
        <p:nvSpPr>
          <p:cNvPr id="143365" name="Rectangle 5"/>
          <p:cNvSpPr>
            <a:spLocks noGrp="1" noChangeArrowheads="1"/>
          </p:cNvSpPr>
          <p:nvPr>
            <p:ph type="sldNum" sz="quarter" idx="3"/>
          </p:nvPr>
        </p:nvSpPr>
        <p:spPr bwMode="auto">
          <a:xfrm>
            <a:off x="4144963" y="9129713"/>
            <a:ext cx="3170237" cy="471487"/>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r" defTabSz="957263">
              <a:defRPr sz="1300">
                <a:latin typeface="Tahoma" pitchFamily="34" charset="0"/>
                <a:cs typeface="+mn-cs"/>
              </a:defRPr>
            </a:lvl1pPr>
          </a:lstStyle>
          <a:p>
            <a:pPr>
              <a:defRPr/>
            </a:pPr>
            <a:fld id="{C4CE4664-FBF9-4BB6-B25C-12CA6A2754C5}" type="slidenum">
              <a:rPr lang="en-US"/>
              <a:pPr>
                <a:defRPr/>
              </a:pPr>
              <a:t>‹#›</a:t>
            </a:fld>
            <a:endParaRPr lang="en-US" dirty="0"/>
          </a:p>
        </p:txBody>
      </p:sp>
    </p:spTree>
    <p:extLst>
      <p:ext uri="{BB962C8B-B14F-4D97-AF65-F5344CB8AC3E}">
        <p14:creationId xmlns:p14="http://schemas.microsoft.com/office/powerpoint/2010/main" val="4578780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l" defTabSz="957263">
              <a:defRPr sz="1300">
                <a:latin typeface="Arial" charset="0"/>
                <a:cs typeface="+mn-cs"/>
              </a:defRPr>
            </a:lvl1pPr>
          </a:lstStyle>
          <a:p>
            <a:pPr>
              <a:defRPr/>
            </a:pPr>
            <a:endParaRPr lang="en-US"/>
          </a:p>
        </p:txBody>
      </p:sp>
      <p:sp>
        <p:nvSpPr>
          <p:cNvPr id="91139" name="Rectangle 3"/>
          <p:cNvSpPr>
            <a:spLocks noGrp="1" noChangeArrowheads="1"/>
          </p:cNvSpPr>
          <p:nvPr>
            <p:ph type="dt" idx="1"/>
          </p:nvPr>
        </p:nvSpPr>
        <p:spPr bwMode="auto">
          <a:xfrm>
            <a:off x="4143375" y="0"/>
            <a:ext cx="3170238" cy="481013"/>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r" defTabSz="957263">
              <a:defRPr sz="1300">
                <a:latin typeface="Arial" charset="0"/>
                <a:cs typeface="+mn-cs"/>
              </a:defRPr>
            </a:lvl1pPr>
          </a:lstStyle>
          <a:p>
            <a:pPr>
              <a:defRPr/>
            </a:pPr>
            <a:endParaRPr lang="en-US"/>
          </a:p>
        </p:txBody>
      </p:sp>
      <p:sp>
        <p:nvSpPr>
          <p:cNvPr id="33796" name="Rectangle 4"/>
          <p:cNvSpPr>
            <a:spLocks noGrp="1" noRot="1" noChangeAspect="1" noChangeArrowheads="1" noTextEdit="1"/>
          </p:cNvSpPr>
          <p:nvPr>
            <p:ph type="sldImg" idx="2"/>
          </p:nvPr>
        </p:nvSpPr>
        <p:spPr bwMode="auto">
          <a:xfrm>
            <a:off x="1257300" y="719138"/>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41" name="Rectangle 5"/>
          <p:cNvSpPr>
            <a:spLocks noGrp="1" noChangeArrowheads="1"/>
          </p:cNvSpPr>
          <p:nvPr>
            <p:ph type="body" sz="quarter" idx="3"/>
          </p:nvPr>
        </p:nvSpPr>
        <p:spPr bwMode="auto">
          <a:xfrm>
            <a:off x="731838" y="4560888"/>
            <a:ext cx="5851525" cy="4321175"/>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1142" name="Rectangle 6"/>
          <p:cNvSpPr>
            <a:spLocks noGrp="1" noChangeArrowheads="1"/>
          </p:cNvSpPr>
          <p:nvPr>
            <p:ph type="ftr" sz="quarter" idx="4"/>
          </p:nvPr>
        </p:nvSpPr>
        <p:spPr bwMode="auto">
          <a:xfrm>
            <a:off x="0" y="9118600"/>
            <a:ext cx="3170238" cy="481013"/>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l" defTabSz="957263">
              <a:defRPr sz="1300">
                <a:latin typeface="Arial" charset="0"/>
                <a:cs typeface="+mn-cs"/>
              </a:defRPr>
            </a:lvl1pPr>
          </a:lstStyle>
          <a:p>
            <a:pPr>
              <a:defRPr/>
            </a:pPr>
            <a:endParaRPr lang="en-US"/>
          </a:p>
        </p:txBody>
      </p:sp>
      <p:sp>
        <p:nvSpPr>
          <p:cNvPr id="91143" name="Rectangle 7"/>
          <p:cNvSpPr>
            <a:spLocks noGrp="1" noChangeArrowheads="1"/>
          </p:cNvSpPr>
          <p:nvPr>
            <p:ph type="sldNum" sz="quarter" idx="5"/>
          </p:nvPr>
        </p:nvSpPr>
        <p:spPr bwMode="auto">
          <a:xfrm>
            <a:off x="4143375" y="9118600"/>
            <a:ext cx="3170238" cy="481013"/>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r" defTabSz="957263">
              <a:defRPr sz="1300">
                <a:latin typeface="Arial" charset="0"/>
                <a:cs typeface="+mn-cs"/>
              </a:defRPr>
            </a:lvl1pPr>
          </a:lstStyle>
          <a:p>
            <a:pPr>
              <a:defRPr/>
            </a:pPr>
            <a:fld id="{1CB5684C-C364-4B2E-BE5E-DE29C34A5B21}" type="slidenum">
              <a:rPr lang="en-US"/>
              <a:pPr>
                <a:defRPr/>
              </a:pPr>
              <a:t>‹#›</a:t>
            </a:fld>
            <a:endParaRPr lang="en-US" dirty="0"/>
          </a:p>
        </p:txBody>
      </p:sp>
    </p:spTree>
    <p:extLst>
      <p:ext uri="{BB962C8B-B14F-4D97-AF65-F5344CB8AC3E}">
        <p14:creationId xmlns:p14="http://schemas.microsoft.com/office/powerpoint/2010/main" val="14566462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Header Placeholder 1"/>
          <p:cNvSpPr>
            <a:spLocks noGrp="1"/>
          </p:cNvSpPr>
          <p:nvPr>
            <p:ph type="hdr" sz="quarter"/>
          </p:nvPr>
        </p:nvSpPr>
        <p:spPr/>
        <p:txBody>
          <a:bodyPr/>
          <a:lstStyle/>
          <a:p>
            <a:pPr>
              <a:defRPr/>
            </a:pPr>
            <a:r>
              <a:rPr lang="en-US" smtClean="0"/>
              <a:t>IS-700.A:  National Incident Management System, An Introduction</a:t>
            </a:r>
          </a:p>
        </p:txBody>
      </p:sp>
      <p:sp>
        <p:nvSpPr>
          <p:cNvPr id="28675" name="Footer Placeholder 5"/>
          <p:cNvSpPr>
            <a:spLocks noGrp="1"/>
          </p:cNvSpPr>
          <p:nvPr>
            <p:ph type="ftr" sz="quarter" idx="4"/>
          </p:nvPr>
        </p:nvSpPr>
        <p:spPr/>
        <p:txBody>
          <a:bodyPr/>
          <a:lstStyle/>
          <a:p>
            <a:pPr>
              <a:defRPr/>
            </a:pPr>
            <a:r>
              <a:rPr lang="en-US" smtClean="0"/>
              <a:t>January 2009</a:t>
            </a:r>
          </a:p>
        </p:txBody>
      </p:sp>
      <p:sp>
        <p:nvSpPr>
          <p:cNvPr id="28676" name="Slide Number Placeholder 6"/>
          <p:cNvSpPr>
            <a:spLocks noGrp="1"/>
          </p:cNvSpPr>
          <p:nvPr>
            <p:ph type="sldNum" sz="quarter" idx="5"/>
          </p:nvPr>
        </p:nvSpPr>
        <p:spPr/>
        <p:txBody>
          <a:bodyPr/>
          <a:lstStyle/>
          <a:p>
            <a:pPr>
              <a:defRPr/>
            </a:pPr>
            <a:r>
              <a:rPr lang="en-US" dirty="0" smtClean="0"/>
              <a:t>Page 2.</a:t>
            </a:r>
            <a:fld id="{9F79ED8C-DC36-4996-AE11-70CBE60438D9}" type="slidenum">
              <a:rPr lang="en-US" smtClean="0"/>
              <a:pPr>
                <a:defRPr/>
              </a:pPr>
              <a:t>1</a:t>
            </a:fld>
            <a:endParaRPr lang="en-US" dirty="0" smtClean="0"/>
          </a:p>
        </p:txBody>
      </p:sp>
      <p:sp>
        <p:nvSpPr>
          <p:cNvPr id="34821" name="Slide Image Placeholder 1"/>
          <p:cNvSpPr>
            <a:spLocks noGrp="1" noRot="1" noChangeAspect="1" noTextEdit="1"/>
          </p:cNvSpPr>
          <p:nvPr>
            <p:ph type="sldImg"/>
          </p:nvPr>
        </p:nvSpPr>
        <p:spPr>
          <a:ln/>
        </p:spPr>
      </p:sp>
      <p:sp>
        <p:nvSpPr>
          <p:cNvPr id="3482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cs typeface="Arial" charset="0"/>
            </a:endParaRPr>
          </a:p>
        </p:txBody>
      </p:sp>
    </p:spTree>
    <p:extLst>
      <p:ext uri="{BB962C8B-B14F-4D97-AF65-F5344CB8AC3E}">
        <p14:creationId xmlns:p14="http://schemas.microsoft.com/office/powerpoint/2010/main" val="3596011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82A826F-15B6-46B3-B2B8-F05E34086B9A}" type="slidenum">
              <a:rPr lang="en-US"/>
              <a:pPr>
                <a:defRPr/>
              </a:pPr>
              <a:t>2</a:t>
            </a:fld>
            <a:endParaRPr lang="en-US" dirty="0"/>
          </a:p>
        </p:txBody>
      </p:sp>
      <p:sp>
        <p:nvSpPr>
          <p:cNvPr id="35843" name="Rectangle 2"/>
          <p:cNvSpPr>
            <a:spLocks noGrp="1" noRot="1" noChangeAspect="1" noChangeArrowheads="1" noTextEdit="1"/>
          </p:cNvSpPr>
          <p:nvPr>
            <p:ph type="sldImg"/>
          </p:nvPr>
        </p:nvSpPr>
        <p:spPr>
          <a:xfrm>
            <a:off x="1257300" y="719138"/>
            <a:ext cx="4802188" cy="3600450"/>
          </a:xfrm>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extLst>
      <p:ext uri="{BB962C8B-B14F-4D97-AF65-F5344CB8AC3E}">
        <p14:creationId xmlns:p14="http://schemas.microsoft.com/office/powerpoint/2010/main" val="2692089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2752B81-B5F0-4826-9F91-FF6FE1007FDF}" type="slidenum">
              <a:rPr lang="en-US"/>
              <a:pPr>
                <a:defRPr/>
              </a:pPr>
              <a:t>3</a:t>
            </a:fld>
            <a:endParaRPr lang="en-US" dirty="0"/>
          </a:p>
        </p:txBody>
      </p:sp>
      <p:sp>
        <p:nvSpPr>
          <p:cNvPr id="36867" name="Rectangle 2"/>
          <p:cNvSpPr>
            <a:spLocks noGrp="1" noRot="1" noChangeAspect="1" noChangeArrowheads="1" noTextEdit="1"/>
          </p:cNvSpPr>
          <p:nvPr>
            <p:ph type="sldImg"/>
          </p:nvPr>
        </p:nvSpPr>
        <p:spPr>
          <a:xfrm>
            <a:off x="1257300" y="719138"/>
            <a:ext cx="4802188" cy="3600450"/>
          </a:xfrm>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extLst>
      <p:ext uri="{BB962C8B-B14F-4D97-AF65-F5344CB8AC3E}">
        <p14:creationId xmlns:p14="http://schemas.microsoft.com/office/powerpoint/2010/main" val="1722766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7263" eaLnBrk="0" hangingPunct="0">
              <a:defRPr>
                <a:solidFill>
                  <a:schemeClr val="tx1"/>
                </a:solidFill>
                <a:latin typeface="Tahoma" pitchFamily="34" charset="0"/>
              </a:defRPr>
            </a:lvl1pPr>
            <a:lvl2pPr marL="742950" indent="-285750" defTabSz="957263" eaLnBrk="0" hangingPunct="0">
              <a:defRPr>
                <a:solidFill>
                  <a:schemeClr val="tx1"/>
                </a:solidFill>
                <a:latin typeface="Tahoma" pitchFamily="34" charset="0"/>
              </a:defRPr>
            </a:lvl2pPr>
            <a:lvl3pPr marL="1143000" indent="-228600" defTabSz="957263" eaLnBrk="0" hangingPunct="0">
              <a:defRPr>
                <a:solidFill>
                  <a:schemeClr val="tx1"/>
                </a:solidFill>
                <a:latin typeface="Tahoma" pitchFamily="34" charset="0"/>
              </a:defRPr>
            </a:lvl3pPr>
            <a:lvl4pPr marL="1600200" indent="-228600" defTabSz="957263" eaLnBrk="0" hangingPunct="0">
              <a:defRPr>
                <a:solidFill>
                  <a:schemeClr val="tx1"/>
                </a:solidFill>
                <a:latin typeface="Tahoma" pitchFamily="34" charset="0"/>
              </a:defRPr>
            </a:lvl4pPr>
            <a:lvl5pPr marL="2057400" indent="-228600" defTabSz="957263" eaLnBrk="0" hangingPunct="0">
              <a:defRPr>
                <a:solidFill>
                  <a:schemeClr val="tx1"/>
                </a:solidFill>
                <a:latin typeface="Tahoma" pitchFamily="34" charset="0"/>
              </a:defRPr>
            </a:lvl5pPr>
            <a:lvl6pPr marL="2514600" indent="-228600" algn="ctr" defTabSz="957263" eaLnBrk="0" fontAlgn="base" hangingPunct="0">
              <a:spcBef>
                <a:spcPct val="0"/>
              </a:spcBef>
              <a:spcAft>
                <a:spcPct val="0"/>
              </a:spcAft>
              <a:defRPr>
                <a:solidFill>
                  <a:schemeClr val="tx1"/>
                </a:solidFill>
                <a:latin typeface="Tahoma" pitchFamily="34" charset="0"/>
              </a:defRPr>
            </a:lvl6pPr>
            <a:lvl7pPr marL="2971800" indent="-228600" algn="ctr" defTabSz="957263" eaLnBrk="0" fontAlgn="base" hangingPunct="0">
              <a:spcBef>
                <a:spcPct val="0"/>
              </a:spcBef>
              <a:spcAft>
                <a:spcPct val="0"/>
              </a:spcAft>
              <a:defRPr>
                <a:solidFill>
                  <a:schemeClr val="tx1"/>
                </a:solidFill>
                <a:latin typeface="Tahoma" pitchFamily="34" charset="0"/>
              </a:defRPr>
            </a:lvl7pPr>
            <a:lvl8pPr marL="3429000" indent="-228600" algn="ctr" defTabSz="957263" eaLnBrk="0" fontAlgn="base" hangingPunct="0">
              <a:spcBef>
                <a:spcPct val="0"/>
              </a:spcBef>
              <a:spcAft>
                <a:spcPct val="0"/>
              </a:spcAft>
              <a:defRPr>
                <a:solidFill>
                  <a:schemeClr val="tx1"/>
                </a:solidFill>
                <a:latin typeface="Tahoma" pitchFamily="34" charset="0"/>
              </a:defRPr>
            </a:lvl8pPr>
            <a:lvl9pPr marL="3886200" indent="-228600" algn="ctr" defTabSz="957263" eaLnBrk="0" fontAlgn="base" hangingPunct="0">
              <a:spcBef>
                <a:spcPct val="0"/>
              </a:spcBef>
              <a:spcAft>
                <a:spcPct val="0"/>
              </a:spcAft>
              <a:defRPr>
                <a:solidFill>
                  <a:schemeClr val="tx1"/>
                </a:solidFill>
                <a:latin typeface="Tahoma" pitchFamily="34" charset="0"/>
              </a:defRPr>
            </a:lvl9pPr>
          </a:lstStyle>
          <a:p>
            <a:pPr eaLnBrk="1" hangingPunct="1"/>
            <a:fld id="{D2C35CFF-2FCB-410D-9F45-96D0247ED782}" type="slidenum">
              <a:rPr lang="en-US" altLang="en-US" smtClean="0">
                <a:latin typeface="Arial" charset="0"/>
              </a:rPr>
              <a:pPr eaLnBrk="1" hangingPunct="1"/>
              <a:t>35</a:t>
            </a:fld>
            <a:endParaRPr lang="en-US" altLang="en-US" smtClean="0">
              <a:latin typeface="Arial"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lnSpc>
                <a:spcPct val="80000"/>
              </a:lnSpc>
            </a:pPr>
            <a:endParaRPr lang="en-US" altLang="en-US" sz="800" smtClean="0"/>
          </a:p>
        </p:txBody>
      </p:sp>
    </p:spTree>
    <p:extLst>
      <p:ext uri="{BB962C8B-B14F-4D97-AF65-F5344CB8AC3E}">
        <p14:creationId xmlns:p14="http://schemas.microsoft.com/office/powerpoint/2010/main" val="8292221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PPbkgFEMA_v0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a:spLocks noChangeArrowheads="1"/>
          </p:cNvSpPr>
          <p:nvPr userDrawn="1"/>
        </p:nvSpPr>
        <p:spPr bwMode="gray">
          <a:xfrm>
            <a:off x="6248400" y="596900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r>
              <a:rPr lang="en-US" sz="1400" b="1">
                <a:solidFill>
                  <a:schemeClr val="bg1"/>
                </a:solidFill>
                <a:latin typeface="Arial" charset="0"/>
              </a:rPr>
              <a:t> Visual 4.</a:t>
            </a:r>
            <a:fld id="{CBBEA1F0-ED9F-4CFB-8FD1-146D5697B343}" type="slidenum">
              <a:rPr lang="en-US" sz="1400" b="1">
                <a:solidFill>
                  <a:schemeClr val="bg1"/>
                </a:solidFill>
                <a:latin typeface="Arial" charset="0"/>
              </a:rPr>
              <a:pPr algn="r"/>
              <a:t>‹#›</a:t>
            </a:fld>
            <a:endParaRPr lang="en-US" sz="1400" b="1">
              <a:solidFill>
                <a:schemeClr val="bg1"/>
              </a:solidFill>
              <a:latin typeface="Arial" charset="0"/>
            </a:endParaRPr>
          </a:p>
        </p:txBody>
      </p:sp>
      <p:sp>
        <p:nvSpPr>
          <p:cNvPr id="6" name="Text Box 13"/>
          <p:cNvSpPr txBox="1">
            <a:spLocks noChangeArrowheads="1"/>
          </p:cNvSpPr>
          <p:nvPr userDrawn="1"/>
        </p:nvSpPr>
        <p:spPr bwMode="gray">
          <a:xfrm>
            <a:off x="2890838" y="6181725"/>
            <a:ext cx="6253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hangingPunct="1"/>
            <a:r>
              <a:rPr lang="en-US" sz="1400" b="1">
                <a:solidFill>
                  <a:schemeClr val="bg1"/>
                </a:solidFill>
                <a:latin typeface="Arial" charset="0"/>
              </a:rPr>
              <a:t>Area Command</a:t>
            </a:r>
          </a:p>
        </p:txBody>
      </p:sp>
      <p:sp>
        <p:nvSpPr>
          <p:cNvPr id="37891" name="Rectangle 4"/>
          <p:cNvSpPr>
            <a:spLocks noGrp="1" noChangeAspect="1" noChangeArrowheads="1"/>
          </p:cNvSpPr>
          <p:nvPr>
            <p:ph type="ctrTitle"/>
          </p:nvPr>
        </p:nvSpPr>
        <p:spPr>
          <a:xfrm>
            <a:off x="736600" y="1901825"/>
            <a:ext cx="7772400" cy="1470025"/>
          </a:xfrm>
        </p:spPr>
        <p:txBody>
          <a:bodyPr/>
          <a:lstStyle>
            <a:lvl1pPr>
              <a:defRPr sz="4400">
                <a:solidFill>
                  <a:srgbClr val="FF0000"/>
                </a:solidFill>
              </a:defRPr>
            </a:lvl1pPr>
          </a:lstStyle>
          <a:p>
            <a:r>
              <a:rPr lang="en-US"/>
              <a:t>Click to edit Master title style</a:t>
            </a:r>
          </a:p>
        </p:txBody>
      </p:sp>
      <p:sp>
        <p:nvSpPr>
          <p:cNvPr id="37892" name="Rectangle 5"/>
          <p:cNvSpPr>
            <a:spLocks noGrp="1" noChangeArrowheads="1"/>
          </p:cNvSpPr>
          <p:nvPr>
            <p:ph type="subTitle" idx="1"/>
          </p:nvPr>
        </p:nvSpPr>
        <p:spPr>
          <a:xfrm>
            <a:off x="800100" y="2578100"/>
            <a:ext cx="6400800" cy="1752600"/>
          </a:xfrm>
        </p:spPr>
        <p:txBody>
          <a:bodyPr/>
          <a:lstStyle>
            <a:lvl1pPr marL="0" indent="0">
              <a:buFont typeface="Wingdings" pitchFamily="2" charset="2"/>
              <a:buNone/>
              <a:defRPr sz="4000">
                <a:latin typeface="Times New Roman" pitchFamily="18" charset="0"/>
              </a:defRPr>
            </a:lvl1pPr>
          </a:lstStyle>
          <a:p>
            <a:r>
              <a:rPr lang="en-US"/>
              <a:t>Click to edit Master subtitle style</a:t>
            </a:r>
          </a:p>
        </p:txBody>
      </p:sp>
    </p:spTree>
    <p:extLst>
      <p:ext uri="{BB962C8B-B14F-4D97-AF65-F5344CB8AC3E}">
        <p14:creationId xmlns:p14="http://schemas.microsoft.com/office/powerpoint/2010/main" val="3147438887"/>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pic>
        <p:nvPicPr>
          <p:cNvPr id="4" name="Picture 7" descr="PPbkgFEMA_v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a:spLocks noChangeArrowheads="1"/>
          </p:cNvSpPr>
          <p:nvPr userDrawn="1"/>
        </p:nvSpPr>
        <p:spPr bwMode="gray">
          <a:xfrm>
            <a:off x="6248400" y="596900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r>
              <a:rPr lang="en-US" sz="1400" b="1">
                <a:solidFill>
                  <a:schemeClr val="bg1"/>
                </a:solidFill>
                <a:latin typeface="Arial" charset="0"/>
              </a:rPr>
              <a:t> Visual 4.</a:t>
            </a:r>
            <a:fld id="{F5E99B67-2F5E-4852-9E29-5D34C14048C2}" type="slidenum">
              <a:rPr lang="en-US" sz="1400" b="1">
                <a:solidFill>
                  <a:schemeClr val="bg1"/>
                </a:solidFill>
                <a:latin typeface="Arial" charset="0"/>
              </a:rPr>
              <a:pPr algn="r"/>
              <a:t>‹#›</a:t>
            </a:fld>
            <a:endParaRPr lang="en-US" sz="1400" b="1">
              <a:solidFill>
                <a:schemeClr val="bg1"/>
              </a:solidFill>
              <a:latin typeface="Arial" charset="0"/>
            </a:endParaRPr>
          </a:p>
        </p:txBody>
      </p:sp>
      <p:sp>
        <p:nvSpPr>
          <p:cNvPr id="6" name="Text Box 13"/>
          <p:cNvSpPr txBox="1">
            <a:spLocks noChangeArrowheads="1"/>
          </p:cNvSpPr>
          <p:nvPr userDrawn="1"/>
        </p:nvSpPr>
        <p:spPr bwMode="gray">
          <a:xfrm>
            <a:off x="2890838" y="6181725"/>
            <a:ext cx="6253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hangingPunct="1"/>
            <a:r>
              <a:rPr lang="en-US" sz="1400" b="1">
                <a:solidFill>
                  <a:schemeClr val="bg1"/>
                </a:solidFill>
                <a:latin typeface="Arial" charset="0"/>
              </a:rPr>
              <a:t>Area Command</a:t>
            </a:r>
          </a:p>
        </p:txBody>
      </p:sp>
      <p:sp>
        <p:nvSpPr>
          <p:cNvPr id="11"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10"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Tree>
    <p:extLst>
      <p:ext uri="{BB962C8B-B14F-4D97-AF65-F5344CB8AC3E}">
        <p14:creationId xmlns:p14="http://schemas.microsoft.com/office/powerpoint/2010/main" val="1470239829"/>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0" indent="0">
              <a:buNone/>
              <a:tabLst/>
              <a:defRPr sz="2800">
                <a:latin typeface="+mn-lt"/>
              </a:defRPr>
            </a:lvl1pPr>
            <a:lvl2pPr>
              <a:tabLst>
                <a:tab pos="457200" algn="l"/>
              </a:tabLst>
              <a:defRPr sz="2800">
                <a:latin typeface="+mn-lt"/>
              </a:defRPr>
            </a:lvl2pPr>
            <a:lvl3pPr>
              <a:defRPr sz="2800">
                <a:latin typeface="+mn-lt"/>
              </a:defRPr>
            </a:lvl3pPr>
            <a:lvl4pPr>
              <a:defRPr sz="2800">
                <a:latin typeface="+mn-lt"/>
              </a:defRPr>
            </a:lvl4pPr>
            <a:lvl5pPr>
              <a:defRPr sz="28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3752052762"/>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648200" y="1068388"/>
            <a:ext cx="4038600" cy="4646612"/>
          </a:xfrm>
        </p:spPr>
        <p:txBody>
          <a:bodyPr/>
          <a:lstStyle>
            <a:lvl1pPr marL="0" indent="0">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Content Placeholder 2"/>
          <p:cNvSpPr>
            <a:spLocks noGrp="1"/>
          </p:cNvSpPr>
          <p:nvPr>
            <p:ph sz="half" idx="1"/>
          </p:nvPr>
        </p:nvSpPr>
        <p:spPr>
          <a:xfrm>
            <a:off x="457200" y="1068388"/>
            <a:ext cx="4038600" cy="4646612"/>
          </a:xfrm>
        </p:spPr>
        <p:txBody>
          <a:bodyPr/>
          <a:lstStyle>
            <a:lvl1pPr marL="0" indent="0">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457200" y="304800"/>
            <a:ext cx="8229600" cy="639763"/>
          </a:xfrm>
        </p:spPr>
        <p:txBody>
          <a:bodyPr/>
          <a:lstStyle/>
          <a:p>
            <a:r>
              <a:rPr lang="en-US" smtClean="0"/>
              <a:t>Click to edit Master title style</a:t>
            </a:r>
            <a:endParaRPr lang="en-US"/>
          </a:p>
        </p:txBody>
      </p:sp>
    </p:spTree>
    <p:extLst>
      <p:ext uri="{BB962C8B-B14F-4D97-AF65-F5344CB8AC3E}">
        <p14:creationId xmlns:p14="http://schemas.microsoft.com/office/powerpoint/2010/main" val="4082703991"/>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71985" y="4558352"/>
            <a:ext cx="7948684" cy="910988"/>
          </a:xfrm>
          <a:solidFill>
            <a:srgbClr val="000066"/>
          </a:solidFill>
        </p:spPr>
        <p:txBody>
          <a:bodyPr/>
          <a:lstStyle>
            <a:lvl1pPr>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3" name="Content Placeholder 2"/>
          <p:cNvSpPr>
            <a:spLocks noGrp="1"/>
          </p:cNvSpPr>
          <p:nvPr>
            <p:ph sz="half" idx="1"/>
          </p:nvPr>
        </p:nvSpPr>
        <p:spPr>
          <a:xfrm>
            <a:off x="457199" y="1068388"/>
            <a:ext cx="7936173" cy="3162418"/>
          </a:xfrm>
        </p:spPr>
        <p:txBody>
          <a:bodyPr/>
          <a:lstStyle>
            <a:lvl1pPr>
              <a:defRPr sz="2800"/>
            </a:lvl1pPr>
            <a:lvl2pPr>
              <a:defRPr sz="2800"/>
            </a:lvl2pPr>
            <a:lvl3pPr>
              <a:defRPr sz="2800"/>
            </a:lvl3pPr>
            <a:lvl4pPr>
              <a:defRPr sz="2800"/>
            </a:lvl4pPr>
            <a:lvl5pPr>
              <a:defRPr sz="2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2" name="Title 1"/>
          <p:cNvSpPr>
            <a:spLocks noGrp="1"/>
          </p:cNvSpPr>
          <p:nvPr>
            <p:ph type="title"/>
          </p:nvPr>
        </p:nvSpPr>
        <p:spPr>
          <a:xfrm>
            <a:off x="457200" y="304800"/>
            <a:ext cx="8229600" cy="639763"/>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2893962088"/>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Oval Callout 3"/>
          <p:cNvSpPr/>
          <p:nvPr userDrawn="1"/>
        </p:nvSpPr>
        <p:spPr>
          <a:xfrm>
            <a:off x="1146412" y="1555844"/>
            <a:ext cx="6632812" cy="3016156"/>
          </a:xfrm>
          <a:prstGeom prst="wedgeEllipseCallout">
            <a:avLst/>
          </a:prstGeom>
          <a:solidFill>
            <a:schemeClr val="accent6">
              <a:lumMod val="75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dirty="0"/>
          </a:p>
        </p:txBody>
      </p:sp>
      <p:sp>
        <p:nvSpPr>
          <p:cNvPr id="5" name="Content Placeholder 3"/>
          <p:cNvSpPr>
            <a:spLocks noGrp="1"/>
          </p:cNvSpPr>
          <p:nvPr>
            <p:ph sz="half" idx="2"/>
          </p:nvPr>
        </p:nvSpPr>
        <p:spPr>
          <a:xfrm>
            <a:off x="1860076" y="2340588"/>
            <a:ext cx="5205484" cy="1119116"/>
          </a:xfrm>
          <a:noFill/>
        </p:spPr>
        <p:txBody>
          <a:bodyPr/>
          <a:lstStyle>
            <a:lvl1pPr algn="ctr">
              <a:defRPr sz="36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248720539"/>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5669865"/>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Content Placeholder 3"/>
          <p:cNvSpPr>
            <a:spLocks noGrp="1"/>
          </p:cNvSpPr>
          <p:nvPr>
            <p:ph sz="half" idx="13"/>
          </p:nvPr>
        </p:nvSpPr>
        <p:spPr>
          <a:xfrm>
            <a:off x="635011" y="4264172"/>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6" name="Content Placeholder 3"/>
          <p:cNvSpPr>
            <a:spLocks noGrp="1"/>
          </p:cNvSpPr>
          <p:nvPr>
            <p:ph sz="half" idx="12"/>
          </p:nvPr>
        </p:nvSpPr>
        <p:spPr>
          <a:xfrm>
            <a:off x="631473" y="3473792"/>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5" name="Content Placeholder 3"/>
          <p:cNvSpPr>
            <a:spLocks noGrp="1"/>
          </p:cNvSpPr>
          <p:nvPr>
            <p:ph sz="half" idx="11"/>
          </p:nvPr>
        </p:nvSpPr>
        <p:spPr>
          <a:xfrm>
            <a:off x="642105" y="2708261"/>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4" name="Content Placeholder 3"/>
          <p:cNvSpPr>
            <a:spLocks noGrp="1"/>
          </p:cNvSpPr>
          <p:nvPr>
            <p:ph sz="half" idx="10"/>
          </p:nvPr>
        </p:nvSpPr>
        <p:spPr>
          <a:xfrm>
            <a:off x="652739" y="1932096"/>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3" name="Content Placeholder 3"/>
          <p:cNvSpPr>
            <a:spLocks noGrp="1"/>
          </p:cNvSpPr>
          <p:nvPr>
            <p:ph sz="half" idx="2"/>
          </p:nvPr>
        </p:nvSpPr>
        <p:spPr>
          <a:xfrm>
            <a:off x="631474" y="1177198"/>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968770322"/>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245225"/>
            <a:ext cx="2133600" cy="476250"/>
          </a:xfrm>
          <a:prstGeom prst="rect">
            <a:avLst/>
          </a:prstGeom>
        </p:spPr>
        <p:txBody>
          <a:bodyPr/>
          <a:lstStyle>
            <a:lvl1pPr>
              <a:defRPr>
                <a:cs typeface="+mn-cs"/>
              </a:defRPr>
            </a:lvl1pPr>
          </a:lstStyle>
          <a:p>
            <a:pPr>
              <a:defRPr/>
            </a:pPr>
            <a:fld id="{CC32DC55-5A9E-4F1A-BD14-3EE1FBF38924}" type="datetime1">
              <a:rPr lang="en-US"/>
              <a:pPr>
                <a:defRPr/>
              </a:pPr>
              <a:t>3/12/2019</a:t>
            </a:fld>
            <a:endParaRPr lang="en-US" dirty="0"/>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lvl1pPr>
              <a:defRPr>
                <a:cs typeface="+mn-cs"/>
              </a:defRPr>
            </a:lvl1pPr>
          </a:lstStyle>
          <a:p>
            <a:pPr>
              <a:defRPr/>
            </a:pPr>
            <a:endParaRPr lang="en-US"/>
          </a:p>
        </p:txBody>
      </p:sp>
      <p:sp>
        <p:nvSpPr>
          <p:cNvPr id="5" name="Slide Number Placeholder 4"/>
          <p:cNvSpPr>
            <a:spLocks noGrp="1"/>
          </p:cNvSpPr>
          <p:nvPr>
            <p:ph type="sldNum" sz="quarter" idx="12"/>
          </p:nvPr>
        </p:nvSpPr>
        <p:spPr>
          <a:xfrm>
            <a:off x="6553200" y="6245225"/>
            <a:ext cx="2133600" cy="476250"/>
          </a:xfrm>
          <a:prstGeom prst="rect">
            <a:avLst/>
          </a:prstGeom>
        </p:spPr>
        <p:txBody>
          <a:bodyPr/>
          <a:lstStyle>
            <a:lvl1pPr>
              <a:defRPr>
                <a:cs typeface="+mn-cs"/>
              </a:defRPr>
            </a:lvl1pPr>
          </a:lstStyle>
          <a:p>
            <a:pPr>
              <a:defRPr/>
            </a:pPr>
            <a:r>
              <a:rPr lang="en-US"/>
              <a:t>Visual </a:t>
            </a:r>
            <a:fld id="{D20313DE-93FB-4711-97DE-E6FF6060CB56}" type="slidenum">
              <a:rPr lang="en-US"/>
              <a:pPr>
                <a:defRPr/>
              </a:pPr>
              <a:t>‹#›</a:t>
            </a:fld>
            <a:r>
              <a:rPr lang="en-US"/>
              <a:t> </a:t>
            </a:r>
          </a:p>
        </p:txBody>
      </p:sp>
    </p:spTree>
    <p:extLst>
      <p:ext uri="{BB962C8B-B14F-4D97-AF65-F5344CB8AC3E}">
        <p14:creationId xmlns:p14="http://schemas.microsoft.com/office/powerpoint/2010/main" val="317807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PPbkgFEMA_v0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p:nvPr/>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028" name="Rectangle 12"/>
          <p:cNvSpPr>
            <a:spLocks noChangeArrowheads="1"/>
          </p:cNvSpPr>
          <p:nvPr/>
        </p:nvSpPr>
        <p:spPr bwMode="gray">
          <a:xfrm>
            <a:off x="6248400" y="596900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r>
              <a:rPr lang="en-US" sz="1400" b="1">
                <a:solidFill>
                  <a:schemeClr val="bg1"/>
                </a:solidFill>
                <a:latin typeface="Arial" charset="0"/>
              </a:rPr>
              <a:t> Visual 4.</a:t>
            </a:r>
            <a:fld id="{95962E6F-E5AC-4EA1-988F-6A1826F43994}" type="slidenum">
              <a:rPr lang="en-US" sz="1400" b="1">
                <a:solidFill>
                  <a:schemeClr val="bg1"/>
                </a:solidFill>
                <a:latin typeface="Arial" charset="0"/>
              </a:rPr>
              <a:pPr algn="r"/>
              <a:t>‹#›</a:t>
            </a:fld>
            <a:endParaRPr lang="en-US" sz="1400" b="1">
              <a:solidFill>
                <a:schemeClr val="bg1"/>
              </a:solidFill>
              <a:latin typeface="Arial" charset="0"/>
            </a:endParaRPr>
          </a:p>
        </p:txBody>
      </p:sp>
      <p:sp>
        <p:nvSpPr>
          <p:cNvPr id="1029" name="Text Box 13"/>
          <p:cNvSpPr txBox="1">
            <a:spLocks noChangeArrowheads="1"/>
          </p:cNvSpPr>
          <p:nvPr/>
        </p:nvSpPr>
        <p:spPr bwMode="gray">
          <a:xfrm>
            <a:off x="2890838" y="6181725"/>
            <a:ext cx="6253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hangingPunct="1"/>
            <a:r>
              <a:rPr lang="en-US" sz="1400" b="1">
                <a:solidFill>
                  <a:schemeClr val="bg1"/>
                </a:solidFill>
                <a:latin typeface="Arial" charset="0"/>
              </a:rPr>
              <a:t>Area Command</a:t>
            </a:r>
          </a:p>
        </p:txBody>
      </p:sp>
      <p:sp>
        <p:nvSpPr>
          <p:cNvPr id="1030" name="Rectangle 3"/>
          <p:cNvSpPr>
            <a:spLocks noGrp="1" noChangeArrowheads="1"/>
          </p:cNvSpPr>
          <p:nvPr>
            <p:ph type="body" idx="1"/>
          </p:nvPr>
        </p:nvSpPr>
        <p:spPr bwMode="auto">
          <a:xfrm>
            <a:off x="457200" y="1068388"/>
            <a:ext cx="8229600"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031" name="Rectangle 2"/>
          <p:cNvSpPr>
            <a:spLocks noGrp="1" noChangeArrowheads="1"/>
          </p:cNvSpPr>
          <p:nvPr>
            <p:ph type="title"/>
          </p:nvPr>
        </p:nvSpPr>
        <p:spPr bwMode="auto">
          <a:xfrm>
            <a:off x="457200" y="304800"/>
            <a:ext cx="82296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4623" r:id="rId1"/>
    <p:sldLayoutId id="2147484624" r:id="rId2"/>
    <p:sldLayoutId id="2147484618" r:id="rId3"/>
    <p:sldLayoutId id="2147484619" r:id="rId4"/>
    <p:sldLayoutId id="2147484620" r:id="rId5"/>
    <p:sldLayoutId id="2147484625" r:id="rId6"/>
    <p:sldLayoutId id="2147484621" r:id="rId7"/>
    <p:sldLayoutId id="2147484622" r:id="rId8"/>
    <p:sldLayoutId id="2147484626" r:id="rId9"/>
  </p:sldLayoutIdLst>
  <p:transition>
    <p:wipe dir="r"/>
  </p:transition>
  <p:hf sldNum="0" hdr="0" ftr="0" dt="0"/>
  <p:txStyles>
    <p:titleStyle>
      <a:lvl1pPr algn="l" rtl="0" eaLnBrk="0" fontAlgn="base" hangingPunct="0">
        <a:spcBef>
          <a:spcPct val="0"/>
        </a:spcBef>
        <a:spcAft>
          <a:spcPct val="0"/>
        </a:spcAft>
        <a:defRPr sz="3800" b="1">
          <a:solidFill>
            <a:srgbClr val="000066"/>
          </a:solidFill>
          <a:latin typeface="+mj-lt"/>
          <a:ea typeface="+mj-ea"/>
          <a:cs typeface="+mj-cs"/>
        </a:defRPr>
      </a:lvl1pPr>
      <a:lvl2pPr algn="l" rtl="0" eaLnBrk="0" fontAlgn="base" hangingPunct="0">
        <a:spcBef>
          <a:spcPct val="0"/>
        </a:spcBef>
        <a:spcAft>
          <a:spcPct val="0"/>
        </a:spcAft>
        <a:defRPr sz="3800" b="1">
          <a:solidFill>
            <a:srgbClr val="000066"/>
          </a:solidFill>
          <a:latin typeface="Times New Roman" pitchFamily="18" charset="0"/>
          <a:cs typeface="Arial" charset="0"/>
        </a:defRPr>
      </a:lvl2pPr>
      <a:lvl3pPr algn="l" rtl="0" eaLnBrk="0" fontAlgn="base" hangingPunct="0">
        <a:spcBef>
          <a:spcPct val="0"/>
        </a:spcBef>
        <a:spcAft>
          <a:spcPct val="0"/>
        </a:spcAft>
        <a:defRPr sz="3800" b="1">
          <a:solidFill>
            <a:srgbClr val="000066"/>
          </a:solidFill>
          <a:latin typeface="Times New Roman" pitchFamily="18" charset="0"/>
          <a:cs typeface="Arial" charset="0"/>
        </a:defRPr>
      </a:lvl3pPr>
      <a:lvl4pPr algn="l" rtl="0" eaLnBrk="0" fontAlgn="base" hangingPunct="0">
        <a:spcBef>
          <a:spcPct val="0"/>
        </a:spcBef>
        <a:spcAft>
          <a:spcPct val="0"/>
        </a:spcAft>
        <a:defRPr sz="3800" b="1">
          <a:solidFill>
            <a:srgbClr val="000066"/>
          </a:solidFill>
          <a:latin typeface="Times New Roman" pitchFamily="18" charset="0"/>
          <a:cs typeface="Arial" charset="0"/>
        </a:defRPr>
      </a:lvl4pPr>
      <a:lvl5pPr algn="l" rtl="0" eaLnBrk="0" fontAlgn="base" hangingPunct="0">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tabLst>
          <a:tab pos="457200" algn="l"/>
        </a:tabLst>
        <a:defRPr sz="2800" b="1">
          <a:solidFill>
            <a:srgbClr val="000066"/>
          </a:solidFill>
          <a:latin typeface="+mn-lt"/>
          <a:ea typeface="+mn-ea"/>
          <a:cs typeface="+mn-cs"/>
        </a:defRPr>
      </a:lvl1pPr>
      <a:lvl2pPr marL="457200" indent="-342900" algn="l" rtl="0" eaLnBrk="0" fontAlgn="base" hangingPunct="0">
        <a:spcBef>
          <a:spcPct val="20000"/>
        </a:spcBef>
        <a:spcAft>
          <a:spcPct val="0"/>
        </a:spcAft>
        <a:buFont typeface="Wingdings" pitchFamily="2" charset="2"/>
        <a:buChar char="§"/>
        <a:tabLst>
          <a:tab pos="457200" algn="l"/>
        </a:tabLst>
        <a:defRPr sz="2800" b="1">
          <a:solidFill>
            <a:srgbClr val="000066"/>
          </a:solidFill>
          <a:latin typeface="+mn-lt"/>
          <a:cs typeface="+mn-cs"/>
        </a:defRPr>
      </a:lvl2pPr>
      <a:lvl3pPr marL="914400" indent="-342900" algn="l" rtl="0" eaLnBrk="0" fontAlgn="base" hangingPunct="0">
        <a:spcBef>
          <a:spcPct val="20000"/>
        </a:spcBef>
        <a:spcAft>
          <a:spcPct val="0"/>
        </a:spcAft>
        <a:buFont typeface="Wingdings" pitchFamily="2" charset="2"/>
        <a:buChar char="§"/>
        <a:tabLst>
          <a:tab pos="914400" algn="l"/>
        </a:tabLst>
        <a:defRPr sz="2800" b="1">
          <a:solidFill>
            <a:srgbClr val="000066"/>
          </a:solidFill>
          <a:latin typeface="+mn-lt"/>
          <a:cs typeface="+mn-cs"/>
        </a:defRPr>
      </a:lvl3pPr>
      <a:lvl4pPr marL="1371600" indent="-342900" algn="l" rtl="0" eaLnBrk="0" fontAlgn="base" hangingPunct="0">
        <a:spcBef>
          <a:spcPct val="20000"/>
        </a:spcBef>
        <a:spcAft>
          <a:spcPct val="0"/>
        </a:spcAft>
        <a:buFont typeface="Wingdings" pitchFamily="2" charset="2"/>
        <a:buChar char="§"/>
        <a:tabLst>
          <a:tab pos="1371600" algn="l"/>
        </a:tabLst>
        <a:defRPr sz="2800" b="1">
          <a:solidFill>
            <a:srgbClr val="000066"/>
          </a:solidFill>
          <a:latin typeface="+mn-lt"/>
          <a:cs typeface="+mn-cs"/>
        </a:defRPr>
      </a:lvl4pPr>
      <a:lvl5pPr marL="2174875" indent="-228600" algn="l" rtl="0" eaLnBrk="0" fontAlgn="base" hangingPunct="0">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oleObject" Target="file:///C:\Users\Bob\Documents\Katrina_Resource_Map_091405_small.pdf" TargetMode="Externa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9"/>
          <p:cNvSpPr>
            <a:spLocks noGrp="1" noChangeAspect="1" noChangeArrowheads="1"/>
          </p:cNvSpPr>
          <p:nvPr>
            <p:ph type="ctrTitle"/>
          </p:nvPr>
        </p:nvSpPr>
        <p:spPr/>
        <p:txBody>
          <a:bodyPr/>
          <a:lstStyle/>
          <a:p>
            <a:pPr eaLnBrk="1" hangingPunct="1"/>
            <a:r>
              <a:rPr lang="en-US" sz="4000" dirty="0" smtClean="0"/>
              <a:t>Unit 4:</a:t>
            </a:r>
            <a:r>
              <a:rPr lang="en-US" sz="3600" dirty="0" smtClean="0"/>
              <a:t/>
            </a:r>
            <a:br>
              <a:rPr lang="en-US" sz="3600" dirty="0" smtClean="0"/>
            </a:br>
            <a:endParaRPr lang="en-US" sz="3600" dirty="0" smtClean="0"/>
          </a:p>
        </p:txBody>
      </p:sp>
      <p:sp>
        <p:nvSpPr>
          <p:cNvPr id="6147" name="Subtitle 3"/>
          <p:cNvSpPr>
            <a:spLocks noGrp="1"/>
          </p:cNvSpPr>
          <p:nvPr>
            <p:ph type="subTitle" idx="1"/>
          </p:nvPr>
        </p:nvSpPr>
        <p:spPr>
          <a:xfrm>
            <a:off x="736600" y="2578100"/>
            <a:ext cx="6400800" cy="1752600"/>
          </a:xfrm>
        </p:spPr>
        <p:txBody>
          <a:bodyPr/>
          <a:lstStyle/>
          <a:p>
            <a:r>
              <a:rPr lang="en-US" smtClean="0"/>
              <a:t>Area Command</a:t>
            </a:r>
          </a:p>
        </p:txBody>
      </p:sp>
      <p:pic>
        <p:nvPicPr>
          <p:cNvPr id="6148" name="Picture 16" descr="FEMA, USDA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0138" y="3043238"/>
            <a:ext cx="3786187" cy="249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spect="1" noChangeArrowheads="1"/>
          </p:cNvSpPr>
          <p:nvPr>
            <p:ph type="title"/>
          </p:nvPr>
        </p:nvSpPr>
        <p:spPr/>
        <p:txBody>
          <a:bodyPr/>
          <a:lstStyle/>
          <a:p>
            <a:r>
              <a:rPr lang="en-US" dirty="0" smtClean="0"/>
              <a:t>Katrina Area Command Scenario</a:t>
            </a:r>
          </a:p>
        </p:txBody>
      </p:sp>
      <p:sp>
        <p:nvSpPr>
          <p:cNvPr id="15363" name="Rectangle 4"/>
          <p:cNvSpPr>
            <a:spLocks noGrp="1" noChangeArrowheads="1"/>
          </p:cNvSpPr>
          <p:nvPr>
            <p:ph idx="1"/>
          </p:nvPr>
        </p:nvSpPr>
        <p:spPr>
          <a:xfrm>
            <a:off x="347663" y="1058863"/>
            <a:ext cx="8534400" cy="4646612"/>
          </a:xfrm>
        </p:spPr>
        <p:txBody>
          <a:bodyPr/>
          <a:lstStyle/>
          <a:p>
            <a:pPr marL="690563" lvl="1" indent="-461963">
              <a:spcBef>
                <a:spcPct val="30000"/>
              </a:spcBef>
              <a:buFont typeface="Wingdings" pitchFamily="2" charset="2"/>
              <a:buAutoNum type="arabicPeriod"/>
              <a:tabLst/>
              <a:defRPr/>
            </a:pPr>
            <a:r>
              <a:rPr lang="en-US" sz="2400" dirty="0" smtClean="0"/>
              <a:t>Review the case-study Katrina Area Command scenario in your Student Manuals.</a:t>
            </a:r>
          </a:p>
          <a:p>
            <a:pPr marL="690563" lvl="1" indent="-461963">
              <a:spcBef>
                <a:spcPct val="30000"/>
              </a:spcBef>
              <a:buFont typeface="Wingdings" pitchFamily="2" charset="2"/>
              <a:buAutoNum type="arabicPeriod"/>
              <a:tabLst/>
              <a:defRPr/>
            </a:pPr>
            <a:r>
              <a:rPr lang="en-US" sz="2400" dirty="0" smtClean="0"/>
              <a:t>Working as a team, answer the following questions:</a:t>
            </a:r>
          </a:p>
          <a:p>
            <a:pPr marL="1181100" lvl="2" indent="-379413">
              <a:spcBef>
                <a:spcPct val="30000"/>
              </a:spcBef>
              <a:tabLst/>
              <a:defRPr/>
            </a:pPr>
            <a:r>
              <a:rPr lang="en-US" sz="2400" dirty="0" smtClean="0"/>
              <a:t>Why did the Coast Guard choose to use Area Command?</a:t>
            </a:r>
          </a:p>
          <a:p>
            <a:pPr marL="1181100" lvl="2" indent="-379413">
              <a:spcBef>
                <a:spcPts val="400"/>
              </a:spcBef>
              <a:tabLst/>
              <a:defRPr/>
            </a:pPr>
            <a:r>
              <a:rPr lang="en-US" sz="2400" dirty="0" smtClean="0"/>
              <a:t>How did the Coast Guard adapt the Area Command structure?  Why?</a:t>
            </a:r>
          </a:p>
          <a:p>
            <a:pPr marL="1181100" lvl="2" indent="-379413">
              <a:spcBef>
                <a:spcPts val="400"/>
              </a:spcBef>
              <a:tabLst/>
              <a:defRPr/>
            </a:pPr>
            <a:r>
              <a:rPr lang="en-US" sz="2400" dirty="0" smtClean="0"/>
              <a:t>What are the lessons learned for your agency or jurisdiction?</a:t>
            </a:r>
          </a:p>
          <a:p>
            <a:pPr marL="690563" lvl="1" indent="-461963">
              <a:spcBef>
                <a:spcPct val="30000"/>
              </a:spcBef>
              <a:buFont typeface="+mj-lt"/>
              <a:buAutoNum type="arabicPeriod"/>
              <a:tabLst/>
              <a:defRPr/>
            </a:pPr>
            <a:r>
              <a:rPr lang="en-US" sz="2400" dirty="0" smtClean="0"/>
              <a:t>Select a spokesperson and be prepared to present your analysis to the entire group.</a:t>
            </a:r>
          </a:p>
          <a:p>
            <a:pPr marL="1181100" lvl="2" indent="-495300">
              <a:spcBef>
                <a:spcPct val="30000"/>
              </a:spcBef>
              <a:tabLst/>
              <a:defRPr/>
            </a:pPr>
            <a:endParaRPr lang="en-US" sz="2400" dirty="0" smtClean="0"/>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spect="1" noChangeArrowheads="1"/>
          </p:cNvSpPr>
          <p:nvPr>
            <p:ph type="title"/>
          </p:nvPr>
        </p:nvSpPr>
        <p:spPr/>
        <p:txBody>
          <a:bodyPr/>
          <a:lstStyle/>
          <a:p>
            <a:r>
              <a:rPr lang="en-US" sz="3100" dirty="0" smtClean="0"/>
              <a:t>When Should Area Command Be Established?</a:t>
            </a:r>
          </a:p>
        </p:txBody>
      </p:sp>
      <p:sp>
        <p:nvSpPr>
          <p:cNvPr id="16387" name="Rectangle 4"/>
          <p:cNvSpPr>
            <a:spLocks noGrp="1" noChangeArrowheads="1"/>
          </p:cNvSpPr>
          <p:nvPr>
            <p:ph idx="1"/>
          </p:nvPr>
        </p:nvSpPr>
        <p:spPr>
          <a:xfrm>
            <a:off x="3151188" y="1068388"/>
            <a:ext cx="5551487" cy="4646612"/>
          </a:xfrm>
        </p:spPr>
        <p:txBody>
          <a:bodyPr/>
          <a:lstStyle/>
          <a:p>
            <a:r>
              <a:rPr lang="en-US" sz="2200" smtClean="0"/>
              <a:t>As soon as possible when:</a:t>
            </a:r>
          </a:p>
          <a:p>
            <a:pPr lvl="1">
              <a:tabLst/>
            </a:pPr>
            <a:r>
              <a:rPr lang="en-US" sz="2200" smtClean="0"/>
              <a:t>Several active incidents are in close proximity. </a:t>
            </a:r>
          </a:p>
          <a:p>
            <a:pPr lvl="1">
              <a:tabLst/>
            </a:pPr>
            <a:r>
              <a:rPr lang="en-US" sz="2200" smtClean="0"/>
              <a:t>Critical life saving or property values are at risk due to incidents.</a:t>
            </a:r>
          </a:p>
          <a:p>
            <a:pPr lvl="1">
              <a:tabLst/>
            </a:pPr>
            <a:r>
              <a:rPr lang="en-US" sz="2200" smtClean="0"/>
              <a:t>Incidents will continue into the next operational period.</a:t>
            </a:r>
          </a:p>
          <a:p>
            <a:pPr lvl="1">
              <a:tabLst/>
            </a:pPr>
            <a:r>
              <a:rPr lang="en-US" sz="2200" smtClean="0"/>
              <a:t>Incidents are using similar and limited critical resources.</a:t>
            </a:r>
          </a:p>
          <a:p>
            <a:pPr lvl="1">
              <a:tabLst/>
            </a:pPr>
            <a:r>
              <a:rPr lang="en-US" sz="2200" smtClean="0"/>
              <a:t>Difficulties are encountered with interincident resource allocation and coordination.</a:t>
            </a:r>
          </a:p>
        </p:txBody>
      </p:sp>
      <p:pic>
        <p:nvPicPr>
          <p:cNvPr id="16388" name="Picture 6" descr="Firefighters"/>
          <p:cNvPicPr>
            <a:picLocks noChangeAspect="1"/>
          </p:cNvPicPr>
          <p:nvPr/>
        </p:nvPicPr>
        <p:blipFill>
          <a:blip r:embed="rId2">
            <a:extLst>
              <a:ext uri="{28A0092B-C50C-407E-A947-70E740481C1C}">
                <a14:useLocalDpi xmlns:a14="http://schemas.microsoft.com/office/drawing/2010/main" val="0"/>
              </a:ext>
            </a:extLst>
          </a:blip>
          <a:srcRect l="14000" r="23111"/>
          <a:stretch>
            <a:fillRect/>
          </a:stretch>
        </p:blipFill>
        <p:spPr bwMode="auto">
          <a:xfrm>
            <a:off x="495300" y="1225550"/>
            <a:ext cx="2543175" cy="303212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descr="A hierarchy chart that starts with the Area Commander.  To the left is the Assistant Area Commander Planning which branches to Area Command Situation Unit Leader.  Then is the Assistance Area Commander Logistics which branches into Area Command Critical Resources Unit Leader.  To the right is the Area Command Public Information Officer and the Area Command Liaison Officer.  &#10;&#10;The Area Commander also branches off into the Incident 1 Commander, Incident 2 Commander, and Incident 3 Commander."/>
          <p:cNvSpPr>
            <a:spLocks noGrp="1" noChangeAspect="1" noChangeArrowheads="1"/>
          </p:cNvSpPr>
          <p:nvPr>
            <p:ph type="title"/>
          </p:nvPr>
        </p:nvSpPr>
        <p:spPr/>
        <p:txBody>
          <a:bodyPr/>
          <a:lstStyle/>
          <a:p>
            <a:r>
              <a:rPr lang="en-US" dirty="0" smtClean="0"/>
              <a:t>Area Command Organization</a:t>
            </a:r>
            <a:endParaRPr lang="en-US" dirty="0" smtClean="0">
              <a:solidFill>
                <a:srgbClr val="25387D"/>
              </a:solidFill>
            </a:endParaRPr>
          </a:p>
        </p:txBody>
      </p:sp>
      <p:grpSp>
        <p:nvGrpSpPr>
          <p:cNvPr id="45" name="Group 43" descr="Area Command Organizational Chart&#10;Level 1: Area Command&#10;Level 2 to left: Assistance Area Commander Planner&#10;Level 3 to left: Area Command Situation Unit Leader&#10;Level 3 to left: Area Command Critical Resources Unit Leader&#10;Level 2 to left: Assistant Area Commander Logistics&#10;Level 3 to left: Area Command Critical Resources Unit Leader&#10;Level 2 to the Right: Area Command Public Information Officer&#10;Level 2 to the Right: Area Command Liaison Officer&#10;Level 4: Incident 1 Commander, Incident 2 Commander, Incident 3 Commander"/>
          <p:cNvGrpSpPr>
            <a:grpSpLocks/>
          </p:cNvGrpSpPr>
          <p:nvPr/>
        </p:nvGrpSpPr>
        <p:grpSpPr bwMode="auto">
          <a:xfrm>
            <a:off x="493713" y="1169988"/>
            <a:ext cx="8005762" cy="4387850"/>
            <a:chOff x="493713" y="1169988"/>
            <a:chExt cx="8005762" cy="4387850"/>
          </a:xfrm>
        </p:grpSpPr>
        <p:grpSp>
          <p:nvGrpSpPr>
            <p:cNvPr id="46" name="Group 22"/>
            <p:cNvGrpSpPr>
              <a:grpSpLocks/>
            </p:cNvGrpSpPr>
            <p:nvPr/>
          </p:nvGrpSpPr>
          <p:grpSpPr bwMode="auto">
            <a:xfrm>
              <a:off x="493713" y="1855788"/>
              <a:ext cx="2362200" cy="654050"/>
              <a:chOff x="96" y="992"/>
              <a:chExt cx="1488" cy="412"/>
            </a:xfrm>
          </p:grpSpPr>
          <p:sp>
            <p:nvSpPr>
              <p:cNvPr id="81" name="AutoShape 9"/>
              <p:cNvSpPr>
                <a:spLocks noChangeArrowheads="1"/>
              </p:cNvSpPr>
              <p:nvPr/>
            </p:nvSpPr>
            <p:spPr bwMode="auto">
              <a:xfrm>
                <a:off x="129" y="992"/>
                <a:ext cx="1455" cy="412"/>
              </a:xfrm>
              <a:prstGeom prst="cube">
                <a:avLst>
                  <a:gd name="adj" fmla="val 25000"/>
                </a:avLst>
              </a:prstGeom>
              <a:noFill/>
              <a:ln w="9525">
                <a:solidFill>
                  <a:srgbClr val="00336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2" name="Text Box 20"/>
              <p:cNvSpPr txBox="1">
                <a:spLocks noChangeArrowheads="1"/>
              </p:cNvSpPr>
              <p:nvPr/>
            </p:nvSpPr>
            <p:spPr bwMode="auto">
              <a:xfrm>
                <a:off x="96" y="1102"/>
                <a:ext cx="1439"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ctr" eaLnBrk="1" hangingPunct="1">
                  <a:spcBef>
                    <a:spcPct val="50000"/>
                  </a:spcBef>
                </a:pPr>
                <a:r>
                  <a:rPr lang="en-US" sz="1200" b="1" dirty="0">
                    <a:solidFill>
                      <a:srgbClr val="25387D"/>
                    </a:solidFill>
                    <a:latin typeface="Arial" charset="0"/>
                  </a:rPr>
                  <a:t>Assistant Area Commander</a:t>
                </a:r>
                <a:br>
                  <a:rPr lang="en-US" sz="1200" b="1" dirty="0">
                    <a:solidFill>
                      <a:srgbClr val="25387D"/>
                    </a:solidFill>
                    <a:latin typeface="Arial" charset="0"/>
                  </a:rPr>
                </a:br>
                <a:r>
                  <a:rPr lang="en-US" sz="1200" b="1" dirty="0">
                    <a:solidFill>
                      <a:srgbClr val="25387D"/>
                    </a:solidFill>
                    <a:latin typeface="Arial" charset="0"/>
                  </a:rPr>
                  <a:t>Planning</a:t>
                </a:r>
              </a:p>
            </p:txBody>
          </p:sp>
        </p:grpSp>
        <p:grpSp>
          <p:nvGrpSpPr>
            <p:cNvPr id="47" name="Group 23"/>
            <p:cNvGrpSpPr>
              <a:grpSpLocks/>
            </p:cNvGrpSpPr>
            <p:nvPr/>
          </p:nvGrpSpPr>
          <p:grpSpPr bwMode="auto">
            <a:xfrm>
              <a:off x="520701" y="3890963"/>
              <a:ext cx="2366963" cy="654050"/>
              <a:chOff x="104" y="1370"/>
              <a:chExt cx="1491" cy="412"/>
            </a:xfrm>
          </p:grpSpPr>
          <p:sp>
            <p:nvSpPr>
              <p:cNvPr id="79" name="AutoShape 24"/>
              <p:cNvSpPr>
                <a:spLocks noChangeArrowheads="1"/>
              </p:cNvSpPr>
              <p:nvPr/>
            </p:nvSpPr>
            <p:spPr bwMode="auto">
              <a:xfrm>
                <a:off x="140" y="1370"/>
                <a:ext cx="1455" cy="412"/>
              </a:xfrm>
              <a:prstGeom prst="cube">
                <a:avLst>
                  <a:gd name="adj" fmla="val 25000"/>
                </a:avLst>
              </a:prstGeom>
              <a:noFill/>
              <a:ln w="9525">
                <a:solidFill>
                  <a:srgbClr val="00336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0" name="Text Box 25"/>
              <p:cNvSpPr txBox="1">
                <a:spLocks noChangeArrowheads="1"/>
              </p:cNvSpPr>
              <p:nvPr/>
            </p:nvSpPr>
            <p:spPr bwMode="auto">
              <a:xfrm>
                <a:off x="104" y="1494"/>
                <a:ext cx="143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ctr" eaLnBrk="1" hangingPunct="1">
                  <a:spcBef>
                    <a:spcPct val="50000"/>
                  </a:spcBef>
                </a:pPr>
                <a:r>
                  <a:rPr lang="en-US" sz="1200" b="1" dirty="0">
                    <a:solidFill>
                      <a:srgbClr val="25387D"/>
                    </a:solidFill>
                    <a:latin typeface="Arial" charset="0"/>
                  </a:rPr>
                  <a:t>Assistant Area Commander</a:t>
                </a:r>
                <a:br>
                  <a:rPr lang="en-US" sz="1200" b="1" dirty="0">
                    <a:solidFill>
                      <a:srgbClr val="25387D"/>
                    </a:solidFill>
                    <a:latin typeface="Arial" charset="0"/>
                  </a:rPr>
                </a:br>
                <a:r>
                  <a:rPr lang="en-US" sz="1200" b="1" dirty="0">
                    <a:solidFill>
                      <a:srgbClr val="25387D"/>
                    </a:solidFill>
                    <a:latin typeface="Arial" charset="0"/>
                  </a:rPr>
                  <a:t>Logistics</a:t>
                </a:r>
              </a:p>
            </p:txBody>
          </p:sp>
        </p:grpSp>
        <p:grpSp>
          <p:nvGrpSpPr>
            <p:cNvPr id="48" name="Group 26"/>
            <p:cNvGrpSpPr>
              <a:grpSpLocks/>
            </p:cNvGrpSpPr>
            <p:nvPr/>
          </p:nvGrpSpPr>
          <p:grpSpPr bwMode="auto">
            <a:xfrm>
              <a:off x="6137275" y="3074988"/>
              <a:ext cx="2362200" cy="654050"/>
              <a:chOff x="96" y="992"/>
              <a:chExt cx="1488" cy="412"/>
            </a:xfrm>
          </p:grpSpPr>
          <p:sp>
            <p:nvSpPr>
              <p:cNvPr id="77" name="AutoShape 27"/>
              <p:cNvSpPr>
                <a:spLocks noChangeArrowheads="1"/>
              </p:cNvSpPr>
              <p:nvPr/>
            </p:nvSpPr>
            <p:spPr bwMode="auto">
              <a:xfrm>
                <a:off x="129" y="992"/>
                <a:ext cx="1455" cy="412"/>
              </a:xfrm>
              <a:prstGeom prst="cube">
                <a:avLst>
                  <a:gd name="adj" fmla="val 25000"/>
                </a:avLst>
              </a:prstGeom>
              <a:noFill/>
              <a:ln w="9525">
                <a:solidFill>
                  <a:srgbClr val="00336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8" name="Text Box 28"/>
              <p:cNvSpPr txBox="1">
                <a:spLocks noChangeArrowheads="1"/>
              </p:cNvSpPr>
              <p:nvPr/>
            </p:nvSpPr>
            <p:spPr bwMode="auto">
              <a:xfrm>
                <a:off x="96" y="1102"/>
                <a:ext cx="143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ctr" eaLnBrk="1" hangingPunct="1">
                  <a:spcBef>
                    <a:spcPct val="50000"/>
                  </a:spcBef>
                </a:pPr>
                <a:r>
                  <a:rPr lang="en-US" sz="1200" b="1">
                    <a:solidFill>
                      <a:srgbClr val="25387D"/>
                    </a:solidFill>
                    <a:latin typeface="Arial" charset="0"/>
                  </a:rPr>
                  <a:t>Area Command</a:t>
                </a:r>
                <a:br>
                  <a:rPr lang="en-US" sz="1200" b="1">
                    <a:solidFill>
                      <a:srgbClr val="25387D"/>
                    </a:solidFill>
                    <a:latin typeface="Arial" charset="0"/>
                  </a:rPr>
                </a:br>
                <a:r>
                  <a:rPr lang="en-US" sz="1200" b="1">
                    <a:solidFill>
                      <a:srgbClr val="25387D"/>
                    </a:solidFill>
                    <a:latin typeface="Arial" charset="0"/>
                  </a:rPr>
                  <a:t>Liaison Officer</a:t>
                </a:r>
              </a:p>
            </p:txBody>
          </p:sp>
        </p:grpSp>
        <p:grpSp>
          <p:nvGrpSpPr>
            <p:cNvPr id="49" name="Group 38"/>
            <p:cNvGrpSpPr>
              <a:grpSpLocks/>
            </p:cNvGrpSpPr>
            <p:nvPr/>
          </p:nvGrpSpPr>
          <p:grpSpPr bwMode="auto">
            <a:xfrm>
              <a:off x="1306513" y="4903788"/>
              <a:ext cx="1498600" cy="654050"/>
              <a:chOff x="96" y="992"/>
              <a:chExt cx="1488" cy="412"/>
            </a:xfrm>
          </p:grpSpPr>
          <p:sp>
            <p:nvSpPr>
              <p:cNvPr id="75" name="AutoShape 39"/>
              <p:cNvSpPr>
                <a:spLocks noChangeArrowheads="1"/>
              </p:cNvSpPr>
              <p:nvPr/>
            </p:nvSpPr>
            <p:spPr bwMode="auto">
              <a:xfrm>
                <a:off x="129" y="992"/>
                <a:ext cx="1455" cy="412"/>
              </a:xfrm>
              <a:prstGeom prst="cube">
                <a:avLst>
                  <a:gd name="adj" fmla="val 25000"/>
                </a:avLst>
              </a:prstGeom>
              <a:noFill/>
              <a:ln w="9525">
                <a:solidFill>
                  <a:srgbClr val="00336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6" name="Text Box 40"/>
              <p:cNvSpPr txBox="1">
                <a:spLocks noChangeArrowheads="1"/>
              </p:cNvSpPr>
              <p:nvPr/>
            </p:nvSpPr>
            <p:spPr bwMode="auto">
              <a:xfrm>
                <a:off x="96" y="1102"/>
                <a:ext cx="143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ctr" eaLnBrk="1" hangingPunct="1">
                  <a:spcBef>
                    <a:spcPct val="50000"/>
                  </a:spcBef>
                </a:pPr>
                <a:r>
                  <a:rPr lang="en-US" sz="1200" b="1">
                    <a:solidFill>
                      <a:srgbClr val="25387D"/>
                    </a:solidFill>
                    <a:latin typeface="Arial" charset="0"/>
                  </a:rPr>
                  <a:t>Incident 1</a:t>
                </a:r>
                <a:br>
                  <a:rPr lang="en-US" sz="1200" b="1">
                    <a:solidFill>
                      <a:srgbClr val="25387D"/>
                    </a:solidFill>
                    <a:latin typeface="Arial" charset="0"/>
                  </a:rPr>
                </a:br>
                <a:r>
                  <a:rPr lang="en-US" sz="1200" b="1">
                    <a:solidFill>
                      <a:srgbClr val="25387D"/>
                    </a:solidFill>
                    <a:latin typeface="Arial" charset="0"/>
                  </a:rPr>
                  <a:t>Commander</a:t>
                </a:r>
              </a:p>
            </p:txBody>
          </p:sp>
        </p:grpSp>
        <p:cxnSp>
          <p:nvCxnSpPr>
            <p:cNvPr id="50" name="AutoShape 41"/>
            <p:cNvCxnSpPr>
              <a:cxnSpLocks noChangeShapeType="1"/>
            </p:cNvCxnSpPr>
            <p:nvPr/>
          </p:nvCxnSpPr>
          <p:spPr bwMode="auto">
            <a:xfrm rot="5400000" flipV="1">
              <a:off x="4855369" y="2097882"/>
              <a:ext cx="1587" cy="5613400"/>
            </a:xfrm>
            <a:prstGeom prst="bentConnector3">
              <a:avLst>
                <a:gd name="adj1" fmla="val -14400005"/>
              </a:avLst>
            </a:prstGeom>
            <a:noFill/>
            <a:ln w="28575">
              <a:solidFill>
                <a:srgbClr val="25387D"/>
              </a:solidFill>
              <a:miter lim="800000"/>
              <a:headEnd/>
              <a:tailEnd/>
            </a:ln>
            <a:extLst>
              <a:ext uri="{909E8E84-426E-40DD-AFC4-6F175D3DCCD1}">
                <a14:hiddenFill xmlns:a14="http://schemas.microsoft.com/office/drawing/2010/main">
                  <a:noFill/>
                </a14:hiddenFill>
              </a:ext>
            </a:extLst>
          </p:spPr>
        </p:cxnSp>
        <p:cxnSp>
          <p:nvCxnSpPr>
            <p:cNvPr id="51" name="AutoShape 43"/>
            <p:cNvCxnSpPr>
              <a:cxnSpLocks noChangeShapeType="1"/>
            </p:cNvCxnSpPr>
            <p:nvPr/>
          </p:nvCxnSpPr>
          <p:spPr bwMode="auto">
            <a:xfrm flipH="1" flipV="1">
              <a:off x="4818063" y="1246188"/>
              <a:ext cx="50800" cy="3657600"/>
            </a:xfrm>
            <a:prstGeom prst="straightConnector1">
              <a:avLst/>
            </a:prstGeom>
            <a:noFill/>
            <a:ln w="28575">
              <a:solidFill>
                <a:srgbClr val="25387D"/>
              </a:solidFill>
              <a:round/>
              <a:headEnd/>
              <a:tailEnd/>
            </a:ln>
            <a:extLst>
              <a:ext uri="{909E8E84-426E-40DD-AFC4-6F175D3DCCD1}">
                <a14:hiddenFill xmlns:a14="http://schemas.microsoft.com/office/drawing/2010/main">
                  <a:noFill/>
                </a14:hiddenFill>
              </a:ext>
            </a:extLst>
          </p:spPr>
        </p:cxnSp>
        <p:sp>
          <p:nvSpPr>
            <p:cNvPr id="52" name="AutoShape 10"/>
            <p:cNvSpPr>
              <a:spLocks noChangeArrowheads="1"/>
            </p:cNvSpPr>
            <p:nvPr/>
          </p:nvSpPr>
          <p:spPr bwMode="auto">
            <a:xfrm>
              <a:off x="3541713" y="1169988"/>
              <a:ext cx="2565400" cy="800100"/>
            </a:xfrm>
            <a:prstGeom prst="cube">
              <a:avLst>
                <a:gd name="adj" fmla="val 25000"/>
              </a:avLst>
            </a:prstGeom>
            <a:solidFill>
              <a:srgbClr val="2D2D8A"/>
            </a:solidFill>
            <a:ln w="25400">
              <a:solidFill>
                <a:srgbClr val="1E1E64"/>
              </a:solidFill>
              <a:miter lim="800000"/>
              <a:headEnd/>
              <a:tailEnd/>
            </a:ln>
          </p:spPr>
          <p:txBody>
            <a:bodyPr wrap="none" bIns="18288" anchor="ctr"/>
            <a:lstStyle/>
            <a:p>
              <a:endParaRPr lang="en-US"/>
            </a:p>
          </p:txBody>
        </p:sp>
        <p:grpSp>
          <p:nvGrpSpPr>
            <p:cNvPr id="53" name="Group 44"/>
            <p:cNvGrpSpPr>
              <a:grpSpLocks/>
            </p:cNvGrpSpPr>
            <p:nvPr/>
          </p:nvGrpSpPr>
          <p:grpSpPr bwMode="auto">
            <a:xfrm>
              <a:off x="6907213" y="4903788"/>
              <a:ext cx="1498600" cy="654050"/>
              <a:chOff x="96" y="992"/>
              <a:chExt cx="1488" cy="412"/>
            </a:xfrm>
          </p:grpSpPr>
          <p:sp>
            <p:nvSpPr>
              <p:cNvPr id="73" name="AutoShape 45"/>
              <p:cNvSpPr>
                <a:spLocks noChangeArrowheads="1"/>
              </p:cNvSpPr>
              <p:nvPr/>
            </p:nvSpPr>
            <p:spPr bwMode="auto">
              <a:xfrm>
                <a:off x="129" y="992"/>
                <a:ext cx="1455" cy="412"/>
              </a:xfrm>
              <a:prstGeom prst="cube">
                <a:avLst>
                  <a:gd name="adj" fmla="val 25000"/>
                </a:avLst>
              </a:prstGeom>
              <a:noFill/>
              <a:ln w="9525">
                <a:solidFill>
                  <a:srgbClr val="00336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4" name="Text Box 46"/>
              <p:cNvSpPr txBox="1">
                <a:spLocks noChangeArrowheads="1"/>
              </p:cNvSpPr>
              <p:nvPr/>
            </p:nvSpPr>
            <p:spPr bwMode="auto">
              <a:xfrm>
                <a:off x="96" y="1102"/>
                <a:ext cx="143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ctr" eaLnBrk="1" hangingPunct="1">
                  <a:spcBef>
                    <a:spcPct val="50000"/>
                  </a:spcBef>
                </a:pPr>
                <a:r>
                  <a:rPr lang="en-US" sz="1200" b="1">
                    <a:solidFill>
                      <a:srgbClr val="25387D"/>
                    </a:solidFill>
                    <a:latin typeface="Arial" charset="0"/>
                  </a:rPr>
                  <a:t>Incident 3</a:t>
                </a:r>
                <a:br>
                  <a:rPr lang="en-US" sz="1200" b="1">
                    <a:solidFill>
                      <a:srgbClr val="25387D"/>
                    </a:solidFill>
                    <a:latin typeface="Arial" charset="0"/>
                  </a:rPr>
                </a:br>
                <a:r>
                  <a:rPr lang="en-US" sz="1200" b="1">
                    <a:solidFill>
                      <a:srgbClr val="25387D"/>
                    </a:solidFill>
                    <a:latin typeface="Arial" charset="0"/>
                  </a:rPr>
                  <a:t>Commander</a:t>
                </a:r>
              </a:p>
            </p:txBody>
          </p:sp>
        </p:grpSp>
        <p:grpSp>
          <p:nvGrpSpPr>
            <p:cNvPr id="54" name="Group 47"/>
            <p:cNvGrpSpPr>
              <a:grpSpLocks/>
            </p:cNvGrpSpPr>
            <p:nvPr/>
          </p:nvGrpSpPr>
          <p:grpSpPr bwMode="auto">
            <a:xfrm>
              <a:off x="4125913" y="4903788"/>
              <a:ext cx="1498600" cy="654050"/>
              <a:chOff x="96" y="992"/>
              <a:chExt cx="1488" cy="412"/>
            </a:xfrm>
          </p:grpSpPr>
          <p:sp>
            <p:nvSpPr>
              <p:cNvPr id="71" name="AutoShape 48"/>
              <p:cNvSpPr>
                <a:spLocks noChangeArrowheads="1"/>
              </p:cNvSpPr>
              <p:nvPr/>
            </p:nvSpPr>
            <p:spPr bwMode="auto">
              <a:xfrm>
                <a:off x="129" y="992"/>
                <a:ext cx="1455" cy="412"/>
              </a:xfrm>
              <a:prstGeom prst="cube">
                <a:avLst>
                  <a:gd name="adj" fmla="val 25000"/>
                </a:avLst>
              </a:prstGeom>
              <a:noFill/>
              <a:ln w="9525">
                <a:solidFill>
                  <a:srgbClr val="00336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2" name="Text Box 49"/>
              <p:cNvSpPr txBox="1">
                <a:spLocks noChangeArrowheads="1"/>
              </p:cNvSpPr>
              <p:nvPr/>
            </p:nvSpPr>
            <p:spPr bwMode="auto">
              <a:xfrm>
                <a:off x="96" y="1102"/>
                <a:ext cx="143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ctr" eaLnBrk="1" hangingPunct="1">
                  <a:spcBef>
                    <a:spcPct val="50000"/>
                  </a:spcBef>
                </a:pPr>
                <a:r>
                  <a:rPr lang="en-US" sz="1200" b="1">
                    <a:solidFill>
                      <a:srgbClr val="25387D"/>
                    </a:solidFill>
                    <a:latin typeface="Arial" charset="0"/>
                  </a:rPr>
                  <a:t>Incident 2</a:t>
                </a:r>
                <a:br>
                  <a:rPr lang="en-US" sz="1200" b="1">
                    <a:solidFill>
                      <a:srgbClr val="25387D"/>
                    </a:solidFill>
                    <a:latin typeface="Arial" charset="0"/>
                  </a:rPr>
                </a:br>
                <a:r>
                  <a:rPr lang="en-US" sz="1200" b="1">
                    <a:solidFill>
                      <a:srgbClr val="25387D"/>
                    </a:solidFill>
                    <a:latin typeface="Arial" charset="0"/>
                  </a:rPr>
                  <a:t>Commander</a:t>
                </a:r>
              </a:p>
            </p:txBody>
          </p:sp>
        </p:grpSp>
        <p:grpSp>
          <p:nvGrpSpPr>
            <p:cNvPr id="55" name="Group 53"/>
            <p:cNvGrpSpPr>
              <a:grpSpLocks/>
            </p:cNvGrpSpPr>
            <p:nvPr/>
          </p:nvGrpSpPr>
          <p:grpSpPr bwMode="auto">
            <a:xfrm>
              <a:off x="1154113" y="2579688"/>
              <a:ext cx="2514600" cy="574675"/>
              <a:chOff x="568" y="1888"/>
              <a:chExt cx="1488" cy="362"/>
            </a:xfrm>
          </p:grpSpPr>
          <p:sp>
            <p:nvSpPr>
              <p:cNvPr id="69" name="AutoShape 51"/>
              <p:cNvSpPr>
                <a:spLocks noChangeArrowheads="1"/>
              </p:cNvSpPr>
              <p:nvPr/>
            </p:nvSpPr>
            <p:spPr bwMode="auto">
              <a:xfrm>
                <a:off x="601" y="1888"/>
                <a:ext cx="1455" cy="340"/>
              </a:xfrm>
              <a:prstGeom prst="cube">
                <a:avLst>
                  <a:gd name="adj" fmla="val 25000"/>
                </a:avLst>
              </a:prstGeom>
              <a:noFill/>
              <a:ln w="9525">
                <a:solidFill>
                  <a:srgbClr val="00336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0" name="Text Box 52"/>
              <p:cNvSpPr txBox="1">
                <a:spLocks noChangeArrowheads="1"/>
              </p:cNvSpPr>
              <p:nvPr/>
            </p:nvSpPr>
            <p:spPr bwMode="auto">
              <a:xfrm>
                <a:off x="568" y="1962"/>
                <a:ext cx="143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ctr" eaLnBrk="1" hangingPunct="1">
                  <a:spcBef>
                    <a:spcPct val="50000"/>
                  </a:spcBef>
                </a:pPr>
                <a:r>
                  <a:rPr lang="en-US" sz="1200" b="1" dirty="0">
                    <a:solidFill>
                      <a:srgbClr val="25387D"/>
                    </a:solidFill>
                    <a:latin typeface="Arial" charset="0"/>
                  </a:rPr>
                  <a:t>Area Command</a:t>
                </a:r>
                <a:br>
                  <a:rPr lang="en-US" sz="1200" b="1" dirty="0">
                    <a:solidFill>
                      <a:srgbClr val="25387D"/>
                    </a:solidFill>
                    <a:latin typeface="Arial" charset="0"/>
                  </a:rPr>
                </a:br>
                <a:r>
                  <a:rPr lang="en-US" sz="1200" b="1" dirty="0">
                    <a:solidFill>
                      <a:srgbClr val="25387D"/>
                    </a:solidFill>
                    <a:latin typeface="Arial" charset="0"/>
                  </a:rPr>
                  <a:t>Situation Unit Leader</a:t>
                </a:r>
              </a:p>
            </p:txBody>
          </p:sp>
        </p:grpSp>
        <p:grpSp>
          <p:nvGrpSpPr>
            <p:cNvPr id="56" name="Group 54"/>
            <p:cNvGrpSpPr>
              <a:grpSpLocks/>
            </p:cNvGrpSpPr>
            <p:nvPr/>
          </p:nvGrpSpPr>
          <p:grpSpPr bwMode="auto">
            <a:xfrm>
              <a:off x="1190830" y="3189288"/>
              <a:ext cx="2496088" cy="587375"/>
              <a:chOff x="582" y="1376"/>
              <a:chExt cx="1455" cy="370"/>
            </a:xfrm>
          </p:grpSpPr>
          <p:sp>
            <p:nvSpPr>
              <p:cNvPr id="67" name="AutoShape 55"/>
              <p:cNvSpPr>
                <a:spLocks noChangeArrowheads="1"/>
              </p:cNvSpPr>
              <p:nvPr/>
            </p:nvSpPr>
            <p:spPr bwMode="auto">
              <a:xfrm>
                <a:off x="582" y="1376"/>
                <a:ext cx="1455" cy="340"/>
              </a:xfrm>
              <a:prstGeom prst="cube">
                <a:avLst>
                  <a:gd name="adj" fmla="val 25000"/>
                </a:avLst>
              </a:prstGeom>
              <a:noFill/>
              <a:ln w="9525">
                <a:solidFill>
                  <a:srgbClr val="00336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 name="Text Box 56"/>
              <p:cNvSpPr txBox="1">
                <a:spLocks noChangeArrowheads="1"/>
              </p:cNvSpPr>
              <p:nvPr/>
            </p:nvSpPr>
            <p:spPr bwMode="auto">
              <a:xfrm>
                <a:off x="593" y="1458"/>
                <a:ext cx="143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ctr" eaLnBrk="1" hangingPunct="1">
                  <a:spcBef>
                    <a:spcPct val="50000"/>
                  </a:spcBef>
                </a:pPr>
                <a:r>
                  <a:rPr lang="en-US" sz="1200" b="1" dirty="0">
                    <a:solidFill>
                      <a:srgbClr val="25387D"/>
                    </a:solidFill>
                    <a:latin typeface="Arial" charset="0"/>
                  </a:rPr>
                  <a:t>Area Command</a:t>
                </a:r>
                <a:br>
                  <a:rPr lang="en-US" sz="1200" b="1" dirty="0">
                    <a:solidFill>
                      <a:srgbClr val="25387D"/>
                    </a:solidFill>
                    <a:latin typeface="Arial" charset="0"/>
                  </a:rPr>
                </a:br>
                <a:r>
                  <a:rPr lang="en-US" sz="1200" b="1" dirty="0">
                    <a:solidFill>
                      <a:srgbClr val="25387D"/>
                    </a:solidFill>
                    <a:latin typeface="Arial" charset="0"/>
                  </a:rPr>
                  <a:t>Critical Resources Unit Leader</a:t>
                </a:r>
              </a:p>
            </p:txBody>
          </p:sp>
        </p:grpSp>
        <p:sp>
          <p:nvSpPr>
            <p:cNvPr id="57" name="Line 58"/>
            <p:cNvSpPr>
              <a:spLocks noChangeShapeType="1"/>
            </p:cNvSpPr>
            <p:nvPr/>
          </p:nvSpPr>
          <p:spPr bwMode="auto">
            <a:xfrm>
              <a:off x="2852738" y="2147888"/>
              <a:ext cx="1968500" cy="0"/>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 name="Line 59"/>
            <p:cNvSpPr>
              <a:spLocks noChangeShapeType="1"/>
            </p:cNvSpPr>
            <p:nvPr/>
          </p:nvSpPr>
          <p:spPr bwMode="auto">
            <a:xfrm>
              <a:off x="4824413" y="2579688"/>
              <a:ext cx="1354137" cy="0"/>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59" name="Group 29"/>
            <p:cNvGrpSpPr>
              <a:grpSpLocks/>
            </p:cNvGrpSpPr>
            <p:nvPr/>
          </p:nvGrpSpPr>
          <p:grpSpPr bwMode="auto">
            <a:xfrm>
              <a:off x="6132513" y="2173288"/>
              <a:ext cx="2362200" cy="654050"/>
              <a:chOff x="96" y="992"/>
              <a:chExt cx="1488" cy="412"/>
            </a:xfrm>
          </p:grpSpPr>
          <p:sp>
            <p:nvSpPr>
              <p:cNvPr id="65" name="AutoShape 30"/>
              <p:cNvSpPr>
                <a:spLocks noChangeArrowheads="1"/>
              </p:cNvSpPr>
              <p:nvPr/>
            </p:nvSpPr>
            <p:spPr bwMode="auto">
              <a:xfrm>
                <a:off x="129" y="992"/>
                <a:ext cx="1455" cy="412"/>
              </a:xfrm>
              <a:prstGeom prst="cube">
                <a:avLst>
                  <a:gd name="adj" fmla="val 25000"/>
                </a:avLst>
              </a:prstGeom>
              <a:noFill/>
              <a:ln w="9525">
                <a:solidFill>
                  <a:srgbClr val="00336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6" name="Text Box 31"/>
              <p:cNvSpPr txBox="1">
                <a:spLocks noChangeArrowheads="1"/>
              </p:cNvSpPr>
              <p:nvPr/>
            </p:nvSpPr>
            <p:spPr bwMode="auto">
              <a:xfrm>
                <a:off x="96" y="1102"/>
                <a:ext cx="143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ctr" eaLnBrk="1" hangingPunct="1">
                  <a:spcBef>
                    <a:spcPct val="50000"/>
                  </a:spcBef>
                </a:pPr>
                <a:r>
                  <a:rPr lang="en-US" sz="1200" b="1">
                    <a:solidFill>
                      <a:srgbClr val="25387D"/>
                    </a:solidFill>
                    <a:latin typeface="Arial" charset="0"/>
                  </a:rPr>
                  <a:t>Area Command</a:t>
                </a:r>
                <a:br>
                  <a:rPr lang="en-US" sz="1200" b="1">
                    <a:solidFill>
                      <a:srgbClr val="25387D"/>
                    </a:solidFill>
                    <a:latin typeface="Arial" charset="0"/>
                  </a:rPr>
                </a:br>
                <a:r>
                  <a:rPr lang="en-US" sz="1200" b="1">
                    <a:solidFill>
                      <a:srgbClr val="25387D"/>
                    </a:solidFill>
                    <a:latin typeface="Arial" charset="0"/>
                  </a:rPr>
                  <a:t>Public Information Officer</a:t>
                </a:r>
              </a:p>
            </p:txBody>
          </p:sp>
        </p:grpSp>
        <p:sp>
          <p:nvSpPr>
            <p:cNvPr id="60" name="Line 60"/>
            <p:cNvSpPr>
              <a:spLocks noChangeShapeType="1"/>
            </p:cNvSpPr>
            <p:nvPr/>
          </p:nvSpPr>
          <p:spPr bwMode="auto">
            <a:xfrm>
              <a:off x="4838700" y="3465513"/>
              <a:ext cx="1354138" cy="0"/>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61" name="Group 71"/>
            <p:cNvGrpSpPr>
              <a:grpSpLocks/>
            </p:cNvGrpSpPr>
            <p:nvPr/>
          </p:nvGrpSpPr>
          <p:grpSpPr bwMode="auto">
            <a:xfrm>
              <a:off x="731837" y="2513016"/>
              <a:ext cx="473075" cy="1377950"/>
              <a:chOff x="294" y="1638"/>
              <a:chExt cx="298" cy="868"/>
            </a:xfrm>
          </p:grpSpPr>
          <p:sp>
            <p:nvSpPr>
              <p:cNvPr id="63" name="Line 66"/>
              <p:cNvSpPr>
                <a:spLocks noChangeShapeType="1"/>
              </p:cNvSpPr>
              <p:nvPr/>
            </p:nvSpPr>
            <p:spPr bwMode="auto">
              <a:xfrm>
                <a:off x="294" y="1638"/>
                <a:ext cx="0" cy="868"/>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 name="Line 70"/>
              <p:cNvSpPr>
                <a:spLocks noChangeShapeType="1"/>
              </p:cNvSpPr>
              <p:nvPr/>
            </p:nvSpPr>
            <p:spPr bwMode="auto">
              <a:xfrm>
                <a:off x="304" y="1898"/>
                <a:ext cx="288" cy="0"/>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2" name="Text Box 75"/>
            <p:cNvSpPr txBox="1">
              <a:spLocks noChangeArrowheads="1"/>
            </p:cNvSpPr>
            <p:nvPr/>
          </p:nvSpPr>
          <p:spPr bwMode="auto">
            <a:xfrm>
              <a:off x="3605213" y="1474788"/>
              <a:ext cx="2286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ctr" eaLnBrk="1" hangingPunct="1">
                <a:spcBef>
                  <a:spcPct val="50000"/>
                </a:spcBef>
              </a:pPr>
              <a:r>
                <a:rPr lang="en-US" sz="1400" b="1" dirty="0">
                  <a:solidFill>
                    <a:schemeClr val="bg1"/>
                  </a:solidFill>
                  <a:latin typeface="Arial" charset="0"/>
                </a:rPr>
                <a:t>Area Commander</a:t>
              </a:r>
            </a:p>
          </p:txBody>
        </p:sp>
      </p:grpSp>
      <p:sp>
        <p:nvSpPr>
          <p:cNvPr id="83" name="Line 70"/>
          <p:cNvSpPr>
            <a:spLocks noChangeShapeType="1"/>
          </p:cNvSpPr>
          <p:nvPr/>
        </p:nvSpPr>
        <p:spPr bwMode="auto">
          <a:xfrm>
            <a:off x="752680" y="3527429"/>
            <a:ext cx="457200" cy="0"/>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 name="TextBox 1"/>
          <p:cNvSpPr txBox="1"/>
          <p:nvPr/>
        </p:nvSpPr>
        <p:spPr>
          <a:xfrm>
            <a:off x="2370010" y="5859463"/>
            <a:ext cx="4690357" cy="923330"/>
          </a:xfrm>
          <a:prstGeom prst="rect">
            <a:avLst/>
          </a:prstGeom>
          <a:noFill/>
        </p:spPr>
        <p:txBody>
          <a:bodyPr wrap="square" rtlCol="0">
            <a:spAutoFit/>
          </a:bodyPr>
          <a:lstStyle/>
          <a:p>
            <a:r>
              <a:rPr lang="en-US" sz="1800" dirty="0" smtClean="0">
                <a:solidFill>
                  <a:schemeClr val="bg1"/>
                </a:solidFill>
              </a:rPr>
              <a:t>NOTE: THERE IS A MISPRINT IN SRG PAGE 4.13- CRITICAL RESL WORKS FOR AAC PLANNING!!!!!!!</a:t>
            </a:r>
            <a:endParaRPr lang="en-US" sz="1800" dirty="0">
              <a:solidFill>
                <a:schemeClr val="bg1"/>
              </a:solidFill>
            </a:endParaRPr>
          </a:p>
        </p:txBody>
      </p:sp>
      <p:sp>
        <p:nvSpPr>
          <p:cNvPr id="43" name="Rectangle 2"/>
          <p:cNvSpPr txBox="1">
            <a:spLocks noChangeAspect="1" noChangeArrowheads="1"/>
          </p:cNvSpPr>
          <p:nvPr/>
        </p:nvSpPr>
        <p:spPr bwMode="auto">
          <a:xfrm>
            <a:off x="376812" y="260350"/>
            <a:ext cx="82296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b="1">
                <a:solidFill>
                  <a:srgbClr val="000066"/>
                </a:solidFill>
                <a:latin typeface="+mj-lt"/>
                <a:ea typeface="+mj-ea"/>
                <a:cs typeface="+mj-cs"/>
              </a:defRPr>
            </a:lvl1pPr>
            <a:lvl2pPr algn="l" rtl="0" eaLnBrk="0" fontAlgn="base" hangingPunct="0">
              <a:spcBef>
                <a:spcPct val="0"/>
              </a:spcBef>
              <a:spcAft>
                <a:spcPct val="0"/>
              </a:spcAft>
              <a:defRPr sz="3800" b="1">
                <a:solidFill>
                  <a:srgbClr val="000066"/>
                </a:solidFill>
                <a:latin typeface="Times New Roman" pitchFamily="18" charset="0"/>
                <a:cs typeface="Arial" charset="0"/>
              </a:defRPr>
            </a:lvl2pPr>
            <a:lvl3pPr algn="l" rtl="0" eaLnBrk="0" fontAlgn="base" hangingPunct="0">
              <a:spcBef>
                <a:spcPct val="0"/>
              </a:spcBef>
              <a:spcAft>
                <a:spcPct val="0"/>
              </a:spcAft>
              <a:defRPr sz="3800" b="1">
                <a:solidFill>
                  <a:srgbClr val="000066"/>
                </a:solidFill>
                <a:latin typeface="Times New Roman" pitchFamily="18" charset="0"/>
                <a:cs typeface="Arial" charset="0"/>
              </a:defRPr>
            </a:lvl3pPr>
            <a:lvl4pPr algn="l" rtl="0" eaLnBrk="0" fontAlgn="base" hangingPunct="0">
              <a:spcBef>
                <a:spcPct val="0"/>
              </a:spcBef>
              <a:spcAft>
                <a:spcPct val="0"/>
              </a:spcAft>
              <a:defRPr sz="3800" b="1">
                <a:solidFill>
                  <a:srgbClr val="000066"/>
                </a:solidFill>
                <a:latin typeface="Times New Roman" pitchFamily="18" charset="0"/>
                <a:cs typeface="Arial" charset="0"/>
              </a:defRPr>
            </a:lvl4pPr>
            <a:lvl5pPr algn="l" rtl="0" eaLnBrk="0" fontAlgn="base" hangingPunct="0">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a:lstStyle>
          <a:p>
            <a:pPr algn="ctr"/>
            <a:r>
              <a:rPr lang="en-US" sz="2800" kern="0" dirty="0" smtClean="0"/>
              <a:t>Handout: P7 “SW Montana Area Command Organization”</a:t>
            </a:r>
            <a:endParaRPr lang="en-US" sz="2800" kern="0" dirty="0" smtClean="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7410"/>
                                        </p:tgtEl>
                                        <p:attrNameLst>
                                          <p:attrName>style.visibility</p:attrName>
                                        </p:attrNameLst>
                                      </p:cBhvr>
                                      <p:to>
                                        <p:strVal val="visible"/>
                                      </p:to>
                                    </p:set>
                                  </p:childTnLst>
                                  <p:subTnLst>
                                    <p:set>
                                      <p:cBhvr override="childStyle">
                                        <p:cTn dur="1" fill="hold" display="0" masterRel="nextClick" afterEffect="1"/>
                                        <p:tgtEl>
                                          <p:spTgt spid="17410"/>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P spid="4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spect="1" noChangeArrowheads="1"/>
          </p:cNvSpPr>
          <p:nvPr>
            <p:ph type="title"/>
          </p:nvPr>
        </p:nvSpPr>
        <p:spPr/>
        <p:txBody>
          <a:bodyPr/>
          <a:lstStyle/>
          <a:p>
            <a:r>
              <a:rPr lang="en-US" sz="4000" dirty="0" smtClean="0"/>
              <a:t>Area Command:  Storm</a:t>
            </a:r>
          </a:p>
        </p:txBody>
      </p:sp>
      <p:grpSp>
        <p:nvGrpSpPr>
          <p:cNvPr id="18435" name="Group 32" descr="A hierarchy chart that starts with Liberty County, Unified Area Command, Public Works/County, Sheriff/Fire/EMS.  To the left is Area Command Public Information Officer, Assistant Area Commander Planning, Area Command Situation Unit Leader, Traffic Engineer Weather Specialist GIS Mapping Specialist, and Area Command Critical Resources Unit Leader.  To the right is Area Command Liaison Officer and Assistant Area Commander Logistics.&#10; &#10;Three more branches are Springifled Unified Command Law Enforcement/Fire/EMS/Public Works, Dayton Unified Comman Law Enforcement/Fire/EMS/Public Works, and River Bend Unified Command Law Enforcement/Fire/EMS/Public Works."/>
          <p:cNvGrpSpPr>
            <a:grpSpLocks/>
          </p:cNvGrpSpPr>
          <p:nvPr/>
        </p:nvGrpSpPr>
        <p:grpSpPr bwMode="auto">
          <a:xfrm>
            <a:off x="276225" y="1152525"/>
            <a:ext cx="8648700" cy="4468813"/>
            <a:chOff x="184" y="675"/>
            <a:chExt cx="5448" cy="2815"/>
          </a:xfrm>
        </p:grpSpPr>
        <p:sp>
          <p:nvSpPr>
            <p:cNvPr id="18436" name="Line 30"/>
            <p:cNvSpPr>
              <a:spLocks noChangeShapeType="1"/>
            </p:cNvSpPr>
            <p:nvPr/>
          </p:nvSpPr>
          <p:spPr bwMode="auto">
            <a:xfrm>
              <a:off x="2866" y="1782"/>
              <a:ext cx="1333" cy="0"/>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37" name="Line 29"/>
            <p:cNvSpPr>
              <a:spLocks noChangeShapeType="1"/>
            </p:cNvSpPr>
            <p:nvPr/>
          </p:nvSpPr>
          <p:spPr bwMode="auto">
            <a:xfrm>
              <a:off x="1525" y="1728"/>
              <a:ext cx="1333" cy="0"/>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38" name="Freeform 1026"/>
            <p:cNvSpPr>
              <a:spLocks/>
            </p:cNvSpPr>
            <p:nvPr/>
          </p:nvSpPr>
          <p:spPr bwMode="auto">
            <a:xfrm>
              <a:off x="1776" y="2600"/>
              <a:ext cx="2136" cy="259"/>
            </a:xfrm>
            <a:custGeom>
              <a:avLst/>
              <a:gdLst>
                <a:gd name="T0" fmla="*/ 0 w 1952"/>
                <a:gd name="T1" fmla="*/ 33705632 h 360"/>
                <a:gd name="T2" fmla="*/ 0 w 1952"/>
                <a:gd name="T3" fmla="*/ 0 h 360"/>
                <a:gd name="T4" fmla="*/ 2147483647 w 1952"/>
                <a:gd name="T5" fmla="*/ 0 h 360"/>
                <a:gd name="T6" fmla="*/ 2147483647 w 1952"/>
                <a:gd name="T7" fmla="*/ 29960575 h 360"/>
                <a:gd name="T8" fmla="*/ 0 60000 65536"/>
                <a:gd name="T9" fmla="*/ 0 60000 65536"/>
                <a:gd name="T10" fmla="*/ 0 60000 65536"/>
                <a:gd name="T11" fmla="*/ 0 60000 65536"/>
                <a:gd name="T12" fmla="*/ 0 w 1952"/>
                <a:gd name="T13" fmla="*/ 0 h 360"/>
                <a:gd name="T14" fmla="*/ 1952 w 1952"/>
                <a:gd name="T15" fmla="*/ 360 h 360"/>
              </a:gdLst>
              <a:ahLst/>
              <a:cxnLst>
                <a:cxn ang="T8">
                  <a:pos x="T0" y="T1"/>
                </a:cxn>
                <a:cxn ang="T9">
                  <a:pos x="T2" y="T3"/>
                </a:cxn>
                <a:cxn ang="T10">
                  <a:pos x="T4" y="T5"/>
                </a:cxn>
                <a:cxn ang="T11">
                  <a:pos x="T6" y="T7"/>
                </a:cxn>
              </a:cxnLst>
              <a:rect l="T12" t="T13" r="T14" b="T15"/>
              <a:pathLst>
                <a:path w="1952" h="360">
                  <a:moveTo>
                    <a:pt x="0" y="360"/>
                  </a:moveTo>
                  <a:lnTo>
                    <a:pt x="0" y="0"/>
                  </a:lnTo>
                  <a:lnTo>
                    <a:pt x="1952" y="0"/>
                  </a:lnTo>
                  <a:lnTo>
                    <a:pt x="1952" y="320"/>
                  </a:lnTo>
                </a:path>
              </a:pathLst>
            </a:custGeom>
            <a:noFill/>
            <a:ln w="28575">
              <a:solidFill>
                <a:srgbClr val="25387D"/>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39" name="Line 1031"/>
            <p:cNvSpPr>
              <a:spLocks noChangeShapeType="1"/>
            </p:cNvSpPr>
            <p:nvPr/>
          </p:nvSpPr>
          <p:spPr bwMode="auto">
            <a:xfrm flipH="1">
              <a:off x="2832" y="1196"/>
              <a:ext cx="42" cy="1724"/>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0" name="Line 1032"/>
            <p:cNvSpPr>
              <a:spLocks noChangeShapeType="1"/>
            </p:cNvSpPr>
            <p:nvPr/>
          </p:nvSpPr>
          <p:spPr bwMode="auto">
            <a:xfrm>
              <a:off x="2158" y="1417"/>
              <a:ext cx="1289" cy="0"/>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 name="Text Box 1036"/>
            <p:cNvSpPr txBox="1">
              <a:spLocks noChangeArrowheads="1"/>
            </p:cNvSpPr>
            <p:nvPr/>
          </p:nvSpPr>
          <p:spPr bwMode="auto">
            <a:xfrm>
              <a:off x="1272" y="1249"/>
              <a:ext cx="1448" cy="291"/>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a:defRPr/>
              </a:pPr>
              <a:r>
                <a:rPr lang="en-US" sz="1200" b="1" dirty="0">
                  <a:solidFill>
                    <a:srgbClr val="25387D"/>
                  </a:solidFill>
                </a:rPr>
                <a:t>Area Command</a:t>
              </a:r>
              <a:br>
                <a:rPr lang="en-US" sz="1200" b="1" dirty="0">
                  <a:solidFill>
                    <a:srgbClr val="25387D"/>
                  </a:solidFill>
                </a:rPr>
              </a:br>
              <a:r>
                <a:rPr lang="en-US" sz="1200" b="1" dirty="0">
                  <a:solidFill>
                    <a:srgbClr val="25387D"/>
                  </a:solidFill>
                </a:rPr>
                <a:t>Public Information Officer</a:t>
              </a:r>
            </a:p>
          </p:txBody>
        </p:sp>
        <p:sp>
          <p:nvSpPr>
            <p:cNvPr id="53" name="Text Box 1044"/>
            <p:cNvSpPr txBox="1">
              <a:spLocks noChangeArrowheads="1"/>
            </p:cNvSpPr>
            <p:nvPr/>
          </p:nvSpPr>
          <p:spPr bwMode="auto">
            <a:xfrm>
              <a:off x="3038" y="1249"/>
              <a:ext cx="1484" cy="291"/>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a:defRPr/>
              </a:pPr>
              <a:r>
                <a:rPr lang="en-US" sz="1200" b="1" dirty="0">
                  <a:solidFill>
                    <a:srgbClr val="25387D"/>
                  </a:solidFill>
                </a:rPr>
                <a:t>Area Command</a:t>
              </a:r>
              <a:br>
                <a:rPr lang="en-US" sz="1200" b="1" dirty="0">
                  <a:solidFill>
                    <a:srgbClr val="25387D"/>
                  </a:solidFill>
                </a:rPr>
              </a:br>
              <a:r>
                <a:rPr lang="en-US" sz="1200" b="1" dirty="0">
                  <a:solidFill>
                    <a:srgbClr val="25387D"/>
                  </a:solidFill>
                </a:rPr>
                <a:t>Liaison Officer</a:t>
              </a:r>
            </a:p>
          </p:txBody>
        </p:sp>
        <p:sp>
          <p:nvSpPr>
            <p:cNvPr id="54" name="Text Box 1057"/>
            <p:cNvSpPr txBox="1">
              <a:spLocks noChangeArrowheads="1"/>
            </p:cNvSpPr>
            <p:nvPr/>
          </p:nvSpPr>
          <p:spPr bwMode="auto">
            <a:xfrm>
              <a:off x="1991" y="675"/>
              <a:ext cx="1779" cy="534"/>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spAutoFit/>
            </a:bodyPr>
            <a:lstStyle/>
            <a:p>
              <a:pPr algn="ctr">
                <a:defRPr/>
              </a:pPr>
              <a:r>
                <a:rPr lang="en-US" sz="1200" b="1" dirty="0">
                  <a:solidFill>
                    <a:schemeClr val="bg1"/>
                  </a:solidFill>
                </a:rPr>
                <a:t>Liberty County </a:t>
              </a:r>
              <a:br>
                <a:rPr lang="en-US" sz="1200" b="1" dirty="0">
                  <a:solidFill>
                    <a:schemeClr val="bg1"/>
                  </a:solidFill>
                </a:rPr>
              </a:br>
              <a:r>
                <a:rPr lang="en-US" sz="1200" b="1" dirty="0">
                  <a:solidFill>
                    <a:schemeClr val="bg1"/>
                  </a:solidFill>
                </a:rPr>
                <a:t>Unified Area Command </a:t>
              </a:r>
              <a:br>
                <a:rPr lang="en-US" sz="1200" b="1" dirty="0">
                  <a:solidFill>
                    <a:schemeClr val="bg1"/>
                  </a:solidFill>
                </a:rPr>
              </a:br>
              <a:r>
                <a:rPr lang="en-US" sz="1200" b="1" dirty="0">
                  <a:solidFill>
                    <a:schemeClr val="bg1"/>
                  </a:solidFill>
                </a:rPr>
                <a:t>Public Works/County Sheriff/Fire/EMS</a:t>
              </a:r>
            </a:p>
          </p:txBody>
        </p:sp>
        <p:sp>
          <p:nvSpPr>
            <p:cNvPr id="55" name="Text Box 1064"/>
            <p:cNvSpPr txBox="1">
              <a:spLocks noChangeArrowheads="1"/>
            </p:cNvSpPr>
            <p:nvPr/>
          </p:nvSpPr>
          <p:spPr bwMode="auto">
            <a:xfrm>
              <a:off x="1084" y="2839"/>
              <a:ext cx="1130" cy="649"/>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a:defRPr/>
              </a:pPr>
              <a:r>
                <a:rPr lang="en-US" sz="1200" b="1" dirty="0">
                  <a:solidFill>
                    <a:srgbClr val="25387D"/>
                  </a:solidFill>
                </a:rPr>
                <a:t>Springfield Unified Command Law Enforcement/</a:t>
              </a:r>
              <a:br>
                <a:rPr lang="en-US" sz="1200" b="1" dirty="0">
                  <a:solidFill>
                    <a:srgbClr val="25387D"/>
                  </a:solidFill>
                </a:rPr>
              </a:br>
              <a:r>
                <a:rPr lang="en-US" sz="1200" b="1" dirty="0">
                  <a:solidFill>
                    <a:srgbClr val="25387D"/>
                  </a:solidFill>
                </a:rPr>
                <a:t>Fire/EMS/</a:t>
              </a:r>
              <a:br>
                <a:rPr lang="en-US" sz="1200" b="1" dirty="0">
                  <a:solidFill>
                    <a:srgbClr val="25387D"/>
                  </a:solidFill>
                </a:rPr>
              </a:br>
              <a:r>
                <a:rPr lang="en-US" sz="1200" b="1" dirty="0">
                  <a:solidFill>
                    <a:srgbClr val="25387D"/>
                  </a:solidFill>
                </a:rPr>
                <a:t>Public Works</a:t>
              </a:r>
            </a:p>
          </p:txBody>
        </p:sp>
        <p:sp>
          <p:nvSpPr>
            <p:cNvPr id="56" name="Text Box 1065"/>
            <p:cNvSpPr txBox="1">
              <a:spLocks noChangeArrowheads="1"/>
            </p:cNvSpPr>
            <p:nvPr/>
          </p:nvSpPr>
          <p:spPr bwMode="auto">
            <a:xfrm>
              <a:off x="2270" y="2841"/>
              <a:ext cx="1130" cy="649"/>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a:defRPr/>
              </a:pPr>
              <a:r>
                <a:rPr lang="en-US" sz="1200" b="1" dirty="0">
                  <a:solidFill>
                    <a:srgbClr val="25387D"/>
                  </a:solidFill>
                </a:rPr>
                <a:t>Dayton Unified Command Law Enforcement/</a:t>
              </a:r>
              <a:br>
                <a:rPr lang="en-US" sz="1200" b="1" dirty="0">
                  <a:solidFill>
                    <a:srgbClr val="25387D"/>
                  </a:solidFill>
                </a:rPr>
              </a:br>
              <a:r>
                <a:rPr lang="en-US" sz="1200" b="1" dirty="0">
                  <a:solidFill>
                    <a:srgbClr val="25387D"/>
                  </a:solidFill>
                </a:rPr>
                <a:t>Fire/EMS/</a:t>
              </a:r>
              <a:br>
                <a:rPr lang="en-US" sz="1200" b="1" dirty="0">
                  <a:solidFill>
                    <a:srgbClr val="25387D"/>
                  </a:solidFill>
                </a:rPr>
              </a:br>
              <a:r>
                <a:rPr lang="en-US" sz="1200" b="1" dirty="0">
                  <a:solidFill>
                    <a:srgbClr val="25387D"/>
                  </a:solidFill>
                </a:rPr>
                <a:t>Public Works</a:t>
              </a:r>
            </a:p>
          </p:txBody>
        </p:sp>
        <p:sp>
          <p:nvSpPr>
            <p:cNvPr id="57" name="Text Box 1066"/>
            <p:cNvSpPr txBox="1">
              <a:spLocks noChangeArrowheads="1"/>
            </p:cNvSpPr>
            <p:nvPr/>
          </p:nvSpPr>
          <p:spPr bwMode="auto">
            <a:xfrm>
              <a:off x="3449" y="2836"/>
              <a:ext cx="1130" cy="649"/>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a:defRPr/>
              </a:pPr>
              <a:r>
                <a:rPr lang="en-US" sz="1200" b="1" dirty="0">
                  <a:solidFill>
                    <a:srgbClr val="25387D"/>
                  </a:solidFill>
                </a:rPr>
                <a:t>River Bend Unified Command Law Enforcement/</a:t>
              </a:r>
              <a:br>
                <a:rPr lang="en-US" sz="1200" b="1" dirty="0">
                  <a:solidFill>
                    <a:srgbClr val="25387D"/>
                  </a:solidFill>
                </a:rPr>
              </a:br>
              <a:r>
                <a:rPr lang="en-US" sz="1200" b="1" dirty="0">
                  <a:solidFill>
                    <a:srgbClr val="25387D"/>
                  </a:solidFill>
                </a:rPr>
                <a:t>Fire/EMS/</a:t>
              </a:r>
              <a:br>
                <a:rPr lang="en-US" sz="1200" b="1" dirty="0">
                  <a:solidFill>
                    <a:srgbClr val="25387D"/>
                  </a:solidFill>
                </a:rPr>
              </a:br>
              <a:r>
                <a:rPr lang="en-US" sz="1200" b="1" dirty="0">
                  <a:solidFill>
                    <a:srgbClr val="25387D"/>
                  </a:solidFill>
                </a:rPr>
                <a:t>Public Works</a:t>
              </a:r>
            </a:p>
          </p:txBody>
        </p:sp>
        <p:cxnSp>
          <p:nvCxnSpPr>
            <p:cNvPr id="18447" name="AutoShape 22"/>
            <p:cNvCxnSpPr>
              <a:cxnSpLocks noChangeShapeType="1"/>
              <a:endCxn id="61" idx="2"/>
            </p:cNvCxnSpPr>
            <p:nvPr/>
          </p:nvCxnSpPr>
          <p:spPr bwMode="auto">
            <a:xfrm rot="16200000" flipH="1">
              <a:off x="375" y="2111"/>
              <a:ext cx="1043" cy="0"/>
            </a:xfrm>
            <a:prstGeom prst="straightConnector1">
              <a:avLst/>
            </a:prstGeom>
            <a:noFill/>
            <a:ln w="28575">
              <a:solidFill>
                <a:srgbClr val="25387D"/>
              </a:solidFill>
              <a:round/>
              <a:headEnd/>
              <a:tailEnd/>
            </a:ln>
            <a:extLst>
              <a:ext uri="{909E8E84-426E-40DD-AFC4-6F175D3DCCD1}">
                <a14:hiddenFill xmlns:a14="http://schemas.microsoft.com/office/drawing/2010/main">
                  <a:noFill/>
                </a14:hiddenFill>
              </a:ext>
            </a:extLst>
          </p:spPr>
        </p:cxnSp>
        <p:sp>
          <p:nvSpPr>
            <p:cNvPr id="59" name="Text Box 1051"/>
            <p:cNvSpPr txBox="1">
              <a:spLocks noChangeArrowheads="1"/>
            </p:cNvSpPr>
            <p:nvPr/>
          </p:nvSpPr>
          <p:spPr bwMode="auto">
            <a:xfrm>
              <a:off x="184" y="1925"/>
              <a:ext cx="1491" cy="271"/>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a:defRPr/>
              </a:pPr>
              <a:r>
                <a:rPr lang="en-US" sz="1100" b="1" dirty="0">
                  <a:solidFill>
                    <a:srgbClr val="25387D"/>
                  </a:solidFill>
                </a:rPr>
                <a:t>Area Command</a:t>
              </a:r>
            </a:p>
            <a:p>
              <a:pPr algn="ctr">
                <a:defRPr/>
              </a:pPr>
              <a:r>
                <a:rPr lang="en-US" sz="1100" b="1" dirty="0">
                  <a:solidFill>
                    <a:srgbClr val="25387D"/>
                  </a:solidFill>
                </a:rPr>
                <a:t>Situation Unit Leader</a:t>
              </a:r>
            </a:p>
          </p:txBody>
        </p:sp>
        <p:sp>
          <p:nvSpPr>
            <p:cNvPr id="60" name="Text Box 1062"/>
            <p:cNvSpPr txBox="1">
              <a:spLocks noChangeArrowheads="1"/>
            </p:cNvSpPr>
            <p:nvPr/>
          </p:nvSpPr>
          <p:spPr bwMode="auto">
            <a:xfrm>
              <a:off x="186" y="1598"/>
              <a:ext cx="1486" cy="271"/>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a:defRPr/>
              </a:pPr>
              <a:r>
                <a:rPr lang="en-US" sz="1100" b="1" dirty="0">
                  <a:solidFill>
                    <a:srgbClr val="25387D"/>
                  </a:solidFill>
                </a:rPr>
                <a:t>Assistant Area Commander</a:t>
              </a:r>
            </a:p>
            <a:p>
              <a:pPr algn="ctr">
                <a:defRPr/>
              </a:pPr>
              <a:r>
                <a:rPr lang="en-US" sz="1100" b="1" dirty="0">
                  <a:solidFill>
                    <a:srgbClr val="25387D"/>
                  </a:solidFill>
                </a:rPr>
                <a:t>Planning</a:t>
              </a:r>
            </a:p>
          </p:txBody>
        </p:sp>
        <p:sp>
          <p:nvSpPr>
            <p:cNvPr id="61" name="Text Box 1042"/>
            <p:cNvSpPr txBox="1">
              <a:spLocks noChangeArrowheads="1"/>
            </p:cNvSpPr>
            <p:nvPr/>
          </p:nvSpPr>
          <p:spPr bwMode="auto">
            <a:xfrm>
              <a:off x="189" y="2241"/>
              <a:ext cx="1480" cy="392"/>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a:defRPr/>
              </a:pPr>
              <a:r>
                <a:rPr lang="en-US" sz="1100" b="1" dirty="0">
                  <a:solidFill>
                    <a:srgbClr val="25387D"/>
                  </a:solidFill>
                </a:rPr>
                <a:t>Traffic Engineer</a:t>
              </a:r>
            </a:p>
            <a:p>
              <a:pPr algn="ctr">
                <a:defRPr/>
              </a:pPr>
              <a:r>
                <a:rPr lang="en-US" sz="1100" b="1" dirty="0">
                  <a:solidFill>
                    <a:srgbClr val="25387D"/>
                  </a:solidFill>
                </a:rPr>
                <a:t>Weather Specialists</a:t>
              </a:r>
              <a:br>
                <a:rPr lang="en-US" sz="1100" b="1" dirty="0">
                  <a:solidFill>
                    <a:srgbClr val="25387D"/>
                  </a:solidFill>
                </a:rPr>
              </a:br>
              <a:r>
                <a:rPr lang="en-US" sz="1100" b="1" dirty="0">
                  <a:solidFill>
                    <a:srgbClr val="25387D"/>
                  </a:solidFill>
                </a:rPr>
                <a:t>GIS Mapping Specialist</a:t>
              </a:r>
            </a:p>
          </p:txBody>
        </p:sp>
        <p:sp>
          <p:nvSpPr>
            <p:cNvPr id="63" name="Text Box 1040"/>
            <p:cNvSpPr txBox="1">
              <a:spLocks noChangeArrowheads="1"/>
            </p:cNvSpPr>
            <p:nvPr/>
          </p:nvSpPr>
          <p:spPr bwMode="auto">
            <a:xfrm>
              <a:off x="4040" y="1629"/>
              <a:ext cx="1592" cy="271"/>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a:defRPr/>
              </a:pPr>
              <a:r>
                <a:rPr lang="en-US" sz="1100" b="1" dirty="0">
                  <a:solidFill>
                    <a:srgbClr val="25387D"/>
                  </a:solidFill>
                </a:rPr>
                <a:t>Assistant Area Commander</a:t>
              </a:r>
            </a:p>
            <a:p>
              <a:pPr algn="ctr">
                <a:defRPr/>
              </a:pPr>
              <a:r>
                <a:rPr lang="en-US" sz="1100" b="1" dirty="0">
                  <a:solidFill>
                    <a:srgbClr val="25387D"/>
                  </a:solidFill>
                </a:rPr>
                <a:t>Logistics</a:t>
              </a:r>
            </a:p>
          </p:txBody>
        </p:sp>
      </p:grpSp>
      <p:cxnSp>
        <p:nvCxnSpPr>
          <p:cNvPr id="22" name="AutoShape 24"/>
          <p:cNvCxnSpPr>
            <a:cxnSpLocks noChangeShapeType="1"/>
          </p:cNvCxnSpPr>
          <p:nvPr/>
        </p:nvCxnSpPr>
        <p:spPr bwMode="auto">
          <a:xfrm>
            <a:off x="3327399" y="2819400"/>
            <a:ext cx="0" cy="200025"/>
          </a:xfrm>
          <a:prstGeom prst="straightConnector1">
            <a:avLst/>
          </a:prstGeom>
          <a:noFill/>
          <a:ln w="28575">
            <a:solidFill>
              <a:srgbClr val="25387D"/>
            </a:solidFill>
            <a:round/>
            <a:headEnd/>
            <a:tailEnd/>
          </a:ln>
          <a:extLst>
            <a:ext uri="{909E8E84-426E-40DD-AFC4-6F175D3DCCD1}">
              <a14:hiddenFill xmlns:a14="http://schemas.microsoft.com/office/drawing/2010/main">
                <a:noFill/>
              </a14:hiddenFill>
            </a:ext>
          </a:extLst>
        </p:spPr>
      </p:cxnSp>
      <p:sp>
        <p:nvSpPr>
          <p:cNvPr id="23" name="Text Box 1048"/>
          <p:cNvSpPr txBox="1">
            <a:spLocks noChangeArrowheads="1"/>
          </p:cNvSpPr>
          <p:nvPr/>
        </p:nvSpPr>
        <p:spPr bwMode="auto">
          <a:xfrm>
            <a:off x="2763838" y="2967038"/>
            <a:ext cx="1538287" cy="600075"/>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ctr">
              <a:defRPr/>
            </a:pPr>
            <a:r>
              <a:rPr lang="en-US" sz="1100" b="1" dirty="0">
                <a:solidFill>
                  <a:srgbClr val="25387D"/>
                </a:solidFill>
              </a:rPr>
              <a:t>Area Command</a:t>
            </a:r>
          </a:p>
          <a:p>
            <a:pPr algn="ctr">
              <a:defRPr/>
            </a:pPr>
            <a:r>
              <a:rPr lang="en-US" sz="1100" b="1" dirty="0">
                <a:solidFill>
                  <a:srgbClr val="25387D"/>
                </a:solidFill>
              </a:rPr>
              <a:t>Critical Resources Unit Leader</a:t>
            </a:r>
          </a:p>
        </p:txBody>
      </p:sp>
      <p:sp>
        <p:nvSpPr>
          <p:cNvPr id="24" name="TextBox 23"/>
          <p:cNvSpPr txBox="1"/>
          <p:nvPr/>
        </p:nvSpPr>
        <p:spPr>
          <a:xfrm>
            <a:off x="2370010" y="5859463"/>
            <a:ext cx="4690357" cy="923330"/>
          </a:xfrm>
          <a:prstGeom prst="rect">
            <a:avLst/>
          </a:prstGeom>
          <a:noFill/>
        </p:spPr>
        <p:txBody>
          <a:bodyPr wrap="square" rtlCol="0">
            <a:spAutoFit/>
          </a:bodyPr>
          <a:lstStyle/>
          <a:p>
            <a:r>
              <a:rPr lang="en-US" sz="1800" dirty="0" smtClean="0">
                <a:solidFill>
                  <a:schemeClr val="bg1"/>
                </a:solidFill>
              </a:rPr>
              <a:t>NOTE: THERE IS A MISPRINT IN SRG PAGE 4.14- CRITICAL RESL WORKS FOR AAC PLANNING!!!!!!!</a:t>
            </a:r>
            <a:endParaRPr lang="en-US" sz="1800" dirty="0">
              <a:solidFill>
                <a:schemeClr val="bg1"/>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2000"/>
                                        <p:tgtEl>
                                          <p:spTgt spid="24"/>
                                        </p:tgtEl>
                                      </p:cBhvr>
                                    </p:animEffect>
                                    <p:anim calcmode="lin" valueType="num">
                                      <p:cBhvr>
                                        <p:cTn id="8" dur="2000" fill="hold"/>
                                        <p:tgtEl>
                                          <p:spTgt spid="24"/>
                                        </p:tgtEl>
                                        <p:attrNameLst>
                                          <p:attrName>ppt_w</p:attrName>
                                        </p:attrNameLst>
                                      </p:cBhvr>
                                      <p:tavLst>
                                        <p:tav tm="0" fmla="#ppt_w*sin(2.5*pi*$)">
                                          <p:val>
                                            <p:fltVal val="0"/>
                                          </p:val>
                                        </p:tav>
                                        <p:tav tm="100000">
                                          <p:val>
                                            <p:fltVal val="1"/>
                                          </p:val>
                                        </p:tav>
                                      </p:tavLst>
                                    </p:anim>
                                    <p:anim calcmode="lin" valueType="num">
                                      <p:cBhvr>
                                        <p:cTn id="9" dur="2000" fill="hold"/>
                                        <p:tgtEl>
                                          <p:spTgt spid="2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spect="1" noChangeArrowheads="1"/>
          </p:cNvSpPr>
          <p:nvPr>
            <p:ph type="title"/>
          </p:nvPr>
        </p:nvSpPr>
        <p:spPr>
          <a:xfrm>
            <a:off x="382588" y="304800"/>
            <a:ext cx="8686800" cy="639763"/>
          </a:xfrm>
        </p:spPr>
        <p:txBody>
          <a:bodyPr/>
          <a:lstStyle/>
          <a:p>
            <a:r>
              <a:rPr lang="en-US" sz="2700" dirty="0" smtClean="0"/>
              <a:t>Area Command:  July 4</a:t>
            </a:r>
            <a:r>
              <a:rPr lang="en-US" sz="2700" baseline="30000" dirty="0" smtClean="0"/>
              <a:t>th </a:t>
            </a:r>
            <a:r>
              <a:rPr lang="en-US" sz="2700" dirty="0" smtClean="0"/>
              <a:t>Celebrations/Terrorist Threat</a:t>
            </a:r>
          </a:p>
        </p:txBody>
      </p:sp>
      <p:grpSp>
        <p:nvGrpSpPr>
          <p:cNvPr id="3" name="Group 2" descr="A hierarchy chart that starts with July 4th Unified Area Command Law Enforcement Fire/EMS/Public Health. Branching to the left of the chart is Area Command Investigation/Intel Officer, Assistant Area Commander Planning, Area Command Situation Unit Leader, Terrorist Specialists, and Area Command Critical Resources Unit Leader.  Branched to the right is Area Command Liaison Officer, Area Command Public Information Officer, and Assistant Area Commander Logistics.&#10;&#10;Three more branches are Central City July 4th Unified Command Law Enforcement/Fire/EMS/Public Health, River Bend July 4th Unified Command Law Enforcement/Fire/EMS/Public Health, and Liberty Co. July 4th Unified Command Law Enforcement/Fire/EMS/Public Health."/>
          <p:cNvGrpSpPr/>
          <p:nvPr/>
        </p:nvGrpSpPr>
        <p:grpSpPr>
          <a:xfrm>
            <a:off x="569913" y="1136650"/>
            <a:ext cx="7913688" cy="4402138"/>
            <a:chOff x="569913" y="1136650"/>
            <a:chExt cx="7913688" cy="4402138"/>
          </a:xfrm>
        </p:grpSpPr>
        <p:grpSp>
          <p:nvGrpSpPr>
            <p:cNvPr id="24" name="Group 31"/>
            <p:cNvGrpSpPr>
              <a:grpSpLocks/>
            </p:cNvGrpSpPr>
            <p:nvPr/>
          </p:nvGrpSpPr>
          <p:grpSpPr bwMode="auto">
            <a:xfrm>
              <a:off x="569913" y="1136650"/>
              <a:ext cx="7913688" cy="4402138"/>
              <a:chOff x="359" y="675"/>
              <a:chExt cx="4985" cy="2773"/>
            </a:xfrm>
          </p:grpSpPr>
          <p:sp>
            <p:nvSpPr>
              <p:cNvPr id="25" name="Freeform 1026"/>
              <p:cNvSpPr>
                <a:spLocks/>
              </p:cNvSpPr>
              <p:nvPr/>
            </p:nvSpPr>
            <p:spPr bwMode="auto">
              <a:xfrm>
                <a:off x="1784" y="2568"/>
                <a:ext cx="2136" cy="259"/>
              </a:xfrm>
              <a:custGeom>
                <a:avLst/>
                <a:gdLst>
                  <a:gd name="T0" fmla="*/ 0 w 1952"/>
                  <a:gd name="T1" fmla="*/ 33705632 h 360"/>
                  <a:gd name="T2" fmla="*/ 0 w 1952"/>
                  <a:gd name="T3" fmla="*/ 0 h 360"/>
                  <a:gd name="T4" fmla="*/ 2147483647 w 1952"/>
                  <a:gd name="T5" fmla="*/ 0 h 360"/>
                  <a:gd name="T6" fmla="*/ 2147483647 w 1952"/>
                  <a:gd name="T7" fmla="*/ 29960575 h 360"/>
                  <a:gd name="T8" fmla="*/ 0 60000 65536"/>
                  <a:gd name="T9" fmla="*/ 0 60000 65536"/>
                  <a:gd name="T10" fmla="*/ 0 60000 65536"/>
                  <a:gd name="T11" fmla="*/ 0 60000 65536"/>
                  <a:gd name="T12" fmla="*/ 0 w 1952"/>
                  <a:gd name="T13" fmla="*/ 0 h 360"/>
                  <a:gd name="T14" fmla="*/ 1952 w 1952"/>
                  <a:gd name="T15" fmla="*/ 360 h 360"/>
                </a:gdLst>
                <a:ahLst/>
                <a:cxnLst>
                  <a:cxn ang="T8">
                    <a:pos x="T0" y="T1"/>
                  </a:cxn>
                  <a:cxn ang="T9">
                    <a:pos x="T2" y="T3"/>
                  </a:cxn>
                  <a:cxn ang="T10">
                    <a:pos x="T4" y="T5"/>
                  </a:cxn>
                  <a:cxn ang="T11">
                    <a:pos x="T6" y="T7"/>
                  </a:cxn>
                </a:cxnLst>
                <a:rect l="T12" t="T13" r="T14" b="T15"/>
                <a:pathLst>
                  <a:path w="1952" h="360">
                    <a:moveTo>
                      <a:pt x="0" y="360"/>
                    </a:moveTo>
                    <a:lnTo>
                      <a:pt x="0" y="0"/>
                    </a:lnTo>
                    <a:lnTo>
                      <a:pt x="1952" y="0"/>
                    </a:lnTo>
                    <a:lnTo>
                      <a:pt x="1952" y="320"/>
                    </a:lnTo>
                  </a:path>
                </a:pathLst>
              </a:custGeom>
              <a:noFill/>
              <a:ln w="28575">
                <a:solidFill>
                  <a:srgbClr val="25387D"/>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Line 1031"/>
              <p:cNvSpPr>
                <a:spLocks noChangeShapeType="1"/>
              </p:cNvSpPr>
              <p:nvPr/>
            </p:nvSpPr>
            <p:spPr bwMode="auto">
              <a:xfrm>
                <a:off x="2824" y="1080"/>
                <a:ext cx="8" cy="1944"/>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 name="Line 1032"/>
              <p:cNvSpPr>
                <a:spLocks noChangeShapeType="1"/>
              </p:cNvSpPr>
              <p:nvPr/>
            </p:nvSpPr>
            <p:spPr bwMode="auto">
              <a:xfrm>
                <a:off x="2158" y="1321"/>
                <a:ext cx="1289" cy="0"/>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 name="Text Box 1044"/>
              <p:cNvSpPr txBox="1">
                <a:spLocks noChangeArrowheads="1"/>
              </p:cNvSpPr>
              <p:nvPr/>
            </p:nvSpPr>
            <p:spPr bwMode="auto">
              <a:xfrm>
                <a:off x="3072" y="1153"/>
                <a:ext cx="1450" cy="291"/>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a:defRPr/>
                </a:pPr>
                <a:r>
                  <a:rPr lang="en-US" sz="1200" b="1" dirty="0">
                    <a:solidFill>
                      <a:srgbClr val="25387D"/>
                    </a:solidFill>
                  </a:rPr>
                  <a:t>Area Command</a:t>
                </a:r>
                <a:br>
                  <a:rPr lang="en-US" sz="1200" b="1" dirty="0">
                    <a:solidFill>
                      <a:srgbClr val="25387D"/>
                    </a:solidFill>
                  </a:rPr>
                </a:br>
                <a:r>
                  <a:rPr lang="en-US" sz="1200" b="1" dirty="0">
                    <a:solidFill>
                      <a:srgbClr val="25387D"/>
                    </a:solidFill>
                  </a:rPr>
                  <a:t>Liaison Officer</a:t>
                </a:r>
              </a:p>
            </p:txBody>
          </p:sp>
          <p:sp>
            <p:nvSpPr>
              <p:cNvPr id="29" name="Text Box 1057"/>
              <p:cNvSpPr txBox="1">
                <a:spLocks noChangeArrowheads="1"/>
              </p:cNvSpPr>
              <p:nvPr/>
            </p:nvSpPr>
            <p:spPr bwMode="auto">
              <a:xfrm>
                <a:off x="1991" y="675"/>
                <a:ext cx="1779" cy="419"/>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spAutoFit/>
              </a:bodyPr>
              <a:lstStyle/>
              <a:p>
                <a:pPr algn="ctr">
                  <a:defRPr/>
                </a:pPr>
                <a:r>
                  <a:rPr lang="en-US" sz="1200" b="1" dirty="0">
                    <a:solidFill>
                      <a:schemeClr val="bg1"/>
                    </a:solidFill>
                  </a:rPr>
                  <a:t>July 4</a:t>
                </a:r>
                <a:r>
                  <a:rPr lang="en-US" sz="1200" b="1" baseline="30000" dirty="0">
                    <a:solidFill>
                      <a:schemeClr val="bg1"/>
                    </a:solidFill>
                  </a:rPr>
                  <a:t>th</a:t>
                </a:r>
                <a:r>
                  <a:rPr lang="en-US" sz="1200" b="1" dirty="0">
                    <a:solidFill>
                      <a:schemeClr val="bg1"/>
                    </a:solidFill>
                  </a:rPr>
                  <a:t> Unified Area Command Law Enforcement</a:t>
                </a:r>
                <a:br>
                  <a:rPr lang="en-US" sz="1200" b="1" dirty="0">
                    <a:solidFill>
                      <a:schemeClr val="bg1"/>
                    </a:solidFill>
                  </a:rPr>
                </a:br>
                <a:r>
                  <a:rPr lang="en-US" sz="1200" b="1" dirty="0">
                    <a:solidFill>
                      <a:schemeClr val="bg1"/>
                    </a:solidFill>
                  </a:rPr>
                  <a:t>Fire/EMS/Public Health</a:t>
                </a:r>
              </a:p>
            </p:txBody>
          </p:sp>
          <p:sp>
            <p:nvSpPr>
              <p:cNvPr id="30" name="Text Box 1064"/>
              <p:cNvSpPr txBox="1">
                <a:spLocks noChangeArrowheads="1"/>
              </p:cNvSpPr>
              <p:nvPr/>
            </p:nvSpPr>
            <p:spPr bwMode="auto">
              <a:xfrm>
                <a:off x="1092" y="2796"/>
                <a:ext cx="1130" cy="649"/>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a:defRPr/>
                </a:pPr>
                <a:r>
                  <a:rPr lang="en-US" sz="1200" b="1" dirty="0">
                    <a:solidFill>
                      <a:srgbClr val="25387D"/>
                    </a:solidFill>
                  </a:rPr>
                  <a:t>Central City July 4th Unified Command </a:t>
                </a:r>
                <a:br>
                  <a:rPr lang="en-US" sz="1200" b="1" dirty="0">
                    <a:solidFill>
                      <a:srgbClr val="25387D"/>
                    </a:solidFill>
                  </a:rPr>
                </a:br>
                <a:r>
                  <a:rPr lang="en-US" sz="1200" b="1" dirty="0">
                    <a:solidFill>
                      <a:srgbClr val="25387D"/>
                    </a:solidFill>
                  </a:rPr>
                  <a:t>Law Enforcement/</a:t>
                </a:r>
                <a:br>
                  <a:rPr lang="en-US" sz="1200" b="1" dirty="0">
                    <a:solidFill>
                      <a:srgbClr val="25387D"/>
                    </a:solidFill>
                  </a:rPr>
                </a:br>
                <a:r>
                  <a:rPr lang="en-US" sz="1200" b="1" dirty="0">
                    <a:solidFill>
                      <a:srgbClr val="25387D"/>
                    </a:solidFill>
                  </a:rPr>
                  <a:t>Fire/EMS/</a:t>
                </a:r>
                <a:br>
                  <a:rPr lang="en-US" sz="1200" b="1" dirty="0">
                    <a:solidFill>
                      <a:srgbClr val="25387D"/>
                    </a:solidFill>
                  </a:rPr>
                </a:br>
                <a:r>
                  <a:rPr lang="en-US" sz="1200" b="1" dirty="0">
                    <a:solidFill>
                      <a:srgbClr val="25387D"/>
                    </a:solidFill>
                  </a:rPr>
                  <a:t>Public Health</a:t>
                </a:r>
              </a:p>
            </p:txBody>
          </p:sp>
          <p:sp>
            <p:nvSpPr>
              <p:cNvPr id="31" name="Text Box 1065"/>
              <p:cNvSpPr txBox="1">
                <a:spLocks noChangeArrowheads="1"/>
              </p:cNvSpPr>
              <p:nvPr/>
            </p:nvSpPr>
            <p:spPr bwMode="auto">
              <a:xfrm>
                <a:off x="2278" y="2799"/>
                <a:ext cx="1130" cy="649"/>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a:defRPr/>
                </a:pPr>
                <a:r>
                  <a:rPr lang="en-US" sz="1200" b="1" dirty="0">
                    <a:solidFill>
                      <a:srgbClr val="25387D"/>
                    </a:solidFill>
                  </a:rPr>
                  <a:t>River Bend July 4th Unified Command </a:t>
                </a:r>
                <a:br>
                  <a:rPr lang="en-US" sz="1200" b="1" dirty="0">
                    <a:solidFill>
                      <a:srgbClr val="25387D"/>
                    </a:solidFill>
                  </a:rPr>
                </a:br>
                <a:r>
                  <a:rPr lang="en-US" sz="1200" b="1" dirty="0">
                    <a:solidFill>
                      <a:srgbClr val="25387D"/>
                    </a:solidFill>
                  </a:rPr>
                  <a:t>Law Enforcement/</a:t>
                </a:r>
                <a:br>
                  <a:rPr lang="en-US" sz="1200" b="1" dirty="0">
                    <a:solidFill>
                      <a:srgbClr val="25387D"/>
                    </a:solidFill>
                  </a:rPr>
                </a:br>
                <a:r>
                  <a:rPr lang="en-US" sz="1200" b="1" dirty="0">
                    <a:solidFill>
                      <a:srgbClr val="25387D"/>
                    </a:solidFill>
                  </a:rPr>
                  <a:t>Fire/EMS/</a:t>
                </a:r>
                <a:br>
                  <a:rPr lang="en-US" sz="1200" b="1" dirty="0">
                    <a:solidFill>
                      <a:srgbClr val="25387D"/>
                    </a:solidFill>
                  </a:rPr>
                </a:br>
                <a:r>
                  <a:rPr lang="en-US" sz="1200" b="1" dirty="0">
                    <a:solidFill>
                      <a:srgbClr val="25387D"/>
                    </a:solidFill>
                  </a:rPr>
                  <a:t>Public Health</a:t>
                </a:r>
              </a:p>
            </p:txBody>
          </p:sp>
          <p:sp>
            <p:nvSpPr>
              <p:cNvPr id="32" name="Text Box 1066"/>
              <p:cNvSpPr txBox="1">
                <a:spLocks noChangeArrowheads="1"/>
              </p:cNvSpPr>
              <p:nvPr/>
            </p:nvSpPr>
            <p:spPr bwMode="auto">
              <a:xfrm>
                <a:off x="3457" y="2794"/>
                <a:ext cx="1130" cy="649"/>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a:defRPr/>
                </a:pPr>
                <a:r>
                  <a:rPr lang="en-US" sz="1200" b="1" dirty="0">
                    <a:solidFill>
                      <a:srgbClr val="25387D"/>
                    </a:solidFill>
                  </a:rPr>
                  <a:t>Liberty Co. July 4th Unified Command </a:t>
                </a:r>
                <a:br>
                  <a:rPr lang="en-US" sz="1200" b="1" dirty="0">
                    <a:solidFill>
                      <a:srgbClr val="25387D"/>
                    </a:solidFill>
                  </a:rPr>
                </a:br>
                <a:r>
                  <a:rPr lang="en-US" sz="1200" b="1" dirty="0">
                    <a:solidFill>
                      <a:srgbClr val="25387D"/>
                    </a:solidFill>
                  </a:rPr>
                  <a:t>Law Enforcement/</a:t>
                </a:r>
                <a:br>
                  <a:rPr lang="en-US" sz="1200" b="1" dirty="0">
                    <a:solidFill>
                      <a:srgbClr val="25387D"/>
                    </a:solidFill>
                  </a:rPr>
                </a:br>
                <a:r>
                  <a:rPr lang="en-US" sz="1200" b="1" dirty="0">
                    <a:solidFill>
                      <a:srgbClr val="25387D"/>
                    </a:solidFill>
                  </a:rPr>
                  <a:t>Fire/EMS/</a:t>
                </a:r>
                <a:br>
                  <a:rPr lang="en-US" sz="1200" b="1" dirty="0">
                    <a:solidFill>
                      <a:srgbClr val="25387D"/>
                    </a:solidFill>
                  </a:rPr>
                </a:br>
                <a:r>
                  <a:rPr lang="en-US" sz="1200" b="1" dirty="0">
                    <a:solidFill>
                      <a:srgbClr val="25387D"/>
                    </a:solidFill>
                  </a:rPr>
                  <a:t>Public Health</a:t>
                </a:r>
              </a:p>
            </p:txBody>
          </p:sp>
          <p:sp>
            <p:nvSpPr>
              <p:cNvPr id="33" name="Line 1032"/>
              <p:cNvSpPr>
                <a:spLocks noChangeShapeType="1"/>
              </p:cNvSpPr>
              <p:nvPr/>
            </p:nvSpPr>
            <p:spPr bwMode="auto">
              <a:xfrm>
                <a:off x="2832" y="1600"/>
                <a:ext cx="695" cy="1"/>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 name="Text Box 1036"/>
              <p:cNvSpPr txBox="1">
                <a:spLocks noChangeArrowheads="1"/>
              </p:cNvSpPr>
              <p:nvPr/>
            </p:nvSpPr>
            <p:spPr bwMode="auto">
              <a:xfrm>
                <a:off x="1282" y="1153"/>
                <a:ext cx="1448" cy="291"/>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a:defRPr/>
                </a:pPr>
                <a:r>
                  <a:rPr lang="en-US" sz="1200" b="1" dirty="0">
                    <a:solidFill>
                      <a:srgbClr val="25387D"/>
                    </a:solidFill>
                  </a:rPr>
                  <a:t>Area Command</a:t>
                </a:r>
                <a:br>
                  <a:rPr lang="en-US" sz="1200" b="1" dirty="0">
                    <a:solidFill>
                      <a:srgbClr val="25387D"/>
                    </a:solidFill>
                  </a:rPr>
                </a:br>
                <a:r>
                  <a:rPr lang="en-US" sz="1200" b="1" dirty="0">
                    <a:solidFill>
                      <a:srgbClr val="25387D"/>
                    </a:solidFill>
                  </a:rPr>
                  <a:t>Investigation/Intel Officer</a:t>
                </a:r>
              </a:p>
            </p:txBody>
          </p:sp>
          <p:sp>
            <p:nvSpPr>
              <p:cNvPr id="35" name="Text Box 1036"/>
              <p:cNvSpPr txBox="1">
                <a:spLocks noChangeArrowheads="1"/>
              </p:cNvSpPr>
              <p:nvPr/>
            </p:nvSpPr>
            <p:spPr bwMode="auto">
              <a:xfrm>
                <a:off x="3088" y="1473"/>
                <a:ext cx="1448" cy="291"/>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a:defRPr/>
                </a:pPr>
                <a:r>
                  <a:rPr lang="en-US" sz="1200" b="1" dirty="0">
                    <a:solidFill>
                      <a:srgbClr val="25387D"/>
                    </a:solidFill>
                  </a:rPr>
                  <a:t>Area Command</a:t>
                </a:r>
                <a:br>
                  <a:rPr lang="en-US" sz="1200" b="1" dirty="0">
                    <a:solidFill>
                      <a:srgbClr val="25387D"/>
                    </a:solidFill>
                  </a:rPr>
                </a:br>
                <a:r>
                  <a:rPr lang="en-US" sz="1200" b="1" dirty="0">
                    <a:solidFill>
                      <a:srgbClr val="25387D"/>
                    </a:solidFill>
                  </a:rPr>
                  <a:t>Public Information Officer</a:t>
                </a:r>
              </a:p>
            </p:txBody>
          </p:sp>
          <p:sp>
            <p:nvSpPr>
              <p:cNvPr id="36" name="Line 27"/>
              <p:cNvSpPr>
                <a:spLocks noChangeShapeType="1"/>
              </p:cNvSpPr>
              <p:nvPr/>
            </p:nvSpPr>
            <p:spPr bwMode="auto">
              <a:xfrm>
                <a:off x="2830" y="1992"/>
                <a:ext cx="1333" cy="0"/>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 name="Line 28"/>
              <p:cNvSpPr>
                <a:spLocks noChangeShapeType="1"/>
              </p:cNvSpPr>
              <p:nvPr/>
            </p:nvSpPr>
            <p:spPr bwMode="auto">
              <a:xfrm>
                <a:off x="2158" y="1704"/>
                <a:ext cx="685" cy="1"/>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a:lstStyle/>
              <a:p>
                <a:endParaRPr lang="en-US"/>
              </a:p>
            </p:txBody>
          </p:sp>
          <p:cxnSp>
            <p:nvCxnSpPr>
              <p:cNvPr id="38" name="AutoShape 29"/>
              <p:cNvCxnSpPr>
                <a:cxnSpLocks noChangeShapeType="1"/>
                <a:endCxn id="41" idx="2"/>
              </p:cNvCxnSpPr>
              <p:nvPr/>
            </p:nvCxnSpPr>
            <p:spPr bwMode="auto">
              <a:xfrm flipH="1">
                <a:off x="912" y="1750"/>
                <a:ext cx="1" cy="810"/>
              </a:xfrm>
              <a:prstGeom prst="straightConnector1">
                <a:avLst/>
              </a:prstGeom>
              <a:noFill/>
              <a:ln w="28575">
                <a:solidFill>
                  <a:srgbClr val="25387D"/>
                </a:solidFill>
                <a:round/>
                <a:headEnd/>
                <a:tailEnd/>
              </a:ln>
              <a:extLst>
                <a:ext uri="{909E8E84-426E-40DD-AFC4-6F175D3DCCD1}">
                  <a14:hiddenFill xmlns:a14="http://schemas.microsoft.com/office/drawing/2010/main">
                    <a:noFill/>
                  </a14:hiddenFill>
                </a:ext>
              </a:extLst>
            </p:spPr>
          </p:cxnSp>
          <p:sp>
            <p:nvSpPr>
              <p:cNvPr id="39" name="Text Box 1062"/>
              <p:cNvSpPr txBox="1">
                <a:spLocks noChangeArrowheads="1"/>
              </p:cNvSpPr>
              <p:nvPr/>
            </p:nvSpPr>
            <p:spPr bwMode="auto">
              <a:xfrm>
                <a:off x="666" y="1568"/>
                <a:ext cx="1486" cy="271"/>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a:defRPr/>
                </a:pPr>
                <a:r>
                  <a:rPr lang="en-US" sz="1100" b="1" dirty="0">
                    <a:solidFill>
                      <a:srgbClr val="25387D"/>
                    </a:solidFill>
                  </a:rPr>
                  <a:t>Assistant Area Commander</a:t>
                </a:r>
              </a:p>
              <a:p>
                <a:pPr algn="ctr">
                  <a:defRPr/>
                </a:pPr>
                <a:r>
                  <a:rPr lang="en-US" sz="1100" b="1" dirty="0">
                    <a:solidFill>
                      <a:srgbClr val="25387D"/>
                    </a:solidFill>
                  </a:rPr>
                  <a:t>Planning</a:t>
                </a:r>
              </a:p>
            </p:txBody>
          </p:sp>
          <p:sp>
            <p:nvSpPr>
              <p:cNvPr id="40" name="Text Box 1051"/>
              <p:cNvSpPr txBox="1">
                <a:spLocks noChangeArrowheads="1"/>
              </p:cNvSpPr>
              <p:nvPr/>
            </p:nvSpPr>
            <p:spPr bwMode="auto">
              <a:xfrm>
                <a:off x="359" y="1977"/>
                <a:ext cx="1116" cy="271"/>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ctr">
                  <a:defRPr/>
                </a:pPr>
                <a:r>
                  <a:rPr lang="en-US" sz="1100" b="1" dirty="0">
                    <a:solidFill>
                      <a:srgbClr val="25387D"/>
                    </a:solidFill>
                  </a:rPr>
                  <a:t>Area Command</a:t>
                </a:r>
              </a:p>
              <a:p>
                <a:pPr algn="ctr">
                  <a:defRPr/>
                </a:pPr>
                <a:r>
                  <a:rPr lang="en-US" sz="1100" b="1" dirty="0">
                    <a:solidFill>
                      <a:srgbClr val="25387D"/>
                    </a:solidFill>
                  </a:rPr>
                  <a:t>Situation Unit Leader</a:t>
                </a:r>
              </a:p>
            </p:txBody>
          </p:sp>
          <p:sp>
            <p:nvSpPr>
              <p:cNvPr id="41" name="Text Box 1042"/>
              <p:cNvSpPr txBox="1">
                <a:spLocks noChangeArrowheads="1"/>
              </p:cNvSpPr>
              <p:nvPr/>
            </p:nvSpPr>
            <p:spPr bwMode="auto">
              <a:xfrm>
                <a:off x="359" y="2394"/>
                <a:ext cx="1105" cy="165"/>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ctr">
                  <a:defRPr/>
                </a:pPr>
                <a:r>
                  <a:rPr lang="en-US" sz="1100" b="1" dirty="0">
                    <a:solidFill>
                      <a:srgbClr val="25387D"/>
                    </a:solidFill>
                  </a:rPr>
                  <a:t>Terrorist Specialists</a:t>
                </a:r>
              </a:p>
            </p:txBody>
          </p:sp>
          <p:sp>
            <p:nvSpPr>
              <p:cNvPr id="42" name="Text Box 1040"/>
              <p:cNvSpPr txBox="1">
                <a:spLocks noChangeArrowheads="1"/>
              </p:cNvSpPr>
              <p:nvPr/>
            </p:nvSpPr>
            <p:spPr bwMode="auto">
              <a:xfrm>
                <a:off x="3752" y="1853"/>
                <a:ext cx="1592" cy="271"/>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a:defRPr/>
                </a:pPr>
                <a:r>
                  <a:rPr lang="en-US" sz="1100" b="1" dirty="0">
                    <a:solidFill>
                      <a:srgbClr val="25387D"/>
                    </a:solidFill>
                  </a:rPr>
                  <a:t>Assistant Area Commander</a:t>
                </a:r>
              </a:p>
              <a:p>
                <a:pPr algn="ctr">
                  <a:defRPr/>
                </a:pPr>
                <a:r>
                  <a:rPr lang="en-US" sz="1100" b="1" dirty="0">
                    <a:solidFill>
                      <a:srgbClr val="25387D"/>
                    </a:solidFill>
                  </a:rPr>
                  <a:t>Logistics</a:t>
                </a:r>
              </a:p>
            </p:txBody>
          </p:sp>
          <p:sp>
            <p:nvSpPr>
              <p:cNvPr id="43" name="Text Box 1048"/>
              <p:cNvSpPr txBox="1">
                <a:spLocks noChangeArrowheads="1"/>
              </p:cNvSpPr>
              <p:nvPr/>
            </p:nvSpPr>
            <p:spPr bwMode="auto">
              <a:xfrm>
                <a:off x="1574" y="1962"/>
                <a:ext cx="1156" cy="378"/>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ctr">
                  <a:defRPr/>
                </a:pPr>
                <a:r>
                  <a:rPr lang="en-US" sz="1100" b="1" dirty="0">
                    <a:solidFill>
                      <a:srgbClr val="25387D"/>
                    </a:solidFill>
                  </a:rPr>
                  <a:t>Area Command</a:t>
                </a:r>
              </a:p>
              <a:p>
                <a:pPr algn="ctr">
                  <a:defRPr/>
                </a:pPr>
                <a:r>
                  <a:rPr lang="en-US" sz="1100" b="1" dirty="0">
                    <a:solidFill>
                      <a:srgbClr val="25387D"/>
                    </a:solidFill>
                  </a:rPr>
                  <a:t>Critical Resources Unit Leader</a:t>
                </a:r>
              </a:p>
            </p:txBody>
          </p:sp>
        </p:grpSp>
        <p:cxnSp>
          <p:nvCxnSpPr>
            <p:cNvPr id="23" name="AutoShape 29"/>
            <p:cNvCxnSpPr>
              <a:cxnSpLocks noChangeShapeType="1"/>
            </p:cNvCxnSpPr>
            <p:nvPr/>
          </p:nvCxnSpPr>
          <p:spPr bwMode="auto">
            <a:xfrm>
              <a:off x="3160713" y="2976694"/>
              <a:ext cx="0" cy="203069"/>
            </a:xfrm>
            <a:prstGeom prst="straightConnector1">
              <a:avLst/>
            </a:prstGeom>
            <a:noFill/>
            <a:ln w="28575">
              <a:solidFill>
                <a:srgbClr val="25387D"/>
              </a:solidFill>
              <a:round/>
              <a:headEnd/>
              <a:tailEnd/>
            </a:ln>
            <a:extLst>
              <a:ext uri="{909E8E84-426E-40DD-AFC4-6F175D3DCCD1}">
                <a14:hiddenFill xmlns:a14="http://schemas.microsoft.com/office/drawing/2010/main">
                  <a:noFill/>
                </a14:hiddenFill>
              </a:ext>
            </a:extLst>
          </p:spPr>
        </p:cxnSp>
      </p:grpSp>
      <p:sp>
        <p:nvSpPr>
          <p:cNvPr id="44" name="TextBox 43"/>
          <p:cNvSpPr txBox="1"/>
          <p:nvPr/>
        </p:nvSpPr>
        <p:spPr>
          <a:xfrm>
            <a:off x="2370010" y="5859463"/>
            <a:ext cx="4690357" cy="923330"/>
          </a:xfrm>
          <a:prstGeom prst="rect">
            <a:avLst/>
          </a:prstGeom>
          <a:noFill/>
        </p:spPr>
        <p:txBody>
          <a:bodyPr wrap="square" rtlCol="0">
            <a:spAutoFit/>
          </a:bodyPr>
          <a:lstStyle/>
          <a:p>
            <a:r>
              <a:rPr lang="en-US" sz="1800" dirty="0" smtClean="0">
                <a:solidFill>
                  <a:schemeClr val="bg1"/>
                </a:solidFill>
              </a:rPr>
              <a:t>NOTE: THERE IS A MISPRINT IN SRG PAGE 4.15- CRITICAL RESL WORKS FOR AAC PLANNING!!!!!!!</a:t>
            </a:r>
            <a:endParaRPr lang="en-US" sz="1800" dirty="0">
              <a:solidFill>
                <a:schemeClr val="bg1"/>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p:cTn id="7" dur="500" fill="hold"/>
                                        <p:tgtEl>
                                          <p:spTgt spid="44"/>
                                        </p:tgtEl>
                                        <p:attrNameLst>
                                          <p:attrName>ppt_w</p:attrName>
                                        </p:attrNameLst>
                                      </p:cBhvr>
                                      <p:tavLst>
                                        <p:tav tm="0">
                                          <p:val>
                                            <p:fltVal val="0"/>
                                          </p:val>
                                        </p:tav>
                                        <p:tav tm="100000">
                                          <p:val>
                                            <p:strVal val="#ppt_w"/>
                                          </p:val>
                                        </p:tav>
                                      </p:tavLst>
                                    </p:anim>
                                    <p:anim calcmode="lin" valueType="num">
                                      <p:cBhvr>
                                        <p:cTn id="8" dur="500" fill="hold"/>
                                        <p:tgtEl>
                                          <p:spTgt spid="44"/>
                                        </p:tgtEl>
                                        <p:attrNameLst>
                                          <p:attrName>ppt_h</p:attrName>
                                        </p:attrNameLst>
                                      </p:cBhvr>
                                      <p:tavLst>
                                        <p:tav tm="0">
                                          <p:val>
                                            <p:fltVal val="0"/>
                                          </p:val>
                                        </p:tav>
                                        <p:tav tm="100000">
                                          <p:val>
                                            <p:strVal val="#ppt_h"/>
                                          </p:val>
                                        </p:tav>
                                      </p:tavLst>
                                    </p:anim>
                                    <p:animEffect transition="in" filter="fade">
                                      <p:cBhvr>
                                        <p:cTn id="9"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spect="1" noChangeArrowheads="1"/>
          </p:cNvSpPr>
          <p:nvPr>
            <p:ph type="title"/>
          </p:nvPr>
        </p:nvSpPr>
        <p:spPr>
          <a:xfrm>
            <a:off x="457200" y="304800"/>
            <a:ext cx="8686800" cy="639763"/>
          </a:xfrm>
        </p:spPr>
        <p:txBody>
          <a:bodyPr/>
          <a:lstStyle/>
          <a:p>
            <a:r>
              <a:rPr lang="en-US" sz="3400" dirty="0" smtClean="0"/>
              <a:t>Area Commander:  Overall Responsibilities</a:t>
            </a:r>
            <a:endParaRPr lang="en-US" sz="3400" dirty="0" smtClean="0">
              <a:solidFill>
                <a:srgbClr val="25387D"/>
              </a:solidFill>
            </a:endParaRPr>
          </a:p>
        </p:txBody>
      </p:sp>
      <p:sp>
        <p:nvSpPr>
          <p:cNvPr id="20483" name="Rectangle 5"/>
          <p:cNvSpPr>
            <a:spLocks noGrp="1" noChangeArrowheads="1"/>
          </p:cNvSpPr>
          <p:nvPr>
            <p:ph sz="half" idx="1"/>
          </p:nvPr>
        </p:nvSpPr>
        <p:spPr>
          <a:xfrm>
            <a:off x="3556000" y="1041400"/>
            <a:ext cx="5372100" cy="4699000"/>
          </a:xfrm>
        </p:spPr>
        <p:txBody>
          <a:bodyPr/>
          <a:lstStyle/>
          <a:p>
            <a:pPr lvl="1">
              <a:spcBef>
                <a:spcPts val="400"/>
              </a:spcBef>
            </a:pPr>
            <a:r>
              <a:rPr lang="en-US" sz="2100" dirty="0" smtClean="0"/>
              <a:t>Set overall objectives.</a:t>
            </a:r>
          </a:p>
          <a:p>
            <a:pPr lvl="1">
              <a:spcBef>
                <a:spcPts val="400"/>
              </a:spcBef>
            </a:pPr>
            <a:r>
              <a:rPr lang="en-US" sz="2100" dirty="0" smtClean="0"/>
              <a:t>Ensure incident objectives are </a:t>
            </a:r>
            <a:br>
              <a:rPr lang="en-US" sz="2100" dirty="0" smtClean="0"/>
            </a:br>
            <a:r>
              <a:rPr lang="en-US" sz="2100" dirty="0" smtClean="0"/>
              <a:t>met and do not conflict with each </a:t>
            </a:r>
            <a:br>
              <a:rPr lang="en-US" sz="2100" dirty="0" smtClean="0"/>
            </a:br>
            <a:r>
              <a:rPr lang="en-US" sz="2100" dirty="0" smtClean="0"/>
              <a:t>other or agency policy.</a:t>
            </a:r>
          </a:p>
          <a:p>
            <a:pPr lvl="1">
              <a:spcBef>
                <a:spcPts val="400"/>
              </a:spcBef>
            </a:pPr>
            <a:r>
              <a:rPr lang="en-US" sz="2100" dirty="0" smtClean="0"/>
              <a:t>Establish incident-related priorities.</a:t>
            </a:r>
          </a:p>
          <a:p>
            <a:pPr lvl="1">
              <a:spcBef>
                <a:spcPts val="400"/>
              </a:spcBef>
            </a:pPr>
            <a:r>
              <a:rPr lang="en-US" sz="2100" dirty="0" smtClean="0"/>
              <a:t>Allocate/reallocate critical resources.</a:t>
            </a:r>
          </a:p>
          <a:p>
            <a:pPr lvl="1">
              <a:spcBef>
                <a:spcPts val="400"/>
              </a:spcBef>
            </a:pPr>
            <a:r>
              <a:rPr lang="en-US" sz="2100" dirty="0" smtClean="0"/>
              <a:t>Ensure that personnel are qualified and incidents are properly managed.</a:t>
            </a:r>
          </a:p>
          <a:p>
            <a:pPr lvl="1">
              <a:spcBef>
                <a:spcPts val="400"/>
              </a:spcBef>
            </a:pPr>
            <a:r>
              <a:rPr lang="en-US" sz="2100" dirty="0" smtClean="0"/>
              <a:t>Coordinate demobilization of assigned resources.</a:t>
            </a:r>
          </a:p>
          <a:p>
            <a:pPr lvl="1">
              <a:spcBef>
                <a:spcPts val="400"/>
              </a:spcBef>
            </a:pPr>
            <a:r>
              <a:rPr lang="en-US" sz="2100" dirty="0" smtClean="0"/>
              <a:t>Coordinate with Agency Administrator, EOC, other </a:t>
            </a:r>
            <a:br>
              <a:rPr lang="en-US" sz="2100" dirty="0" smtClean="0"/>
            </a:br>
            <a:r>
              <a:rPr lang="en-US" sz="2100" dirty="0" smtClean="0"/>
              <a:t>entities, and the media.</a:t>
            </a:r>
          </a:p>
        </p:txBody>
      </p:sp>
      <p:pic>
        <p:nvPicPr>
          <p:cNvPr id="25" name="Picture 12" descr="A clipboard that reads Refer to Position Checklist"/>
          <p:cNvPicPr>
            <a:picLocks noChangeAspect="1" noChangeArrowheads="1"/>
          </p:cNvPicPr>
          <p:nvPr/>
        </p:nvPicPr>
        <p:blipFill>
          <a:blip r:embed="rId2"/>
          <a:srcRect/>
          <a:stretch>
            <a:fillRect/>
          </a:stretch>
        </p:blipFill>
        <p:spPr bwMode="auto">
          <a:xfrm>
            <a:off x="7612063" y="4314825"/>
            <a:ext cx="982662" cy="1335088"/>
          </a:xfrm>
          <a:prstGeom prst="rect">
            <a:avLst/>
          </a:prstGeom>
          <a:ln>
            <a:noFill/>
          </a:ln>
          <a:effectLst>
            <a:outerShdw blurRad="190500" algn="tl" rotWithShape="0">
              <a:srgbClr val="000000">
                <a:alpha val="70000"/>
              </a:srgbClr>
            </a:outerShdw>
          </a:effectLst>
        </p:spPr>
      </p:pic>
      <p:grpSp>
        <p:nvGrpSpPr>
          <p:cNvPr id="2" name="Group 1" descr="A hierarchy chart that starts with Area Commander(highlighted) and branches to the left to Area Command Public Information Officer and Area command Liaison Officer.  Two additional branches are Assistant Area Commander Planning and Assistant Area Commander Logistics which branches into Area command Situation Unit Leader and Area Command Critical Resources Unit Leader."/>
          <p:cNvGrpSpPr/>
          <p:nvPr/>
        </p:nvGrpSpPr>
        <p:grpSpPr>
          <a:xfrm>
            <a:off x="228601" y="1214438"/>
            <a:ext cx="3736456" cy="4080704"/>
            <a:chOff x="228601" y="1214438"/>
            <a:chExt cx="3736456" cy="4080704"/>
          </a:xfrm>
        </p:grpSpPr>
        <p:grpSp>
          <p:nvGrpSpPr>
            <p:cNvPr id="34" name="Group 33"/>
            <p:cNvGrpSpPr/>
            <p:nvPr/>
          </p:nvGrpSpPr>
          <p:grpSpPr>
            <a:xfrm>
              <a:off x="228601" y="1214438"/>
              <a:ext cx="3736456" cy="4080704"/>
              <a:chOff x="228601" y="1214438"/>
              <a:chExt cx="3736456" cy="4080704"/>
            </a:xfrm>
          </p:grpSpPr>
          <p:sp>
            <p:nvSpPr>
              <p:cNvPr id="35" name="Line 1511"/>
              <p:cNvSpPr>
                <a:spLocks noChangeShapeType="1"/>
              </p:cNvSpPr>
              <p:nvPr/>
            </p:nvSpPr>
            <p:spPr bwMode="auto">
              <a:xfrm>
                <a:off x="1697333" y="2363777"/>
                <a:ext cx="550775" cy="0"/>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wrap="none" bIns="18288" anchor="ctr"/>
              <a:lstStyle/>
              <a:p>
                <a:endParaRPr lang="en-US"/>
              </a:p>
            </p:txBody>
          </p:sp>
          <p:sp>
            <p:nvSpPr>
              <p:cNvPr id="36" name="Line 1512"/>
              <p:cNvSpPr>
                <a:spLocks noChangeShapeType="1"/>
              </p:cNvSpPr>
              <p:nvPr/>
            </p:nvSpPr>
            <p:spPr bwMode="auto">
              <a:xfrm>
                <a:off x="1697333" y="3159473"/>
                <a:ext cx="550775" cy="0"/>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wrap="none" bIns="18288" anchor="ctr"/>
              <a:lstStyle/>
              <a:p>
                <a:endParaRPr lang="en-US"/>
              </a:p>
            </p:txBody>
          </p:sp>
          <p:sp>
            <p:nvSpPr>
              <p:cNvPr id="37" name="Line 1513"/>
              <p:cNvSpPr>
                <a:spLocks noChangeShapeType="1"/>
              </p:cNvSpPr>
              <p:nvPr/>
            </p:nvSpPr>
            <p:spPr bwMode="auto">
              <a:xfrm>
                <a:off x="1697333" y="1656490"/>
                <a:ext cx="0" cy="2142119"/>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wrap="none" bIns="18288" anchor="ctr"/>
              <a:lstStyle/>
              <a:p>
                <a:endParaRPr lang="en-US"/>
              </a:p>
            </p:txBody>
          </p:sp>
          <p:sp>
            <p:nvSpPr>
              <p:cNvPr id="38" name="AutoShape 1515"/>
              <p:cNvSpPr>
                <a:spLocks noChangeArrowheads="1"/>
              </p:cNvSpPr>
              <p:nvPr/>
            </p:nvSpPr>
            <p:spPr bwMode="auto">
              <a:xfrm>
                <a:off x="1865626" y="2098545"/>
                <a:ext cx="1713522" cy="618875"/>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000" b="1" dirty="0">
                    <a:solidFill>
                      <a:srgbClr val="25387D"/>
                    </a:solidFill>
                    <a:latin typeface="Arial" charset="0"/>
                  </a:rPr>
                  <a:t>Area Command</a:t>
                </a:r>
                <a:br>
                  <a:rPr lang="en-US" sz="1000" b="1" dirty="0">
                    <a:solidFill>
                      <a:srgbClr val="25387D"/>
                    </a:solidFill>
                    <a:latin typeface="Arial" charset="0"/>
                  </a:rPr>
                </a:br>
                <a:r>
                  <a:rPr lang="en-US" sz="1000" b="1" dirty="0">
                    <a:solidFill>
                      <a:srgbClr val="25387D"/>
                    </a:solidFill>
                    <a:latin typeface="Arial" charset="0"/>
                  </a:rPr>
                  <a:t>Public Information </a:t>
                </a:r>
                <a:br>
                  <a:rPr lang="en-US" sz="1000" b="1" dirty="0">
                    <a:solidFill>
                      <a:srgbClr val="25387D"/>
                    </a:solidFill>
                    <a:latin typeface="Arial" charset="0"/>
                  </a:rPr>
                </a:br>
                <a:r>
                  <a:rPr lang="en-US" sz="1000" b="1" dirty="0">
                    <a:solidFill>
                      <a:srgbClr val="25387D"/>
                    </a:solidFill>
                    <a:latin typeface="Arial" charset="0"/>
                  </a:rPr>
                  <a:t>Officer</a:t>
                </a:r>
              </a:p>
            </p:txBody>
          </p:sp>
          <p:sp>
            <p:nvSpPr>
              <p:cNvPr id="39" name="AutoShape 1516"/>
              <p:cNvSpPr>
                <a:spLocks noChangeArrowheads="1"/>
              </p:cNvSpPr>
              <p:nvPr/>
            </p:nvSpPr>
            <p:spPr bwMode="auto">
              <a:xfrm>
                <a:off x="779375" y="1214438"/>
                <a:ext cx="1835917" cy="707285"/>
              </a:xfrm>
              <a:prstGeom prst="cube">
                <a:avLst>
                  <a:gd name="adj" fmla="val 1131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none" bIns="18288" anchor="ctr"/>
              <a:lstStyle/>
              <a:p>
                <a:pPr algn="ctr">
                  <a:lnSpc>
                    <a:spcPct val="85000"/>
                  </a:lnSpc>
                  <a:defRPr/>
                </a:pPr>
                <a:r>
                  <a:rPr lang="en-US" sz="1200" b="1" dirty="0"/>
                  <a:t>Area </a:t>
                </a:r>
                <a:br>
                  <a:rPr lang="en-US" sz="1200" b="1" dirty="0"/>
                </a:br>
                <a:r>
                  <a:rPr lang="en-US" sz="1200" b="1" dirty="0"/>
                  <a:t>Commander</a:t>
                </a:r>
              </a:p>
            </p:txBody>
          </p:sp>
          <p:sp>
            <p:nvSpPr>
              <p:cNvPr id="40" name="AutoShape 1517"/>
              <p:cNvSpPr>
                <a:spLocks noChangeArrowheads="1"/>
              </p:cNvSpPr>
              <p:nvPr/>
            </p:nvSpPr>
            <p:spPr bwMode="auto">
              <a:xfrm>
                <a:off x="1865626" y="2894241"/>
                <a:ext cx="1715434" cy="535989"/>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000" b="1">
                    <a:solidFill>
                      <a:srgbClr val="25387D"/>
                    </a:solidFill>
                    <a:latin typeface="Arial" charset="0"/>
                  </a:rPr>
                  <a:t>Area Command </a:t>
                </a:r>
                <a:br>
                  <a:rPr lang="en-US" sz="1000" b="1">
                    <a:solidFill>
                      <a:srgbClr val="25387D"/>
                    </a:solidFill>
                    <a:latin typeface="Arial" charset="0"/>
                  </a:rPr>
                </a:br>
                <a:r>
                  <a:rPr lang="en-US" sz="1000" b="1">
                    <a:solidFill>
                      <a:srgbClr val="25387D"/>
                    </a:solidFill>
                    <a:latin typeface="Arial" charset="0"/>
                  </a:rPr>
                  <a:t>Liaison Officer</a:t>
                </a:r>
              </a:p>
            </p:txBody>
          </p:sp>
          <p:sp>
            <p:nvSpPr>
              <p:cNvPr id="41" name="AutoShape 1518"/>
              <p:cNvSpPr>
                <a:spLocks noChangeArrowheads="1"/>
              </p:cNvSpPr>
              <p:nvPr/>
            </p:nvSpPr>
            <p:spPr bwMode="auto">
              <a:xfrm>
                <a:off x="721975" y="3812548"/>
                <a:ext cx="1526134" cy="598613"/>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000" b="1" dirty="0">
                    <a:solidFill>
                      <a:srgbClr val="25387D"/>
                    </a:solidFill>
                    <a:latin typeface="Arial" charset="0"/>
                  </a:rPr>
                  <a:t>Assistant Area </a:t>
                </a:r>
                <a:br>
                  <a:rPr lang="en-US" sz="1000" b="1" dirty="0">
                    <a:solidFill>
                      <a:srgbClr val="25387D"/>
                    </a:solidFill>
                    <a:latin typeface="Arial" charset="0"/>
                  </a:rPr>
                </a:br>
                <a:r>
                  <a:rPr lang="en-US" sz="1000" b="1" dirty="0">
                    <a:solidFill>
                      <a:srgbClr val="25387D"/>
                    </a:solidFill>
                    <a:latin typeface="Arial" charset="0"/>
                  </a:rPr>
                  <a:t>Commander Planning</a:t>
                </a:r>
              </a:p>
            </p:txBody>
          </p:sp>
          <p:sp>
            <p:nvSpPr>
              <p:cNvPr id="42" name="AutoShape 1519"/>
              <p:cNvSpPr>
                <a:spLocks noChangeArrowheads="1"/>
              </p:cNvSpPr>
              <p:nvPr/>
            </p:nvSpPr>
            <p:spPr bwMode="auto">
              <a:xfrm>
                <a:off x="228601" y="4696529"/>
                <a:ext cx="1341120" cy="598613"/>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000" b="1" dirty="0">
                    <a:solidFill>
                      <a:srgbClr val="25387D"/>
                    </a:solidFill>
                    <a:latin typeface="Arial" charset="0"/>
                  </a:rPr>
                  <a:t>Area Command </a:t>
                </a:r>
                <a:br>
                  <a:rPr lang="en-US" sz="1000" b="1" dirty="0">
                    <a:solidFill>
                      <a:srgbClr val="25387D"/>
                    </a:solidFill>
                    <a:latin typeface="Arial" charset="0"/>
                  </a:rPr>
                </a:br>
                <a:r>
                  <a:rPr lang="en-US" sz="1000" b="1" dirty="0">
                    <a:solidFill>
                      <a:srgbClr val="25387D"/>
                    </a:solidFill>
                    <a:latin typeface="Arial" charset="0"/>
                  </a:rPr>
                  <a:t>Situation</a:t>
                </a:r>
                <a:br>
                  <a:rPr lang="en-US" sz="1000" b="1" dirty="0">
                    <a:solidFill>
                      <a:srgbClr val="25387D"/>
                    </a:solidFill>
                    <a:latin typeface="Arial" charset="0"/>
                  </a:rPr>
                </a:br>
                <a:r>
                  <a:rPr lang="en-US" sz="1000" b="1" dirty="0">
                    <a:solidFill>
                      <a:srgbClr val="25387D"/>
                    </a:solidFill>
                    <a:latin typeface="Arial" charset="0"/>
                  </a:rPr>
                  <a:t>Unit Leader</a:t>
                </a:r>
              </a:p>
            </p:txBody>
          </p:sp>
          <p:sp>
            <p:nvSpPr>
              <p:cNvPr id="43" name="AutoShape 1520"/>
              <p:cNvSpPr>
                <a:spLocks noChangeArrowheads="1"/>
              </p:cNvSpPr>
              <p:nvPr/>
            </p:nvSpPr>
            <p:spPr bwMode="auto">
              <a:xfrm>
                <a:off x="2584811" y="3798610"/>
                <a:ext cx="1380246" cy="598613"/>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000" b="1" dirty="0">
                    <a:solidFill>
                      <a:srgbClr val="25387D"/>
                    </a:solidFill>
                    <a:latin typeface="Arial" charset="0"/>
                  </a:rPr>
                  <a:t>Assistant</a:t>
                </a:r>
                <a:br>
                  <a:rPr lang="en-US" sz="1000" b="1" dirty="0">
                    <a:solidFill>
                      <a:srgbClr val="25387D"/>
                    </a:solidFill>
                    <a:latin typeface="Arial" charset="0"/>
                  </a:rPr>
                </a:br>
                <a:r>
                  <a:rPr lang="en-US" sz="1000" b="1" dirty="0">
                    <a:solidFill>
                      <a:srgbClr val="25387D"/>
                    </a:solidFill>
                    <a:latin typeface="Arial" charset="0"/>
                  </a:rPr>
                  <a:t>Area Commander</a:t>
                </a:r>
                <a:br>
                  <a:rPr lang="en-US" sz="1000" b="1" dirty="0">
                    <a:solidFill>
                      <a:srgbClr val="25387D"/>
                    </a:solidFill>
                    <a:latin typeface="Arial" charset="0"/>
                  </a:rPr>
                </a:br>
                <a:r>
                  <a:rPr lang="en-US" sz="1000" b="1" dirty="0">
                    <a:solidFill>
                      <a:srgbClr val="25387D"/>
                    </a:solidFill>
                    <a:latin typeface="Arial" charset="0"/>
                  </a:rPr>
                  <a:t>Logistics</a:t>
                </a:r>
              </a:p>
            </p:txBody>
          </p:sp>
          <p:sp>
            <p:nvSpPr>
              <p:cNvPr id="44" name="AutoShape 1521"/>
              <p:cNvSpPr>
                <a:spLocks noChangeArrowheads="1"/>
              </p:cNvSpPr>
              <p:nvPr/>
            </p:nvSpPr>
            <p:spPr bwMode="auto">
              <a:xfrm>
                <a:off x="1721026" y="4674150"/>
                <a:ext cx="1275267" cy="598613"/>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000" b="1" dirty="0">
                    <a:solidFill>
                      <a:srgbClr val="25387D"/>
                    </a:solidFill>
                    <a:latin typeface="Arial" charset="0"/>
                  </a:rPr>
                  <a:t>Area Command</a:t>
                </a:r>
                <a:br>
                  <a:rPr lang="en-US" sz="1000" b="1" dirty="0">
                    <a:solidFill>
                      <a:srgbClr val="25387D"/>
                    </a:solidFill>
                    <a:latin typeface="Arial" charset="0"/>
                  </a:rPr>
                </a:br>
                <a:r>
                  <a:rPr lang="en-US" sz="1000" b="1" dirty="0">
                    <a:solidFill>
                      <a:srgbClr val="25387D"/>
                    </a:solidFill>
                    <a:latin typeface="Arial" charset="0"/>
                  </a:rPr>
                  <a:t>Critical Resources</a:t>
                </a:r>
                <a:br>
                  <a:rPr lang="en-US" sz="1000" b="1" dirty="0">
                    <a:solidFill>
                      <a:srgbClr val="25387D"/>
                    </a:solidFill>
                    <a:latin typeface="Arial" charset="0"/>
                  </a:rPr>
                </a:br>
                <a:r>
                  <a:rPr lang="en-US" sz="1000" b="1" dirty="0">
                    <a:solidFill>
                      <a:srgbClr val="25387D"/>
                    </a:solidFill>
                    <a:latin typeface="Arial" charset="0"/>
                  </a:rPr>
                  <a:t>Unit Leader</a:t>
                </a:r>
              </a:p>
            </p:txBody>
          </p:sp>
        </p:grpSp>
        <p:cxnSp>
          <p:nvCxnSpPr>
            <p:cNvPr id="45" name="Straight Connector 44"/>
            <p:cNvCxnSpPr/>
            <p:nvPr/>
          </p:nvCxnSpPr>
          <p:spPr>
            <a:xfrm>
              <a:off x="1697332" y="3627120"/>
              <a:ext cx="1518308"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V="1">
              <a:off x="3215640" y="3627122"/>
              <a:ext cx="0" cy="171487"/>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V="1">
              <a:off x="2064160" y="4419603"/>
              <a:ext cx="0" cy="276926"/>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870815" y="4411161"/>
              <a:ext cx="0" cy="276926"/>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1" name="TextBox 20"/>
          <p:cNvSpPr txBox="1"/>
          <p:nvPr/>
        </p:nvSpPr>
        <p:spPr>
          <a:xfrm>
            <a:off x="2370010" y="5859463"/>
            <a:ext cx="4690357" cy="923330"/>
          </a:xfrm>
          <a:prstGeom prst="rect">
            <a:avLst/>
          </a:prstGeom>
          <a:noFill/>
        </p:spPr>
        <p:txBody>
          <a:bodyPr wrap="square" rtlCol="0">
            <a:spAutoFit/>
          </a:bodyPr>
          <a:lstStyle/>
          <a:p>
            <a:r>
              <a:rPr lang="en-US" sz="1800" dirty="0" smtClean="0">
                <a:solidFill>
                  <a:schemeClr val="bg1"/>
                </a:solidFill>
              </a:rPr>
              <a:t>NOTE: THERE IS A MISPRINT IN SRG PAGE 4.16- CRITICAL RESL WORKS FOR AAC PLANNING!!!!!!!</a:t>
            </a:r>
            <a:endParaRPr lang="en-US" sz="1800" dirty="0">
              <a:solidFill>
                <a:schemeClr val="bg1"/>
              </a:solidFill>
            </a:endParaRPr>
          </a:p>
        </p:txBody>
      </p:sp>
      <p:sp>
        <p:nvSpPr>
          <p:cNvPr id="22" name="Rectangle 2"/>
          <p:cNvSpPr txBox="1">
            <a:spLocks noChangeAspect="1" noChangeArrowheads="1"/>
          </p:cNvSpPr>
          <p:nvPr/>
        </p:nvSpPr>
        <p:spPr bwMode="auto">
          <a:xfrm>
            <a:off x="228601" y="236935"/>
            <a:ext cx="82296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b="1">
                <a:solidFill>
                  <a:srgbClr val="000066"/>
                </a:solidFill>
                <a:latin typeface="+mj-lt"/>
                <a:ea typeface="+mj-ea"/>
                <a:cs typeface="+mj-cs"/>
              </a:defRPr>
            </a:lvl1pPr>
            <a:lvl2pPr algn="l" rtl="0" eaLnBrk="0" fontAlgn="base" hangingPunct="0">
              <a:spcBef>
                <a:spcPct val="0"/>
              </a:spcBef>
              <a:spcAft>
                <a:spcPct val="0"/>
              </a:spcAft>
              <a:defRPr sz="3800" b="1">
                <a:solidFill>
                  <a:srgbClr val="000066"/>
                </a:solidFill>
                <a:latin typeface="Times New Roman" pitchFamily="18" charset="0"/>
                <a:cs typeface="Arial" charset="0"/>
              </a:defRPr>
            </a:lvl2pPr>
            <a:lvl3pPr algn="l" rtl="0" eaLnBrk="0" fontAlgn="base" hangingPunct="0">
              <a:spcBef>
                <a:spcPct val="0"/>
              </a:spcBef>
              <a:spcAft>
                <a:spcPct val="0"/>
              </a:spcAft>
              <a:defRPr sz="3800" b="1">
                <a:solidFill>
                  <a:srgbClr val="000066"/>
                </a:solidFill>
                <a:latin typeface="Times New Roman" pitchFamily="18" charset="0"/>
                <a:cs typeface="Arial" charset="0"/>
              </a:defRPr>
            </a:lvl3pPr>
            <a:lvl4pPr algn="l" rtl="0" eaLnBrk="0" fontAlgn="base" hangingPunct="0">
              <a:spcBef>
                <a:spcPct val="0"/>
              </a:spcBef>
              <a:spcAft>
                <a:spcPct val="0"/>
              </a:spcAft>
              <a:defRPr sz="3800" b="1">
                <a:solidFill>
                  <a:srgbClr val="000066"/>
                </a:solidFill>
                <a:latin typeface="Times New Roman" pitchFamily="18" charset="0"/>
                <a:cs typeface="Arial" charset="0"/>
              </a:defRPr>
            </a:lvl4pPr>
            <a:lvl5pPr algn="l" rtl="0" eaLnBrk="0" fontAlgn="base" hangingPunct="0">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a:lstStyle>
          <a:p>
            <a:pPr algn="ctr"/>
            <a:r>
              <a:rPr lang="en-US" sz="2800" kern="0" dirty="0" smtClean="0"/>
              <a:t>Handout: P3 Roles &amp; responsibilities of Area Command</a:t>
            </a:r>
            <a:endParaRPr lang="en-US" sz="2800" kern="0" dirty="0" smtClean="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0482"/>
                                        </p:tgtEl>
                                        <p:attrNameLst>
                                          <p:attrName>style.visibility</p:attrName>
                                        </p:attrNameLst>
                                      </p:cBhvr>
                                      <p:to>
                                        <p:strVal val="visible"/>
                                      </p:to>
                                    </p:set>
                                  </p:childTnLst>
                                  <p:subTnLst>
                                    <p:set>
                                      <p:cBhvr override="childStyle">
                                        <p:cTn dur="1" fill="hold" display="0" masterRel="nextClick" afterEffect="1"/>
                                        <p:tgtEl>
                                          <p:spTgt spid="20482"/>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spect="1" noChangeArrowheads="1"/>
          </p:cNvSpPr>
          <p:nvPr>
            <p:ph type="title"/>
          </p:nvPr>
        </p:nvSpPr>
        <p:spPr>
          <a:xfrm>
            <a:off x="457200" y="304800"/>
            <a:ext cx="8686800" cy="639763"/>
          </a:xfrm>
        </p:spPr>
        <p:txBody>
          <a:bodyPr/>
          <a:lstStyle/>
          <a:p>
            <a:r>
              <a:rPr lang="en-US" dirty="0" smtClean="0"/>
              <a:t>Area Commander:  Critical Activities</a:t>
            </a:r>
            <a:endParaRPr lang="en-US" dirty="0" smtClean="0">
              <a:solidFill>
                <a:srgbClr val="25387D"/>
              </a:solidFill>
            </a:endParaRPr>
          </a:p>
        </p:txBody>
      </p:sp>
      <p:graphicFrame>
        <p:nvGraphicFramePr>
          <p:cNvPr id="24" name="Diagram 23" descr="An arrow pointing to the right with three word boxes over it.  The word boxes are Assess, Establish Priorities, and Allocate Resources."/>
          <p:cNvGraphicFramePr/>
          <p:nvPr/>
        </p:nvGraphicFramePr>
        <p:xfrm>
          <a:off x="762000" y="914400"/>
          <a:ext cx="7531100" cy="3492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Box 24" descr="Word box: Rapidly assess each incident.&#10;&#10;&#10;"/>
          <p:cNvSpPr txBox="1"/>
          <p:nvPr/>
        </p:nvSpPr>
        <p:spPr>
          <a:xfrm>
            <a:off x="558800" y="3873500"/>
            <a:ext cx="2413000" cy="708025"/>
          </a:xfrm>
          <a:prstGeom prst="rect">
            <a:avLst/>
          </a:prstGeom>
          <a:noFill/>
        </p:spPr>
        <p:txBody>
          <a:bodyPr>
            <a:spAutoFit/>
          </a:bodyPr>
          <a:lstStyle/>
          <a:p>
            <a:pPr marL="228600" indent="-228600">
              <a:buFont typeface="Wingdings" pitchFamily="2" charset="2"/>
              <a:buChar char="§"/>
              <a:defRPr/>
            </a:pPr>
            <a:r>
              <a:rPr lang="en-US" sz="2000" b="1" dirty="0">
                <a:solidFill>
                  <a:srgbClr val="000066"/>
                </a:solidFill>
                <a:latin typeface="+mn-lt"/>
              </a:rPr>
              <a:t>Rapidly assess each incident.</a:t>
            </a:r>
          </a:p>
        </p:txBody>
      </p:sp>
      <p:sp>
        <p:nvSpPr>
          <p:cNvPr id="26" name="TextBox 25" descr="word box: Communicate priorities to Commanders.&#10;Ensure plans support priorities and policies. &#10;"/>
          <p:cNvSpPr txBox="1"/>
          <p:nvPr/>
        </p:nvSpPr>
        <p:spPr>
          <a:xfrm>
            <a:off x="3200400" y="3860800"/>
            <a:ext cx="3187700" cy="1631950"/>
          </a:xfrm>
          <a:prstGeom prst="rect">
            <a:avLst/>
          </a:prstGeom>
          <a:noFill/>
        </p:spPr>
        <p:txBody>
          <a:bodyPr>
            <a:spAutoFit/>
          </a:bodyPr>
          <a:lstStyle/>
          <a:p>
            <a:pPr marL="228600" indent="-228600">
              <a:buFont typeface="Wingdings" pitchFamily="2" charset="2"/>
              <a:buChar char="§"/>
              <a:defRPr/>
            </a:pPr>
            <a:r>
              <a:rPr lang="en-US" sz="2000" b="1" dirty="0">
                <a:solidFill>
                  <a:srgbClr val="000066"/>
                </a:solidFill>
                <a:latin typeface="+mn-lt"/>
              </a:rPr>
              <a:t>Communicate priorities to Commanders.</a:t>
            </a:r>
          </a:p>
          <a:p>
            <a:pPr marL="228600" indent="-228600">
              <a:buFont typeface="Wingdings" pitchFamily="2" charset="2"/>
              <a:buChar char="§"/>
              <a:defRPr/>
            </a:pPr>
            <a:r>
              <a:rPr lang="en-US" sz="2000" b="1" dirty="0">
                <a:solidFill>
                  <a:srgbClr val="000066"/>
                </a:solidFill>
                <a:latin typeface="+mn-lt"/>
              </a:rPr>
              <a:t>Ensure plans support priorities and policies. </a:t>
            </a:r>
          </a:p>
        </p:txBody>
      </p:sp>
      <p:sp>
        <p:nvSpPr>
          <p:cNvPr id="27" name="TextBox 26" descr="word box: Allocate/reallocate critical resources.&#10;Plan resource demobilization. &#10;"/>
          <p:cNvSpPr txBox="1"/>
          <p:nvPr/>
        </p:nvSpPr>
        <p:spPr>
          <a:xfrm>
            <a:off x="6350000" y="3873500"/>
            <a:ext cx="2794000" cy="1323975"/>
          </a:xfrm>
          <a:prstGeom prst="rect">
            <a:avLst/>
          </a:prstGeom>
          <a:noFill/>
        </p:spPr>
        <p:txBody>
          <a:bodyPr>
            <a:spAutoFit/>
          </a:bodyPr>
          <a:lstStyle/>
          <a:p>
            <a:pPr marL="228600" indent="-228600">
              <a:buFont typeface="Wingdings" pitchFamily="2" charset="2"/>
              <a:buChar char="§"/>
              <a:defRPr/>
            </a:pPr>
            <a:r>
              <a:rPr lang="en-US" sz="2000" b="1" dirty="0">
                <a:solidFill>
                  <a:srgbClr val="000066"/>
                </a:solidFill>
                <a:latin typeface="+mn-lt"/>
              </a:rPr>
              <a:t>Allocate/reallocate critical resources.</a:t>
            </a:r>
          </a:p>
          <a:p>
            <a:pPr marL="228600" indent="-228600">
              <a:buFont typeface="Wingdings" pitchFamily="2" charset="2"/>
              <a:buChar char="§"/>
              <a:defRPr/>
            </a:pPr>
            <a:r>
              <a:rPr lang="en-US" sz="2000" b="1" dirty="0">
                <a:solidFill>
                  <a:srgbClr val="000066"/>
                </a:solidFill>
                <a:latin typeface="+mn-lt"/>
              </a:rPr>
              <a:t>Plan resource demobilization. </a:t>
            </a:r>
          </a:p>
        </p:txBody>
      </p:sp>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Panko’s Little Area Command </a:t>
            </a:r>
            <a:r>
              <a:rPr lang="en-US" smtClean="0"/>
              <a:t>Additional Slides</a:t>
            </a:r>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66701110"/>
      </p:ext>
    </p:extLst>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3124200" y="6356350"/>
            <a:ext cx="2895600" cy="365125"/>
          </a:xfrm>
          <a:prstGeom prst="rect">
            <a:avLst/>
          </a:prstGeom>
        </p:spPr>
        <p:txBody>
          <a:bodyPr/>
          <a:lstStyle/>
          <a:p>
            <a:pPr>
              <a:defRPr/>
            </a:pPr>
            <a:r>
              <a:rPr lang="en-US" smtClean="0"/>
              <a:t>Visual 4.</a:t>
            </a:r>
            <a:fld id="{52791B0B-4D9F-4EAF-855D-F54703169723}" type="slidenum">
              <a:rPr lang="en-US" smtClean="0"/>
              <a:pPr>
                <a:defRPr/>
              </a:pPr>
              <a:t>18</a:t>
            </a:fld>
            <a:endParaRPr lang="en-US"/>
          </a:p>
        </p:txBody>
      </p:sp>
      <p:graphicFrame>
        <p:nvGraphicFramePr>
          <p:cNvPr id="11267" name="Object 2"/>
          <p:cNvGraphicFramePr>
            <a:graphicFrameLocks noChangeAspect="1"/>
          </p:cNvGraphicFramePr>
          <p:nvPr>
            <p:extLst>
              <p:ext uri="{D42A27DB-BD31-4B8C-83A1-F6EECF244321}">
                <p14:modId xmlns:p14="http://schemas.microsoft.com/office/powerpoint/2010/main" val="820999948"/>
              </p:ext>
            </p:extLst>
          </p:nvPr>
        </p:nvGraphicFramePr>
        <p:xfrm>
          <a:off x="134938" y="0"/>
          <a:ext cx="8874125" cy="6858000"/>
        </p:xfrm>
        <a:graphic>
          <a:graphicData uri="http://schemas.openxmlformats.org/presentationml/2006/ole">
            <mc:AlternateContent xmlns:mc="http://schemas.openxmlformats.org/markup-compatibility/2006">
              <mc:Choice xmlns:v="urn:schemas-microsoft-com:vml" Requires="v">
                <p:oleObj spid="_x0000_s1052" name="Acrobat Document" r:id="rId3" imgW="7543665" imgH="5829300" progId="AcroExch.Document.7">
                  <p:link updateAutomatic="1"/>
                </p:oleObj>
              </mc:Choice>
              <mc:Fallback>
                <p:oleObj name="Acrobat Document" r:id="rId3" imgW="7543665" imgH="5829300" progId="AcroExch.Document.7">
                  <p:link updateAutomatic="1"/>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938" y="0"/>
                        <a:ext cx="8874125"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4132649291"/>
      </p:ext>
    </p:extLst>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4294967295"/>
          </p:nvPr>
        </p:nvSpPr>
        <p:spPr>
          <a:xfrm>
            <a:off x="3124200" y="6356350"/>
            <a:ext cx="2895600" cy="365125"/>
          </a:xfrm>
          <a:prstGeom prst="rect">
            <a:avLst/>
          </a:prstGeom>
        </p:spPr>
        <p:txBody>
          <a:bodyPr/>
          <a:lstStyle/>
          <a:p>
            <a:pPr>
              <a:defRPr/>
            </a:pPr>
            <a:r>
              <a:rPr lang="en-US" smtClean="0"/>
              <a:t>Visual 4.</a:t>
            </a:r>
            <a:fld id="{CA368327-CA8F-4B32-85E4-9C0AC27D4385}" type="slidenum">
              <a:rPr lang="en-US" smtClean="0"/>
              <a:pPr>
                <a:defRPr/>
              </a:pPr>
              <a:t>19</a:t>
            </a:fld>
            <a:endParaRPr lang="en-US"/>
          </a:p>
        </p:txBody>
      </p:sp>
      <p:pic>
        <p:nvPicPr>
          <p:cNvPr id="1229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00"/>
            <a:ext cx="11252200" cy="8439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990109363"/>
      </p:ext>
    </p:extLst>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dirty="0" smtClean="0"/>
              <a:t>Unit Objectives</a:t>
            </a:r>
          </a:p>
        </p:txBody>
      </p:sp>
      <p:sp>
        <p:nvSpPr>
          <p:cNvPr id="7171" name="Rectangle 3"/>
          <p:cNvSpPr>
            <a:spLocks noGrp="1" noChangeArrowheads="1"/>
          </p:cNvSpPr>
          <p:nvPr>
            <p:ph type="body" idx="1"/>
          </p:nvPr>
        </p:nvSpPr>
        <p:spPr>
          <a:xfrm>
            <a:off x="457200" y="987425"/>
            <a:ext cx="8115300" cy="4646613"/>
          </a:xfrm>
        </p:spPr>
        <p:txBody>
          <a:bodyPr/>
          <a:lstStyle/>
          <a:p>
            <a:pPr lvl="1"/>
            <a:r>
              <a:rPr lang="en-US" smtClean="0"/>
              <a:t>Define Area Command.</a:t>
            </a:r>
          </a:p>
          <a:p>
            <a:pPr lvl="1"/>
            <a:r>
              <a:rPr lang="en-US" smtClean="0"/>
              <a:t>List the principal advantages of using Area Command.</a:t>
            </a:r>
          </a:p>
          <a:p>
            <a:pPr lvl="1"/>
            <a:r>
              <a:rPr lang="en-US" smtClean="0"/>
              <a:t>Describe how, when, and where Area Command would be established.</a:t>
            </a:r>
          </a:p>
          <a:p>
            <a:pPr lvl="1"/>
            <a:r>
              <a:rPr lang="en-US" smtClean="0"/>
              <a:t>Describe the Area Command organization.</a:t>
            </a:r>
          </a:p>
          <a:p>
            <a:pPr lvl="1"/>
            <a:r>
              <a:rPr lang="en-US" smtClean="0"/>
              <a:t>Identify six primary functional responsibilities of Area Command.</a:t>
            </a:r>
          </a:p>
          <a:p>
            <a:pPr lvl="1"/>
            <a:r>
              <a:rPr lang="en-US" smtClean="0"/>
              <a:t>Given a scenario, develop an Area Command organization. </a:t>
            </a:r>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304800" y="914400"/>
            <a:ext cx="8610600" cy="5266944"/>
          </a:xfrm>
          <a:noFill/>
        </p:spPr>
      </p:pic>
      <p:sp>
        <p:nvSpPr>
          <p:cNvPr id="18434" name="Title 1"/>
          <p:cNvSpPr>
            <a:spLocks noGrp="1"/>
          </p:cNvSpPr>
          <p:nvPr>
            <p:ph type="title"/>
          </p:nvPr>
        </p:nvSpPr>
        <p:spPr/>
        <p:txBody>
          <a:bodyPr/>
          <a:lstStyle/>
          <a:p>
            <a:r>
              <a:rPr lang="en-US" altLang="en-US" smtClean="0"/>
              <a:t>Area Command Team One</a:t>
            </a:r>
          </a:p>
        </p:txBody>
      </p:sp>
      <p:sp>
        <p:nvSpPr>
          <p:cNvPr id="4" name="Footer Placeholder 3"/>
          <p:cNvSpPr>
            <a:spLocks noGrp="1"/>
          </p:cNvSpPr>
          <p:nvPr>
            <p:ph type="ftr" sz="quarter" idx="4294967295"/>
          </p:nvPr>
        </p:nvSpPr>
        <p:spPr>
          <a:xfrm>
            <a:off x="3124200" y="6356350"/>
            <a:ext cx="2895600" cy="365125"/>
          </a:xfrm>
          <a:prstGeom prst="rect">
            <a:avLst/>
          </a:prstGeom>
        </p:spPr>
        <p:txBody>
          <a:bodyPr/>
          <a:lstStyle/>
          <a:p>
            <a:pPr>
              <a:defRPr/>
            </a:pPr>
            <a:r>
              <a:rPr lang="en-US" smtClean="0"/>
              <a:t>Visual 4.</a:t>
            </a:r>
            <a:fld id="{F2EE38B2-07ED-4DA8-9B15-C9F270008982}" type="slidenum">
              <a:rPr lang="en-US" smtClean="0"/>
              <a:pPr>
                <a:defRPr/>
              </a:pPr>
              <a:t>20</a:t>
            </a:fld>
            <a:endParaRPr lang="en-US"/>
          </a:p>
        </p:txBody>
      </p:sp>
    </p:spTree>
    <p:extLst>
      <p:ext uri="{BB962C8B-B14F-4D97-AF65-F5344CB8AC3E}">
        <p14:creationId xmlns:p14="http://schemas.microsoft.com/office/powerpoint/2010/main" val="3648903155"/>
      </p:ext>
    </p:extLst>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spect="1" noChangeArrowheads="1"/>
          </p:cNvSpPr>
          <p:nvPr>
            <p:ph type="title"/>
          </p:nvPr>
        </p:nvSpPr>
        <p:spPr>
          <a:xfrm>
            <a:off x="319088" y="330200"/>
            <a:ext cx="8601075" cy="868363"/>
          </a:xfrm>
        </p:spPr>
        <p:txBody>
          <a:bodyPr/>
          <a:lstStyle/>
          <a:p>
            <a:pPr eaLnBrk="1" hangingPunct="1"/>
            <a:r>
              <a:rPr lang="en-US" altLang="en-US" sz="3500" smtClean="0"/>
              <a:t>Area Command:  Location Considerations</a:t>
            </a:r>
            <a:endParaRPr lang="en-US" altLang="en-US" sz="3400" smtClean="0"/>
          </a:p>
        </p:txBody>
      </p:sp>
      <p:sp>
        <p:nvSpPr>
          <p:cNvPr id="18436" name="Rectangle 3"/>
          <p:cNvSpPr>
            <a:spLocks noGrp="1" noChangeArrowheads="1"/>
          </p:cNvSpPr>
          <p:nvPr>
            <p:ph idx="1"/>
          </p:nvPr>
        </p:nvSpPr>
        <p:spPr/>
        <p:txBody>
          <a:bodyPr/>
          <a:lstStyle/>
          <a:p>
            <a:pPr lvl="1" eaLnBrk="1" hangingPunct="1"/>
            <a:r>
              <a:rPr lang="en-US" altLang="en-US" sz="2400" smtClean="0"/>
              <a:t>Close to incidents</a:t>
            </a:r>
          </a:p>
          <a:p>
            <a:pPr lvl="1" eaLnBrk="1" hangingPunct="1"/>
            <a:r>
              <a:rPr lang="en-US" altLang="en-US" sz="2400" smtClean="0"/>
              <a:t>Not collocated with an ICP</a:t>
            </a:r>
          </a:p>
          <a:p>
            <a:pPr lvl="1" eaLnBrk="1" hangingPunct="1"/>
            <a:r>
              <a:rPr lang="en-US" altLang="en-US" sz="2400" smtClean="0"/>
              <a:t>Sufficient size</a:t>
            </a:r>
          </a:p>
          <a:p>
            <a:pPr lvl="1" eaLnBrk="1" hangingPunct="1"/>
            <a:r>
              <a:rPr lang="en-US" altLang="en-US" sz="2400" smtClean="0"/>
              <a:t>Capable of continuous operation</a:t>
            </a:r>
          </a:p>
          <a:p>
            <a:pPr lvl="1" eaLnBrk="1" hangingPunct="1"/>
            <a:r>
              <a:rPr lang="en-US" altLang="en-US" sz="2400" smtClean="0"/>
              <a:t>Adequate communications </a:t>
            </a:r>
            <a:br>
              <a:rPr lang="en-US" altLang="en-US" sz="2400" smtClean="0"/>
            </a:br>
            <a:r>
              <a:rPr lang="en-US" altLang="en-US" sz="2400" smtClean="0"/>
              <a:t>capabilities</a:t>
            </a:r>
          </a:p>
          <a:p>
            <a:pPr lvl="1" eaLnBrk="1" hangingPunct="1"/>
            <a:r>
              <a:rPr lang="en-US" altLang="en-US" sz="2400" smtClean="0"/>
              <a:t>Backup power</a:t>
            </a:r>
          </a:p>
          <a:p>
            <a:pPr lvl="1" eaLnBrk="1" hangingPunct="1"/>
            <a:r>
              <a:rPr lang="en-US" altLang="en-US" sz="2400" smtClean="0"/>
              <a:t>Adequate and secure parking</a:t>
            </a:r>
          </a:p>
          <a:p>
            <a:pPr lvl="1" eaLnBrk="1" hangingPunct="1"/>
            <a:r>
              <a:rPr lang="en-US" altLang="en-US" sz="2400" smtClean="0"/>
              <a:t>Near commercial food and </a:t>
            </a:r>
            <a:br>
              <a:rPr lang="en-US" altLang="en-US" sz="2400" smtClean="0"/>
            </a:br>
            <a:r>
              <a:rPr lang="en-US" altLang="en-US" sz="2400" smtClean="0"/>
              <a:t>lodging</a:t>
            </a:r>
          </a:p>
        </p:txBody>
      </p:sp>
      <p:sp>
        <p:nvSpPr>
          <p:cNvPr id="6" name="Footer Placeholder 4"/>
          <p:cNvSpPr>
            <a:spLocks noGrp="1"/>
          </p:cNvSpPr>
          <p:nvPr>
            <p:ph type="ftr" sz="quarter" idx="4294967295"/>
          </p:nvPr>
        </p:nvSpPr>
        <p:spPr>
          <a:xfrm>
            <a:off x="3124200" y="6356350"/>
            <a:ext cx="2895600" cy="365125"/>
          </a:xfrm>
          <a:prstGeom prst="rect">
            <a:avLst/>
          </a:prstGeom>
        </p:spPr>
        <p:txBody>
          <a:bodyPr/>
          <a:lstStyle/>
          <a:p>
            <a:pPr>
              <a:defRPr/>
            </a:pPr>
            <a:r>
              <a:rPr lang="en-US"/>
              <a:t>Visual 4.</a:t>
            </a:r>
            <a:fld id="{523BD42B-EE96-4236-A1D3-129DE25D4FB6}" type="slidenum">
              <a:rPr lang="en-US"/>
              <a:pPr>
                <a:defRPr/>
              </a:pPr>
              <a:t>21</a:t>
            </a:fld>
            <a:endParaRPr lang="en-US"/>
          </a:p>
        </p:txBody>
      </p:sp>
      <p:pic>
        <p:nvPicPr>
          <p:cNvPr id="19461"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3124200"/>
            <a:ext cx="320040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extBox 6"/>
          <p:cNvSpPr txBox="1">
            <a:spLocks noChangeArrowheads="1"/>
          </p:cNvSpPr>
          <p:nvPr/>
        </p:nvSpPr>
        <p:spPr bwMode="auto">
          <a:xfrm>
            <a:off x="5867400" y="1905000"/>
            <a:ext cx="2819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algn="ctr" eaLnBrk="0" fontAlgn="base" hangingPunct="0">
              <a:spcBef>
                <a:spcPct val="0"/>
              </a:spcBef>
              <a:spcAft>
                <a:spcPct val="0"/>
              </a:spcAft>
              <a:defRPr>
                <a:solidFill>
                  <a:schemeClr val="tx1"/>
                </a:solidFill>
                <a:latin typeface="Tahoma" pitchFamily="34" charset="0"/>
              </a:defRPr>
            </a:lvl6pPr>
            <a:lvl7pPr marL="2971800" indent="-228600" algn="ctr" eaLnBrk="0" fontAlgn="base" hangingPunct="0">
              <a:spcBef>
                <a:spcPct val="0"/>
              </a:spcBef>
              <a:spcAft>
                <a:spcPct val="0"/>
              </a:spcAft>
              <a:defRPr>
                <a:solidFill>
                  <a:schemeClr val="tx1"/>
                </a:solidFill>
                <a:latin typeface="Tahoma" pitchFamily="34" charset="0"/>
              </a:defRPr>
            </a:lvl7pPr>
            <a:lvl8pPr marL="3429000" indent="-228600" algn="ctr" eaLnBrk="0" fontAlgn="base" hangingPunct="0">
              <a:spcBef>
                <a:spcPct val="0"/>
              </a:spcBef>
              <a:spcAft>
                <a:spcPct val="0"/>
              </a:spcAft>
              <a:defRPr>
                <a:solidFill>
                  <a:schemeClr val="tx1"/>
                </a:solidFill>
                <a:latin typeface="Tahoma" pitchFamily="34" charset="0"/>
              </a:defRPr>
            </a:lvl8pPr>
            <a:lvl9pPr marL="3886200" indent="-228600" algn="ctr" eaLnBrk="0" fontAlgn="base" hangingPunct="0">
              <a:spcBef>
                <a:spcPct val="0"/>
              </a:spcBef>
              <a:spcAft>
                <a:spcPct val="0"/>
              </a:spcAft>
              <a:defRPr>
                <a:solidFill>
                  <a:schemeClr val="tx1"/>
                </a:solidFill>
                <a:latin typeface="Tahoma" pitchFamily="34" charset="0"/>
              </a:defRPr>
            </a:lvl9pPr>
          </a:lstStyle>
          <a:p>
            <a:pPr eaLnBrk="1" hangingPunct="1"/>
            <a:r>
              <a:rPr lang="en-US" altLang="en-US" sz="2800" b="1" i="1" u="sng" dirty="0">
                <a:latin typeface="Comic Sans MS" pitchFamily="66" charset="0"/>
              </a:rPr>
              <a:t>Hint: This is</a:t>
            </a:r>
          </a:p>
          <a:p>
            <a:pPr eaLnBrk="1" hangingPunct="1"/>
            <a:r>
              <a:rPr lang="en-US" altLang="en-US" sz="2800" b="1" i="1" u="sng" dirty="0" err="1">
                <a:latin typeface="Comic Sans MS" pitchFamily="66" charset="0"/>
              </a:rPr>
              <a:t>kinda</a:t>
            </a:r>
            <a:r>
              <a:rPr lang="en-US" altLang="en-US" sz="2800" b="1" i="1" u="sng" dirty="0">
                <a:latin typeface="Comic Sans MS" pitchFamily="66" charset="0"/>
              </a:rPr>
              <a:t> like “it”</a:t>
            </a:r>
          </a:p>
        </p:txBody>
      </p:sp>
    </p:spTree>
    <p:extLst>
      <p:ext uri="{BB962C8B-B14F-4D97-AF65-F5344CB8AC3E}">
        <p14:creationId xmlns:p14="http://schemas.microsoft.com/office/powerpoint/2010/main" val="53272190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436">
                                            <p:txEl>
                                              <p:pRg st="0" end="0"/>
                                            </p:txEl>
                                          </p:spTgt>
                                        </p:tgtEl>
                                        <p:attrNameLst>
                                          <p:attrName>style.visibility</p:attrName>
                                        </p:attrNameLst>
                                      </p:cBhvr>
                                      <p:to>
                                        <p:strVal val="visible"/>
                                      </p:to>
                                    </p:set>
                                    <p:anim calcmode="lin" valueType="num">
                                      <p:cBhvr additive="base">
                                        <p:cTn id="7" dur="500" fill="hold"/>
                                        <p:tgtEl>
                                          <p:spTgt spid="1843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436">
                                            <p:txEl>
                                              <p:pRg st="0" end="0"/>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18436">
                                            <p:txEl>
                                              <p:pRg st="0" end="0"/>
                                            </p:txEl>
                                          </p:spTgt>
                                        </p:tgtEl>
                                        <p:attrNameLst>
                                          <p:attrName>ppt_c</p:attrName>
                                        </p:attrNameLst>
                                      </p:cBhvr>
                                      <p:to>
                                        <a:srgbClr val="FF9900"/>
                                      </p:to>
                                    </p:animClr>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436">
                                            <p:txEl>
                                              <p:pRg st="1" end="1"/>
                                            </p:txEl>
                                          </p:spTgt>
                                        </p:tgtEl>
                                        <p:attrNameLst>
                                          <p:attrName>style.visibility</p:attrName>
                                        </p:attrNameLst>
                                      </p:cBhvr>
                                      <p:to>
                                        <p:strVal val="visible"/>
                                      </p:to>
                                    </p:set>
                                    <p:anim calcmode="lin" valueType="num">
                                      <p:cBhvr additive="base">
                                        <p:cTn id="13" dur="500" fill="hold"/>
                                        <p:tgtEl>
                                          <p:spTgt spid="1843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8436">
                                            <p:txEl>
                                              <p:pRg st="1" end="1"/>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18436">
                                            <p:txEl>
                                              <p:pRg st="1" end="1"/>
                                            </p:txEl>
                                          </p:spTgt>
                                        </p:tgtEl>
                                        <p:attrNameLst>
                                          <p:attrName>ppt_c</p:attrName>
                                        </p:attrNameLst>
                                      </p:cBhvr>
                                      <p:to>
                                        <a:srgbClr val="FF9900"/>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18436">
                                            <p:txEl>
                                              <p:pRg st="2" end="2"/>
                                            </p:txEl>
                                          </p:spTgt>
                                        </p:tgtEl>
                                        <p:attrNameLst>
                                          <p:attrName>style.visibility</p:attrName>
                                        </p:attrNameLst>
                                      </p:cBhvr>
                                      <p:to>
                                        <p:strVal val="visible"/>
                                      </p:to>
                                    </p:set>
                                    <p:anim calcmode="lin" valueType="num">
                                      <p:cBhvr additive="base">
                                        <p:cTn id="19" dur="500" fill="hold"/>
                                        <p:tgtEl>
                                          <p:spTgt spid="18436">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8436">
                                            <p:txEl>
                                              <p:pRg st="2" end="2"/>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18436">
                                            <p:txEl>
                                              <p:pRg st="2" end="2"/>
                                            </p:txEl>
                                          </p:spTgt>
                                        </p:tgtEl>
                                        <p:attrNameLst>
                                          <p:attrName>ppt_c</p:attrName>
                                        </p:attrNameLst>
                                      </p:cBhvr>
                                      <p:to>
                                        <a:srgbClr val="FF9900"/>
                                      </p:to>
                                    </p:animClr>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8436">
                                            <p:txEl>
                                              <p:pRg st="3" end="3"/>
                                            </p:txEl>
                                          </p:spTgt>
                                        </p:tgtEl>
                                        <p:attrNameLst>
                                          <p:attrName>style.visibility</p:attrName>
                                        </p:attrNameLst>
                                      </p:cBhvr>
                                      <p:to>
                                        <p:strVal val="visible"/>
                                      </p:to>
                                    </p:set>
                                    <p:anim calcmode="lin" valueType="num">
                                      <p:cBhvr additive="base">
                                        <p:cTn id="25" dur="500" fill="hold"/>
                                        <p:tgtEl>
                                          <p:spTgt spid="1843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8436">
                                            <p:txEl>
                                              <p:pRg st="3" end="3"/>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18436">
                                            <p:txEl>
                                              <p:pRg st="3" end="3"/>
                                            </p:txEl>
                                          </p:spTgt>
                                        </p:tgtEl>
                                        <p:attrNameLst>
                                          <p:attrName>ppt_c</p:attrName>
                                        </p:attrNameLst>
                                      </p:cBhvr>
                                      <p:to>
                                        <a:srgbClr val="FF9900"/>
                                      </p:to>
                                    </p:animClr>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436">
                                            <p:txEl>
                                              <p:pRg st="4" end="4"/>
                                            </p:txEl>
                                          </p:spTgt>
                                        </p:tgtEl>
                                        <p:attrNameLst>
                                          <p:attrName>style.visibility</p:attrName>
                                        </p:attrNameLst>
                                      </p:cBhvr>
                                      <p:to>
                                        <p:strVal val="visible"/>
                                      </p:to>
                                    </p:set>
                                    <p:anim calcmode="lin" valueType="num">
                                      <p:cBhvr additive="base">
                                        <p:cTn id="31" dur="500" fill="hold"/>
                                        <p:tgtEl>
                                          <p:spTgt spid="1843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8436">
                                            <p:txEl>
                                              <p:pRg st="4" end="4"/>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18436">
                                            <p:txEl>
                                              <p:pRg st="4" end="4"/>
                                            </p:txEl>
                                          </p:spTgt>
                                        </p:tgtEl>
                                        <p:attrNameLst>
                                          <p:attrName>ppt_c</p:attrName>
                                        </p:attrNameLst>
                                      </p:cBhvr>
                                      <p:to>
                                        <a:srgbClr val="FF9900"/>
                                      </p:to>
                                    </p:animClr>
                                  </p:sub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436">
                                            <p:txEl>
                                              <p:pRg st="5" end="5"/>
                                            </p:txEl>
                                          </p:spTgt>
                                        </p:tgtEl>
                                        <p:attrNameLst>
                                          <p:attrName>style.visibility</p:attrName>
                                        </p:attrNameLst>
                                      </p:cBhvr>
                                      <p:to>
                                        <p:strVal val="visible"/>
                                      </p:to>
                                    </p:set>
                                    <p:anim calcmode="lin" valueType="num">
                                      <p:cBhvr additive="base">
                                        <p:cTn id="37" dur="500" fill="hold"/>
                                        <p:tgtEl>
                                          <p:spTgt spid="1843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8436">
                                            <p:txEl>
                                              <p:pRg st="5" end="5"/>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18436">
                                            <p:txEl>
                                              <p:pRg st="5" end="5"/>
                                            </p:txEl>
                                          </p:spTgt>
                                        </p:tgtEl>
                                        <p:attrNameLst>
                                          <p:attrName>ppt_c</p:attrName>
                                        </p:attrNameLst>
                                      </p:cBhvr>
                                      <p:to>
                                        <a:srgbClr val="FF9900"/>
                                      </p:to>
                                    </p:animClr>
                                  </p:sub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8436">
                                            <p:txEl>
                                              <p:pRg st="6" end="6"/>
                                            </p:txEl>
                                          </p:spTgt>
                                        </p:tgtEl>
                                        <p:attrNameLst>
                                          <p:attrName>style.visibility</p:attrName>
                                        </p:attrNameLst>
                                      </p:cBhvr>
                                      <p:to>
                                        <p:strVal val="visible"/>
                                      </p:to>
                                    </p:set>
                                    <p:anim calcmode="lin" valueType="num">
                                      <p:cBhvr additive="base">
                                        <p:cTn id="43" dur="500" fill="hold"/>
                                        <p:tgtEl>
                                          <p:spTgt spid="1843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8436">
                                            <p:txEl>
                                              <p:pRg st="6" end="6"/>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18436">
                                            <p:txEl>
                                              <p:pRg st="6" end="6"/>
                                            </p:txEl>
                                          </p:spTgt>
                                        </p:tgtEl>
                                        <p:attrNameLst>
                                          <p:attrName>ppt_c</p:attrName>
                                        </p:attrNameLst>
                                      </p:cBhvr>
                                      <p:to>
                                        <a:srgbClr val="FF9900"/>
                                      </p:to>
                                    </p:animClr>
                                  </p:sub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8436">
                                            <p:txEl>
                                              <p:pRg st="7" end="7"/>
                                            </p:txEl>
                                          </p:spTgt>
                                        </p:tgtEl>
                                        <p:attrNameLst>
                                          <p:attrName>style.visibility</p:attrName>
                                        </p:attrNameLst>
                                      </p:cBhvr>
                                      <p:to>
                                        <p:strVal val="visible"/>
                                      </p:to>
                                    </p:set>
                                    <p:anim calcmode="lin" valueType="num">
                                      <p:cBhvr additive="base">
                                        <p:cTn id="49" dur="500" fill="hold"/>
                                        <p:tgtEl>
                                          <p:spTgt spid="18436">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843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5"/>
          <p:cNvSpPr>
            <a:spLocks noGrp="1"/>
          </p:cNvSpPr>
          <p:nvPr>
            <p:ph type="ctrTitle"/>
          </p:nvPr>
        </p:nvSpPr>
        <p:spPr>
          <a:xfrm>
            <a:off x="685800" y="0"/>
            <a:ext cx="7772400" cy="1143000"/>
          </a:xfrm>
        </p:spPr>
        <p:txBody>
          <a:bodyPr/>
          <a:lstStyle/>
          <a:p>
            <a:r>
              <a:rPr lang="en-US" altLang="en-US" sz="3600" dirty="0" smtClean="0"/>
              <a:t>Katrina Area Command Team 1</a:t>
            </a:r>
            <a:r>
              <a:rPr lang="en-US" altLang="en-US" dirty="0" smtClean="0"/>
              <a:t/>
            </a:r>
            <a:br>
              <a:rPr lang="en-US" altLang="en-US" dirty="0" smtClean="0"/>
            </a:br>
            <a:r>
              <a:rPr lang="en-US" altLang="en-US" sz="2400" dirty="0" smtClean="0"/>
              <a:t>Daily Team Schedule – AC Zimmerman</a:t>
            </a:r>
            <a:endParaRPr lang="en-US" altLang="en-US" sz="4400" dirty="0" smtClean="0"/>
          </a:p>
        </p:txBody>
      </p:sp>
      <p:sp>
        <p:nvSpPr>
          <p:cNvPr id="5" name="Footer Placeholder 4"/>
          <p:cNvSpPr>
            <a:spLocks noGrp="1"/>
          </p:cNvSpPr>
          <p:nvPr>
            <p:ph type="ftr" sz="quarter" idx="4294967295"/>
          </p:nvPr>
        </p:nvSpPr>
        <p:spPr>
          <a:xfrm>
            <a:off x="3124200" y="6356350"/>
            <a:ext cx="2895600" cy="365125"/>
          </a:xfrm>
          <a:prstGeom prst="rect">
            <a:avLst/>
          </a:prstGeom>
        </p:spPr>
        <p:txBody>
          <a:bodyPr/>
          <a:lstStyle/>
          <a:p>
            <a:pPr>
              <a:defRPr/>
            </a:pPr>
            <a:r>
              <a:rPr lang="en-US" smtClean="0"/>
              <a:t>Visual 4.</a:t>
            </a:r>
            <a:fld id="{2C7C35EB-E46B-4A19-A8CC-776154277DDD}" type="slidenum">
              <a:rPr lang="en-US" smtClean="0"/>
              <a:pPr>
                <a:defRPr/>
              </a:pPr>
              <a:t>22</a:t>
            </a:fld>
            <a:endParaRPr lang="en-US"/>
          </a:p>
        </p:txBody>
      </p:sp>
      <p:sp>
        <p:nvSpPr>
          <p:cNvPr id="27652" name="Rectangle 7"/>
          <p:cNvSpPr>
            <a:spLocks noChangeArrowheads="1"/>
          </p:cNvSpPr>
          <p:nvPr/>
        </p:nvSpPr>
        <p:spPr bwMode="auto">
          <a:xfrm>
            <a:off x="289560" y="1173480"/>
            <a:ext cx="8671560" cy="3108543"/>
          </a:xfrm>
          <a:prstGeom prst="rect">
            <a:avLst/>
          </a:prstGeom>
          <a:solidFill>
            <a:schemeClr val="tx1">
              <a:lumMod val="50000"/>
              <a:lumOff val="50000"/>
            </a:schemeClr>
          </a:solidFill>
          <a:ln>
            <a:noFill/>
          </a:ln>
        </p:spPr>
        <p:txBody>
          <a:bodyPr wrap="squar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algn="ctr" eaLnBrk="0" fontAlgn="base" hangingPunct="0">
              <a:spcBef>
                <a:spcPct val="0"/>
              </a:spcBef>
              <a:spcAft>
                <a:spcPct val="0"/>
              </a:spcAft>
              <a:defRPr>
                <a:solidFill>
                  <a:schemeClr val="tx1"/>
                </a:solidFill>
                <a:latin typeface="Tahoma" pitchFamily="34" charset="0"/>
              </a:defRPr>
            </a:lvl6pPr>
            <a:lvl7pPr marL="2971800" indent="-228600" algn="ctr" eaLnBrk="0" fontAlgn="base" hangingPunct="0">
              <a:spcBef>
                <a:spcPct val="0"/>
              </a:spcBef>
              <a:spcAft>
                <a:spcPct val="0"/>
              </a:spcAft>
              <a:defRPr>
                <a:solidFill>
                  <a:schemeClr val="tx1"/>
                </a:solidFill>
                <a:latin typeface="Tahoma" pitchFamily="34" charset="0"/>
              </a:defRPr>
            </a:lvl7pPr>
            <a:lvl8pPr marL="3429000" indent="-228600" algn="ctr" eaLnBrk="0" fontAlgn="base" hangingPunct="0">
              <a:spcBef>
                <a:spcPct val="0"/>
              </a:spcBef>
              <a:spcAft>
                <a:spcPct val="0"/>
              </a:spcAft>
              <a:defRPr>
                <a:solidFill>
                  <a:schemeClr val="tx1"/>
                </a:solidFill>
                <a:latin typeface="Tahoma" pitchFamily="34" charset="0"/>
              </a:defRPr>
            </a:lvl8pPr>
            <a:lvl9pPr marL="3886200" indent="-228600" algn="ctr" eaLnBrk="0" fontAlgn="base" hangingPunct="0">
              <a:spcBef>
                <a:spcPct val="0"/>
              </a:spcBef>
              <a:spcAft>
                <a:spcPct val="0"/>
              </a:spcAft>
              <a:defRPr>
                <a:solidFill>
                  <a:schemeClr val="tx1"/>
                </a:solidFill>
                <a:latin typeface="Tahoma" pitchFamily="34" charset="0"/>
              </a:defRPr>
            </a:lvl9pPr>
          </a:lstStyle>
          <a:p>
            <a:pPr algn="l" eaLnBrk="1" hangingPunct="1"/>
            <a:r>
              <a:rPr lang="en-US" altLang="en-US" sz="1400" b="1" dirty="0">
                <a:solidFill>
                  <a:schemeClr val="bg1"/>
                </a:solidFill>
              </a:rPr>
              <a:t>Area Command Team Schedule </a:t>
            </a:r>
          </a:p>
          <a:p>
            <a:pPr algn="l" eaLnBrk="1" hangingPunct="1"/>
            <a:r>
              <a:rPr lang="en-US" altLang="en-US" sz="1400" b="1" dirty="0">
                <a:solidFill>
                  <a:schemeClr val="bg1"/>
                </a:solidFill>
              </a:rPr>
              <a:t>Time 	Activity 			Participants 	Call Number 	</a:t>
            </a:r>
          </a:p>
          <a:p>
            <a:pPr algn="l" eaLnBrk="1" hangingPunct="1"/>
            <a:r>
              <a:rPr lang="en-US" altLang="en-US" sz="1400" dirty="0">
                <a:solidFill>
                  <a:schemeClr val="bg1"/>
                </a:solidFill>
              </a:rPr>
              <a:t>0700 	JOC Senior Staff Meeting 	</a:t>
            </a:r>
            <a:r>
              <a:rPr lang="en-US" altLang="en-US" sz="1400" dirty="0" smtClean="0">
                <a:solidFill>
                  <a:schemeClr val="bg1"/>
                </a:solidFill>
              </a:rPr>
              <a:t>JOC/AC </a:t>
            </a:r>
            <a:r>
              <a:rPr lang="en-US" altLang="en-US" sz="1400" dirty="0">
                <a:solidFill>
                  <a:schemeClr val="bg1"/>
                </a:solidFill>
              </a:rPr>
              <a:t>		800.320.4330 	</a:t>
            </a:r>
          </a:p>
          <a:p>
            <a:pPr algn="l" eaLnBrk="1" hangingPunct="1"/>
            <a:r>
              <a:rPr lang="en-US" altLang="en-US" sz="1400" dirty="0">
                <a:solidFill>
                  <a:schemeClr val="bg1"/>
                </a:solidFill>
              </a:rPr>
              <a:t>0800 	Area Command Staff </a:t>
            </a:r>
            <a:r>
              <a:rPr lang="en-US" altLang="en-US" sz="1400" dirty="0" err="1">
                <a:solidFill>
                  <a:schemeClr val="bg1"/>
                </a:solidFill>
              </a:rPr>
              <a:t>mtg</a:t>
            </a:r>
            <a:r>
              <a:rPr lang="en-US" altLang="en-US" sz="1400" dirty="0">
                <a:solidFill>
                  <a:schemeClr val="bg1"/>
                </a:solidFill>
              </a:rPr>
              <a:t> 	</a:t>
            </a:r>
            <a:r>
              <a:rPr lang="en-US" altLang="en-US" sz="1400" dirty="0" smtClean="0">
                <a:solidFill>
                  <a:schemeClr val="bg1"/>
                </a:solidFill>
              </a:rPr>
              <a:t>ACT#1 </a:t>
            </a:r>
            <a:r>
              <a:rPr lang="en-US" altLang="en-US" sz="1400" dirty="0">
                <a:solidFill>
                  <a:schemeClr val="bg1"/>
                </a:solidFill>
              </a:rPr>
              <a:t>	</a:t>
            </a:r>
          </a:p>
          <a:p>
            <a:pPr algn="l" eaLnBrk="1" hangingPunct="1"/>
            <a:r>
              <a:rPr lang="en-US" altLang="en-US" sz="1400" dirty="0">
                <a:solidFill>
                  <a:schemeClr val="bg1"/>
                </a:solidFill>
              </a:rPr>
              <a:t>0900 	Region-AC-IC Conference Call 	AC-ICs-Region 	866.769.2334 	</a:t>
            </a:r>
          </a:p>
          <a:p>
            <a:pPr algn="l" eaLnBrk="1" hangingPunct="1"/>
            <a:r>
              <a:rPr lang="en-US" altLang="en-US" sz="1400" dirty="0">
                <a:solidFill>
                  <a:schemeClr val="bg1"/>
                </a:solidFill>
              </a:rPr>
              <a:t>1100 	Finance Conference Call 	</a:t>
            </a:r>
            <a:r>
              <a:rPr lang="en-US" altLang="en-US" sz="1400" dirty="0" smtClean="0">
                <a:solidFill>
                  <a:schemeClr val="bg1"/>
                </a:solidFill>
              </a:rPr>
              <a:t>IBA </a:t>
            </a:r>
            <a:r>
              <a:rPr lang="en-US" altLang="en-US" sz="1400" dirty="0">
                <a:solidFill>
                  <a:schemeClr val="bg1"/>
                </a:solidFill>
              </a:rPr>
              <a:t>		877.710.5722 	</a:t>
            </a:r>
          </a:p>
          <a:p>
            <a:pPr algn="l" eaLnBrk="1" hangingPunct="1"/>
            <a:r>
              <a:rPr lang="en-US" altLang="en-US" sz="1400" dirty="0">
                <a:solidFill>
                  <a:schemeClr val="bg1"/>
                </a:solidFill>
              </a:rPr>
              <a:t>1200 	Logistics Conference Call 	</a:t>
            </a:r>
            <a:r>
              <a:rPr lang="en-US" altLang="en-US" sz="1400" dirty="0" smtClean="0">
                <a:solidFill>
                  <a:schemeClr val="bg1"/>
                </a:solidFill>
              </a:rPr>
              <a:t>AC </a:t>
            </a:r>
            <a:r>
              <a:rPr lang="en-US" altLang="en-US" sz="1400" dirty="0">
                <a:solidFill>
                  <a:schemeClr val="bg1"/>
                </a:solidFill>
              </a:rPr>
              <a:t>&amp; IMT’S 	866.769.2334 	</a:t>
            </a:r>
          </a:p>
          <a:p>
            <a:pPr algn="l" eaLnBrk="1" hangingPunct="1"/>
            <a:r>
              <a:rPr lang="en-US" altLang="en-US" sz="1400" dirty="0">
                <a:solidFill>
                  <a:schemeClr val="bg1"/>
                </a:solidFill>
              </a:rPr>
              <a:t>1300 	Area Command Staff </a:t>
            </a:r>
            <a:r>
              <a:rPr lang="en-US" altLang="en-US" sz="1400" dirty="0" err="1">
                <a:solidFill>
                  <a:schemeClr val="bg1"/>
                </a:solidFill>
              </a:rPr>
              <a:t>mtg</a:t>
            </a:r>
            <a:r>
              <a:rPr lang="en-US" altLang="en-US" sz="1400" dirty="0">
                <a:solidFill>
                  <a:schemeClr val="bg1"/>
                </a:solidFill>
              </a:rPr>
              <a:t> 	</a:t>
            </a:r>
            <a:r>
              <a:rPr lang="en-US" altLang="en-US" sz="1400" dirty="0" smtClean="0">
                <a:solidFill>
                  <a:schemeClr val="bg1"/>
                </a:solidFill>
              </a:rPr>
              <a:t>AC </a:t>
            </a:r>
            <a:r>
              <a:rPr lang="en-US" altLang="en-US" sz="1400" dirty="0">
                <a:solidFill>
                  <a:schemeClr val="bg1"/>
                </a:solidFill>
              </a:rPr>
              <a:t>	</a:t>
            </a:r>
          </a:p>
          <a:p>
            <a:pPr algn="l" eaLnBrk="1" hangingPunct="1"/>
            <a:r>
              <a:rPr lang="en-US" altLang="en-US" sz="1400" dirty="0">
                <a:solidFill>
                  <a:schemeClr val="bg1"/>
                </a:solidFill>
              </a:rPr>
              <a:t>1600 	FEMA Planning </a:t>
            </a:r>
            <a:r>
              <a:rPr lang="en-US" altLang="en-US" sz="1400" dirty="0" smtClean="0">
                <a:solidFill>
                  <a:schemeClr val="bg1"/>
                </a:solidFill>
              </a:rPr>
              <a:t>meeting</a:t>
            </a:r>
            <a:endParaRPr lang="en-US" altLang="en-US" sz="1400" dirty="0">
              <a:solidFill>
                <a:schemeClr val="bg1"/>
              </a:solidFill>
            </a:endParaRPr>
          </a:p>
          <a:p>
            <a:pPr algn="l" eaLnBrk="1" hangingPunct="1"/>
            <a:r>
              <a:rPr lang="en-US" altLang="en-US" sz="1400" dirty="0">
                <a:solidFill>
                  <a:schemeClr val="bg1"/>
                </a:solidFill>
              </a:rPr>
              <a:t>1600 	Information Officer conference Call </a:t>
            </a:r>
            <a:r>
              <a:rPr lang="en-US" altLang="en-US" sz="1400" dirty="0" smtClean="0">
                <a:solidFill>
                  <a:schemeClr val="bg1"/>
                </a:solidFill>
              </a:rPr>
              <a:t>AC/IMT </a:t>
            </a:r>
            <a:r>
              <a:rPr lang="en-US" altLang="en-US" sz="1400" dirty="0">
                <a:solidFill>
                  <a:schemeClr val="bg1"/>
                </a:solidFill>
              </a:rPr>
              <a:t>IOF 	866.769.2334 	</a:t>
            </a:r>
          </a:p>
          <a:p>
            <a:pPr algn="l" eaLnBrk="1" hangingPunct="1"/>
            <a:r>
              <a:rPr lang="en-US" altLang="en-US" sz="1400" dirty="0">
                <a:solidFill>
                  <a:schemeClr val="bg1"/>
                </a:solidFill>
              </a:rPr>
              <a:t>1700 	AC-AC-SACC 		</a:t>
            </a:r>
            <a:r>
              <a:rPr lang="en-US" altLang="en-US" sz="1400" dirty="0" smtClean="0">
                <a:solidFill>
                  <a:schemeClr val="bg1"/>
                </a:solidFill>
              </a:rPr>
              <a:t>AC’S </a:t>
            </a:r>
            <a:r>
              <a:rPr lang="en-US" altLang="en-US" sz="1400" dirty="0">
                <a:solidFill>
                  <a:schemeClr val="bg1"/>
                </a:solidFill>
              </a:rPr>
              <a:t>-SACC 	877.972.6038 	</a:t>
            </a:r>
          </a:p>
          <a:p>
            <a:pPr algn="l" eaLnBrk="1" hangingPunct="1"/>
            <a:r>
              <a:rPr lang="en-US" altLang="en-US" sz="1400" dirty="0">
                <a:solidFill>
                  <a:schemeClr val="bg1"/>
                </a:solidFill>
              </a:rPr>
              <a:t>1800 	AC/IC Conference Call 		AC/ICs </a:t>
            </a:r>
            <a:r>
              <a:rPr lang="en-US" altLang="en-US" sz="1400" dirty="0" smtClean="0">
                <a:solidFill>
                  <a:schemeClr val="bg1"/>
                </a:solidFill>
              </a:rPr>
              <a:t>	</a:t>
            </a:r>
            <a:r>
              <a:rPr lang="en-US" altLang="en-US" sz="1400" dirty="0">
                <a:solidFill>
                  <a:schemeClr val="bg1"/>
                </a:solidFill>
              </a:rPr>
              <a:t>	866.769.2334 	</a:t>
            </a:r>
          </a:p>
          <a:p>
            <a:pPr algn="l" eaLnBrk="1" hangingPunct="1"/>
            <a:r>
              <a:rPr lang="es-ES" altLang="en-US" sz="1400" dirty="0">
                <a:solidFill>
                  <a:schemeClr val="bg1"/>
                </a:solidFill>
              </a:rPr>
              <a:t>1800 	IBA </a:t>
            </a:r>
            <a:r>
              <a:rPr lang="es-ES" altLang="en-US" sz="1400" dirty="0" err="1">
                <a:solidFill>
                  <a:schemeClr val="bg1"/>
                </a:solidFill>
              </a:rPr>
              <a:t>Conference</a:t>
            </a:r>
            <a:r>
              <a:rPr lang="es-ES" altLang="en-US" sz="1400" dirty="0">
                <a:solidFill>
                  <a:schemeClr val="bg1"/>
                </a:solidFill>
              </a:rPr>
              <a:t> </a:t>
            </a:r>
            <a:r>
              <a:rPr lang="es-ES" altLang="en-US" sz="1400" dirty="0" err="1">
                <a:solidFill>
                  <a:schemeClr val="bg1"/>
                </a:solidFill>
              </a:rPr>
              <a:t>Call</a:t>
            </a:r>
            <a:r>
              <a:rPr lang="es-ES" altLang="en-US" sz="1400" dirty="0">
                <a:solidFill>
                  <a:schemeClr val="bg1"/>
                </a:solidFill>
              </a:rPr>
              <a:t> 		</a:t>
            </a:r>
            <a:r>
              <a:rPr lang="es-ES" altLang="en-US" sz="1400" dirty="0" err="1">
                <a:solidFill>
                  <a:schemeClr val="bg1"/>
                </a:solidFill>
              </a:rPr>
              <a:t>IBAs</a:t>
            </a:r>
            <a:r>
              <a:rPr lang="es-ES" altLang="en-US" sz="1400" dirty="0">
                <a:solidFill>
                  <a:schemeClr val="bg1"/>
                </a:solidFill>
              </a:rPr>
              <a:t> 	</a:t>
            </a:r>
          </a:p>
          <a:p>
            <a:pPr algn="l" eaLnBrk="1" hangingPunct="1"/>
            <a:r>
              <a:rPr lang="en-US" altLang="en-US" sz="1400" dirty="0">
                <a:solidFill>
                  <a:schemeClr val="bg1"/>
                </a:solidFill>
              </a:rPr>
              <a:t>1830 	Area Command Planning </a:t>
            </a:r>
            <a:r>
              <a:rPr lang="en-US" altLang="en-US" sz="1400" dirty="0" err="1">
                <a:solidFill>
                  <a:schemeClr val="bg1"/>
                </a:solidFill>
              </a:rPr>
              <a:t>mtg</a:t>
            </a:r>
            <a:r>
              <a:rPr lang="en-US" altLang="en-US" sz="1400" dirty="0">
                <a:solidFill>
                  <a:schemeClr val="bg1"/>
                </a:solidFill>
              </a:rPr>
              <a:t> 	AC 	</a:t>
            </a:r>
          </a:p>
        </p:txBody>
      </p:sp>
      <p:sp>
        <p:nvSpPr>
          <p:cNvPr id="2" name="TextBox 1"/>
          <p:cNvSpPr txBox="1"/>
          <p:nvPr/>
        </p:nvSpPr>
        <p:spPr>
          <a:xfrm>
            <a:off x="1648918" y="4586990"/>
            <a:ext cx="6430780" cy="892552"/>
          </a:xfrm>
          <a:prstGeom prst="rect">
            <a:avLst/>
          </a:prstGeom>
          <a:noFill/>
        </p:spPr>
        <p:txBody>
          <a:bodyPr wrap="square" rtlCol="0">
            <a:spAutoFit/>
          </a:bodyPr>
          <a:lstStyle/>
          <a:p>
            <a:pPr algn="ctr"/>
            <a:r>
              <a:rPr lang="en-US" dirty="0" smtClean="0"/>
              <a:t>Handout Page 4 “Area Command Daily Schedule”</a:t>
            </a:r>
            <a:endParaRPr lang="en-US" dirty="0"/>
          </a:p>
        </p:txBody>
      </p:sp>
    </p:spTree>
    <p:extLst>
      <p:ext uri="{BB962C8B-B14F-4D97-AF65-F5344CB8AC3E}">
        <p14:creationId xmlns:p14="http://schemas.microsoft.com/office/powerpoint/2010/main" val="203421279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spect="1" noChangeArrowheads="1"/>
          </p:cNvSpPr>
          <p:nvPr>
            <p:ph type="title"/>
          </p:nvPr>
        </p:nvSpPr>
        <p:spPr>
          <a:xfrm>
            <a:off x="457200" y="304800"/>
            <a:ext cx="8686800" cy="639763"/>
          </a:xfrm>
        </p:spPr>
        <p:txBody>
          <a:bodyPr/>
          <a:lstStyle/>
          <a:p>
            <a:r>
              <a:rPr lang="en-US" sz="4000" dirty="0" smtClean="0"/>
              <a:t>Area Command Officers</a:t>
            </a:r>
            <a:endParaRPr lang="en-US" sz="4000" dirty="0" smtClean="0">
              <a:solidFill>
                <a:srgbClr val="25387D"/>
              </a:solidFill>
            </a:endParaRPr>
          </a:p>
        </p:txBody>
      </p:sp>
      <p:sp>
        <p:nvSpPr>
          <p:cNvPr id="22531" name="Rectangle 5"/>
          <p:cNvSpPr>
            <a:spLocks noGrp="1" noChangeArrowheads="1"/>
          </p:cNvSpPr>
          <p:nvPr>
            <p:ph sz="half" idx="1"/>
          </p:nvPr>
        </p:nvSpPr>
        <p:spPr>
          <a:xfrm>
            <a:off x="4470400" y="1139825"/>
            <a:ext cx="4624388" cy="4699000"/>
          </a:xfrm>
        </p:spPr>
        <p:txBody>
          <a:bodyPr/>
          <a:lstStyle/>
          <a:p>
            <a:pPr lvl="1">
              <a:buFont typeface="Wingdings" pitchFamily="2" charset="2"/>
              <a:buNone/>
            </a:pPr>
            <a:r>
              <a:rPr lang="en-US" sz="2400" u="sng" dirty="0" smtClean="0"/>
              <a:t>Public Information Officer</a:t>
            </a:r>
          </a:p>
          <a:p>
            <a:pPr lvl="1"/>
            <a:r>
              <a:rPr lang="en-US" sz="2400" dirty="0" smtClean="0"/>
              <a:t>Provides public information coordination between incidents.  Serves as the contact point for media requests.</a:t>
            </a:r>
          </a:p>
          <a:p>
            <a:pPr lvl="1">
              <a:buFont typeface="Wingdings" pitchFamily="2" charset="2"/>
              <a:buNone/>
            </a:pPr>
            <a:r>
              <a:rPr lang="en-US" sz="2400" u="sng" dirty="0" smtClean="0"/>
              <a:t>Liaison Officer</a:t>
            </a:r>
          </a:p>
          <a:p>
            <a:pPr lvl="1"/>
            <a:r>
              <a:rPr lang="en-US" sz="2400" dirty="0" smtClean="0"/>
              <a:t>Maintains off-incident interagency contacts and coordination.</a:t>
            </a:r>
            <a:endParaRPr lang="en-US" sz="2400" u="sng" dirty="0" smtClean="0"/>
          </a:p>
        </p:txBody>
      </p:sp>
      <p:grpSp>
        <p:nvGrpSpPr>
          <p:cNvPr id="16" name="Group 15" descr="A hierarchy chart that starts with Area Commander and branches to the left to Area Command Public Information Officer and Area command Liaison Officer (highlighted).  Two additional branches are Assistant Area Commander Planning and Assistant Area Commander Logistics which branches into Area command Situation Unit Leader and Area Command Critical Resources Unit Leader."/>
          <p:cNvGrpSpPr/>
          <p:nvPr/>
        </p:nvGrpSpPr>
        <p:grpSpPr>
          <a:xfrm>
            <a:off x="246496" y="1234440"/>
            <a:ext cx="3974983" cy="4253604"/>
            <a:chOff x="246496" y="1234440"/>
            <a:chExt cx="3974983" cy="4253604"/>
          </a:xfrm>
        </p:grpSpPr>
        <p:grpSp>
          <p:nvGrpSpPr>
            <p:cNvPr id="17" name="Group 16"/>
            <p:cNvGrpSpPr/>
            <p:nvPr/>
          </p:nvGrpSpPr>
          <p:grpSpPr>
            <a:xfrm>
              <a:off x="246496" y="1234440"/>
              <a:ext cx="3974983" cy="4253604"/>
              <a:chOff x="228601" y="1214438"/>
              <a:chExt cx="3736456" cy="4080704"/>
            </a:xfrm>
          </p:grpSpPr>
          <p:sp>
            <p:nvSpPr>
              <p:cNvPr id="22" name="Line 1511"/>
              <p:cNvSpPr>
                <a:spLocks noChangeShapeType="1"/>
              </p:cNvSpPr>
              <p:nvPr/>
            </p:nvSpPr>
            <p:spPr bwMode="auto">
              <a:xfrm>
                <a:off x="1697333" y="2363777"/>
                <a:ext cx="550775" cy="0"/>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wrap="none" bIns="18288" anchor="ctr"/>
              <a:lstStyle/>
              <a:p>
                <a:endParaRPr lang="en-US"/>
              </a:p>
            </p:txBody>
          </p:sp>
          <p:sp>
            <p:nvSpPr>
              <p:cNvPr id="23" name="Line 1512"/>
              <p:cNvSpPr>
                <a:spLocks noChangeShapeType="1"/>
              </p:cNvSpPr>
              <p:nvPr/>
            </p:nvSpPr>
            <p:spPr bwMode="auto">
              <a:xfrm>
                <a:off x="1697333" y="3159473"/>
                <a:ext cx="550775" cy="0"/>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wrap="none" bIns="18288" anchor="ctr"/>
              <a:lstStyle/>
              <a:p>
                <a:endParaRPr lang="en-US"/>
              </a:p>
            </p:txBody>
          </p:sp>
          <p:sp>
            <p:nvSpPr>
              <p:cNvPr id="24" name="Line 1513"/>
              <p:cNvSpPr>
                <a:spLocks noChangeShapeType="1"/>
              </p:cNvSpPr>
              <p:nvPr/>
            </p:nvSpPr>
            <p:spPr bwMode="auto">
              <a:xfrm>
                <a:off x="1697333" y="1656490"/>
                <a:ext cx="0" cy="2142119"/>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wrap="none" bIns="18288" anchor="ctr"/>
              <a:lstStyle/>
              <a:p>
                <a:endParaRPr lang="en-US"/>
              </a:p>
            </p:txBody>
          </p:sp>
          <p:sp>
            <p:nvSpPr>
              <p:cNvPr id="25" name="AutoShape 1515"/>
              <p:cNvSpPr>
                <a:spLocks noChangeArrowheads="1"/>
              </p:cNvSpPr>
              <p:nvPr/>
            </p:nvSpPr>
            <p:spPr bwMode="auto">
              <a:xfrm>
                <a:off x="1865626" y="2098545"/>
                <a:ext cx="1713522" cy="618875"/>
              </a:xfrm>
              <a:prstGeom prst="cube">
                <a:avLst>
                  <a:gd name="adj" fmla="val 11310"/>
                </a:avLst>
              </a:prstGeom>
              <a:solidFill>
                <a:schemeClr val="accent2"/>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200" b="1" dirty="0">
                    <a:solidFill>
                      <a:schemeClr val="bg1"/>
                    </a:solidFill>
                    <a:latin typeface="Arial" charset="0"/>
                  </a:rPr>
                  <a:t>Area Command</a:t>
                </a:r>
                <a:br>
                  <a:rPr lang="en-US" sz="1200" b="1" dirty="0">
                    <a:solidFill>
                      <a:schemeClr val="bg1"/>
                    </a:solidFill>
                    <a:latin typeface="Arial" charset="0"/>
                  </a:rPr>
                </a:br>
                <a:r>
                  <a:rPr lang="en-US" sz="1200" b="1" dirty="0">
                    <a:solidFill>
                      <a:schemeClr val="bg1"/>
                    </a:solidFill>
                    <a:latin typeface="Arial" charset="0"/>
                  </a:rPr>
                  <a:t>Public Information </a:t>
                </a:r>
                <a:br>
                  <a:rPr lang="en-US" sz="1200" b="1" dirty="0">
                    <a:solidFill>
                      <a:schemeClr val="bg1"/>
                    </a:solidFill>
                    <a:latin typeface="Arial" charset="0"/>
                  </a:rPr>
                </a:br>
                <a:r>
                  <a:rPr lang="en-US" sz="1200" b="1" dirty="0">
                    <a:solidFill>
                      <a:schemeClr val="bg1"/>
                    </a:solidFill>
                    <a:latin typeface="Arial" charset="0"/>
                  </a:rPr>
                  <a:t>Officer</a:t>
                </a:r>
              </a:p>
            </p:txBody>
          </p:sp>
          <p:sp>
            <p:nvSpPr>
              <p:cNvPr id="26" name="AutoShape 1516"/>
              <p:cNvSpPr>
                <a:spLocks noChangeArrowheads="1"/>
              </p:cNvSpPr>
              <p:nvPr/>
            </p:nvSpPr>
            <p:spPr bwMode="auto">
              <a:xfrm>
                <a:off x="779375" y="1214438"/>
                <a:ext cx="1835917" cy="707285"/>
              </a:xfrm>
              <a:prstGeom prst="cube">
                <a:avLst>
                  <a:gd name="adj" fmla="val 1131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none" bIns="18288" anchor="ctr"/>
              <a:lstStyle/>
              <a:p>
                <a:pPr algn="ctr">
                  <a:lnSpc>
                    <a:spcPct val="85000"/>
                  </a:lnSpc>
                  <a:defRPr/>
                </a:pPr>
                <a:r>
                  <a:rPr lang="en-US" sz="1200" b="1" dirty="0"/>
                  <a:t>Area </a:t>
                </a:r>
                <a:br>
                  <a:rPr lang="en-US" sz="1200" b="1" dirty="0"/>
                </a:br>
                <a:r>
                  <a:rPr lang="en-US" sz="1200" b="1" dirty="0"/>
                  <a:t>Commander</a:t>
                </a:r>
              </a:p>
            </p:txBody>
          </p:sp>
          <p:sp>
            <p:nvSpPr>
              <p:cNvPr id="27" name="AutoShape 1517"/>
              <p:cNvSpPr>
                <a:spLocks noChangeArrowheads="1"/>
              </p:cNvSpPr>
              <p:nvPr/>
            </p:nvSpPr>
            <p:spPr bwMode="auto">
              <a:xfrm>
                <a:off x="1865626" y="2894241"/>
                <a:ext cx="1715434" cy="535989"/>
              </a:xfrm>
              <a:prstGeom prst="cube">
                <a:avLst>
                  <a:gd name="adj" fmla="val 11310"/>
                </a:avLst>
              </a:prstGeom>
              <a:solidFill>
                <a:schemeClr val="accent2"/>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200" b="1" dirty="0">
                    <a:solidFill>
                      <a:schemeClr val="bg1"/>
                    </a:solidFill>
                    <a:latin typeface="Arial" charset="0"/>
                  </a:rPr>
                  <a:t>Area Command </a:t>
                </a:r>
                <a:br>
                  <a:rPr lang="en-US" sz="1200" b="1" dirty="0">
                    <a:solidFill>
                      <a:schemeClr val="bg1"/>
                    </a:solidFill>
                    <a:latin typeface="Arial" charset="0"/>
                  </a:rPr>
                </a:br>
                <a:r>
                  <a:rPr lang="en-US" sz="1200" b="1" dirty="0">
                    <a:solidFill>
                      <a:schemeClr val="bg1"/>
                    </a:solidFill>
                    <a:latin typeface="Arial" charset="0"/>
                  </a:rPr>
                  <a:t>Liaison Officer</a:t>
                </a:r>
              </a:p>
            </p:txBody>
          </p:sp>
          <p:sp>
            <p:nvSpPr>
              <p:cNvPr id="28" name="AutoShape 1518"/>
              <p:cNvSpPr>
                <a:spLocks noChangeArrowheads="1"/>
              </p:cNvSpPr>
              <p:nvPr/>
            </p:nvSpPr>
            <p:spPr bwMode="auto">
              <a:xfrm>
                <a:off x="678999" y="3812548"/>
                <a:ext cx="1526134" cy="598613"/>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100" b="1" dirty="0">
                    <a:solidFill>
                      <a:srgbClr val="25387D"/>
                    </a:solidFill>
                    <a:latin typeface="Arial" charset="0"/>
                  </a:rPr>
                  <a:t>Assistant Area </a:t>
                </a:r>
                <a:br>
                  <a:rPr lang="en-US" sz="1100" b="1" dirty="0">
                    <a:solidFill>
                      <a:srgbClr val="25387D"/>
                    </a:solidFill>
                    <a:latin typeface="Arial" charset="0"/>
                  </a:rPr>
                </a:br>
                <a:r>
                  <a:rPr lang="en-US" sz="1100" b="1" dirty="0">
                    <a:solidFill>
                      <a:srgbClr val="25387D"/>
                    </a:solidFill>
                    <a:latin typeface="Arial" charset="0"/>
                  </a:rPr>
                  <a:t>Commander Planning</a:t>
                </a:r>
              </a:p>
            </p:txBody>
          </p:sp>
          <p:sp>
            <p:nvSpPr>
              <p:cNvPr id="29" name="AutoShape 1519"/>
              <p:cNvSpPr>
                <a:spLocks noChangeArrowheads="1"/>
              </p:cNvSpPr>
              <p:nvPr/>
            </p:nvSpPr>
            <p:spPr bwMode="auto">
              <a:xfrm>
                <a:off x="228601" y="4696529"/>
                <a:ext cx="1341120" cy="598613"/>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100" b="1" dirty="0">
                    <a:solidFill>
                      <a:srgbClr val="25387D"/>
                    </a:solidFill>
                    <a:latin typeface="Arial" charset="0"/>
                  </a:rPr>
                  <a:t>Area Command </a:t>
                </a:r>
                <a:br>
                  <a:rPr lang="en-US" sz="1100" b="1" dirty="0">
                    <a:solidFill>
                      <a:srgbClr val="25387D"/>
                    </a:solidFill>
                    <a:latin typeface="Arial" charset="0"/>
                  </a:rPr>
                </a:br>
                <a:r>
                  <a:rPr lang="en-US" sz="1100" b="1" dirty="0">
                    <a:solidFill>
                      <a:srgbClr val="25387D"/>
                    </a:solidFill>
                    <a:latin typeface="Arial" charset="0"/>
                  </a:rPr>
                  <a:t>Situation</a:t>
                </a:r>
                <a:br>
                  <a:rPr lang="en-US" sz="1100" b="1" dirty="0">
                    <a:solidFill>
                      <a:srgbClr val="25387D"/>
                    </a:solidFill>
                    <a:latin typeface="Arial" charset="0"/>
                  </a:rPr>
                </a:br>
                <a:r>
                  <a:rPr lang="en-US" sz="1100" b="1" dirty="0">
                    <a:solidFill>
                      <a:srgbClr val="25387D"/>
                    </a:solidFill>
                    <a:latin typeface="Arial" charset="0"/>
                  </a:rPr>
                  <a:t>Unit Leader</a:t>
                </a:r>
              </a:p>
            </p:txBody>
          </p:sp>
          <p:sp>
            <p:nvSpPr>
              <p:cNvPr id="30" name="AutoShape 1520"/>
              <p:cNvSpPr>
                <a:spLocks noChangeArrowheads="1"/>
              </p:cNvSpPr>
              <p:nvPr/>
            </p:nvSpPr>
            <p:spPr bwMode="auto">
              <a:xfrm>
                <a:off x="2584811" y="3798610"/>
                <a:ext cx="1380246" cy="598613"/>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100" b="1" dirty="0">
                    <a:solidFill>
                      <a:srgbClr val="25387D"/>
                    </a:solidFill>
                    <a:latin typeface="Arial" charset="0"/>
                  </a:rPr>
                  <a:t>Assistant</a:t>
                </a:r>
                <a:br>
                  <a:rPr lang="en-US" sz="1100" b="1" dirty="0">
                    <a:solidFill>
                      <a:srgbClr val="25387D"/>
                    </a:solidFill>
                    <a:latin typeface="Arial" charset="0"/>
                  </a:rPr>
                </a:br>
                <a:r>
                  <a:rPr lang="en-US" sz="1100" b="1" dirty="0">
                    <a:solidFill>
                      <a:srgbClr val="25387D"/>
                    </a:solidFill>
                    <a:latin typeface="Arial" charset="0"/>
                  </a:rPr>
                  <a:t>Area Commander</a:t>
                </a:r>
                <a:br>
                  <a:rPr lang="en-US" sz="1100" b="1" dirty="0">
                    <a:solidFill>
                      <a:srgbClr val="25387D"/>
                    </a:solidFill>
                    <a:latin typeface="Arial" charset="0"/>
                  </a:rPr>
                </a:br>
                <a:r>
                  <a:rPr lang="en-US" sz="1100" b="1" dirty="0">
                    <a:solidFill>
                      <a:srgbClr val="25387D"/>
                    </a:solidFill>
                    <a:latin typeface="Arial" charset="0"/>
                  </a:rPr>
                  <a:t>Logistics</a:t>
                </a:r>
              </a:p>
            </p:txBody>
          </p:sp>
          <p:sp>
            <p:nvSpPr>
              <p:cNvPr id="31" name="AutoShape 1521"/>
              <p:cNvSpPr>
                <a:spLocks noChangeArrowheads="1"/>
              </p:cNvSpPr>
              <p:nvPr/>
            </p:nvSpPr>
            <p:spPr bwMode="auto">
              <a:xfrm>
                <a:off x="1721026" y="4674150"/>
                <a:ext cx="1275267" cy="598613"/>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100" b="1" dirty="0">
                    <a:solidFill>
                      <a:srgbClr val="25387D"/>
                    </a:solidFill>
                    <a:latin typeface="Arial" charset="0"/>
                  </a:rPr>
                  <a:t>Area Command</a:t>
                </a:r>
                <a:br>
                  <a:rPr lang="en-US" sz="1100" b="1" dirty="0">
                    <a:solidFill>
                      <a:srgbClr val="25387D"/>
                    </a:solidFill>
                    <a:latin typeface="Arial" charset="0"/>
                  </a:rPr>
                </a:br>
                <a:r>
                  <a:rPr lang="en-US" sz="1100" b="1" dirty="0">
                    <a:solidFill>
                      <a:srgbClr val="25387D"/>
                    </a:solidFill>
                    <a:latin typeface="Arial" charset="0"/>
                  </a:rPr>
                  <a:t>Critical Resources</a:t>
                </a:r>
                <a:br>
                  <a:rPr lang="en-US" sz="1100" b="1" dirty="0">
                    <a:solidFill>
                      <a:srgbClr val="25387D"/>
                    </a:solidFill>
                    <a:latin typeface="Arial" charset="0"/>
                  </a:rPr>
                </a:br>
                <a:r>
                  <a:rPr lang="en-US" sz="1100" b="1" dirty="0">
                    <a:solidFill>
                      <a:srgbClr val="25387D"/>
                    </a:solidFill>
                    <a:latin typeface="Arial" charset="0"/>
                  </a:rPr>
                  <a:t>Unit Leader</a:t>
                </a:r>
              </a:p>
            </p:txBody>
          </p:sp>
        </p:grpSp>
        <p:cxnSp>
          <p:nvCxnSpPr>
            <p:cNvPr id="18" name="Straight Connector 17"/>
            <p:cNvCxnSpPr/>
            <p:nvPr/>
          </p:nvCxnSpPr>
          <p:spPr>
            <a:xfrm>
              <a:off x="1834194" y="3733800"/>
              <a:ext cx="1179995"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3014189" y="3733801"/>
              <a:ext cx="0" cy="18021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2014206" y="4604063"/>
              <a:ext cx="0" cy="26299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1054086" y="4604063"/>
              <a:ext cx="0" cy="26299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32" name="TextBox 31"/>
          <p:cNvSpPr txBox="1"/>
          <p:nvPr/>
        </p:nvSpPr>
        <p:spPr>
          <a:xfrm>
            <a:off x="2370010" y="5859463"/>
            <a:ext cx="4690357" cy="923330"/>
          </a:xfrm>
          <a:prstGeom prst="rect">
            <a:avLst/>
          </a:prstGeom>
          <a:noFill/>
        </p:spPr>
        <p:txBody>
          <a:bodyPr wrap="square" rtlCol="0">
            <a:spAutoFit/>
          </a:bodyPr>
          <a:lstStyle/>
          <a:p>
            <a:r>
              <a:rPr lang="en-US" sz="1800" dirty="0" smtClean="0">
                <a:solidFill>
                  <a:schemeClr val="bg1"/>
                </a:solidFill>
              </a:rPr>
              <a:t>NOTE: THERE IS A MISPRINT IN SRG PAGE 4.21- CRITICAL RESL WORKS FOR AAC PLANNING!!!!!!!</a:t>
            </a:r>
            <a:endParaRPr lang="en-US" sz="1800" dirty="0">
              <a:solidFill>
                <a:schemeClr val="bg1"/>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down)">
                                      <p:cBhvr>
                                        <p:cTn id="7" dur="580">
                                          <p:stCondLst>
                                            <p:cond delay="0"/>
                                          </p:stCondLst>
                                        </p:cTn>
                                        <p:tgtEl>
                                          <p:spTgt spid="32"/>
                                        </p:tgtEl>
                                      </p:cBhvr>
                                    </p:animEffect>
                                    <p:anim calcmode="lin" valueType="num">
                                      <p:cBhvr>
                                        <p:cTn id="8"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13" dur="26">
                                          <p:stCondLst>
                                            <p:cond delay="650"/>
                                          </p:stCondLst>
                                        </p:cTn>
                                        <p:tgtEl>
                                          <p:spTgt spid="32"/>
                                        </p:tgtEl>
                                      </p:cBhvr>
                                      <p:to x="100000" y="60000"/>
                                    </p:animScale>
                                    <p:animScale>
                                      <p:cBhvr>
                                        <p:cTn id="14" dur="166" decel="50000">
                                          <p:stCondLst>
                                            <p:cond delay="676"/>
                                          </p:stCondLst>
                                        </p:cTn>
                                        <p:tgtEl>
                                          <p:spTgt spid="32"/>
                                        </p:tgtEl>
                                      </p:cBhvr>
                                      <p:to x="100000" y="100000"/>
                                    </p:animScale>
                                    <p:animScale>
                                      <p:cBhvr>
                                        <p:cTn id="15" dur="26">
                                          <p:stCondLst>
                                            <p:cond delay="1312"/>
                                          </p:stCondLst>
                                        </p:cTn>
                                        <p:tgtEl>
                                          <p:spTgt spid="32"/>
                                        </p:tgtEl>
                                      </p:cBhvr>
                                      <p:to x="100000" y="80000"/>
                                    </p:animScale>
                                    <p:animScale>
                                      <p:cBhvr>
                                        <p:cTn id="16" dur="166" decel="50000">
                                          <p:stCondLst>
                                            <p:cond delay="1338"/>
                                          </p:stCondLst>
                                        </p:cTn>
                                        <p:tgtEl>
                                          <p:spTgt spid="32"/>
                                        </p:tgtEl>
                                      </p:cBhvr>
                                      <p:to x="100000" y="100000"/>
                                    </p:animScale>
                                    <p:animScale>
                                      <p:cBhvr>
                                        <p:cTn id="17" dur="26">
                                          <p:stCondLst>
                                            <p:cond delay="1642"/>
                                          </p:stCondLst>
                                        </p:cTn>
                                        <p:tgtEl>
                                          <p:spTgt spid="32"/>
                                        </p:tgtEl>
                                      </p:cBhvr>
                                      <p:to x="100000" y="90000"/>
                                    </p:animScale>
                                    <p:animScale>
                                      <p:cBhvr>
                                        <p:cTn id="18" dur="166" decel="50000">
                                          <p:stCondLst>
                                            <p:cond delay="1668"/>
                                          </p:stCondLst>
                                        </p:cTn>
                                        <p:tgtEl>
                                          <p:spTgt spid="32"/>
                                        </p:tgtEl>
                                      </p:cBhvr>
                                      <p:to x="100000" y="100000"/>
                                    </p:animScale>
                                    <p:animScale>
                                      <p:cBhvr>
                                        <p:cTn id="19" dur="26">
                                          <p:stCondLst>
                                            <p:cond delay="1808"/>
                                          </p:stCondLst>
                                        </p:cTn>
                                        <p:tgtEl>
                                          <p:spTgt spid="32"/>
                                        </p:tgtEl>
                                      </p:cBhvr>
                                      <p:to x="100000" y="95000"/>
                                    </p:animScale>
                                    <p:animScale>
                                      <p:cBhvr>
                                        <p:cTn id="20" dur="166" decel="50000">
                                          <p:stCondLst>
                                            <p:cond delay="1834"/>
                                          </p:stCondLst>
                                        </p:cTn>
                                        <p:tgtEl>
                                          <p:spTgt spid="3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spect="1" noChangeArrowheads="1"/>
          </p:cNvSpPr>
          <p:nvPr>
            <p:ph type="title"/>
          </p:nvPr>
        </p:nvSpPr>
        <p:spPr>
          <a:xfrm>
            <a:off x="457200" y="304800"/>
            <a:ext cx="8686800" cy="639763"/>
          </a:xfrm>
        </p:spPr>
        <p:txBody>
          <a:bodyPr/>
          <a:lstStyle/>
          <a:p>
            <a:r>
              <a:rPr lang="en-US" dirty="0" smtClean="0"/>
              <a:t>Assistant Area Commander </a:t>
            </a:r>
            <a:r>
              <a:rPr lang="en-US" dirty="0" smtClean="0">
                <a:cs typeface="Times New Roman" pitchFamily="18" charset="0"/>
              </a:rPr>
              <a:t>–</a:t>
            </a:r>
            <a:r>
              <a:rPr lang="en-US" dirty="0" smtClean="0"/>
              <a:t> Planning</a:t>
            </a:r>
            <a:endParaRPr lang="en-US" dirty="0" smtClean="0">
              <a:solidFill>
                <a:srgbClr val="25387D"/>
              </a:solidFill>
            </a:endParaRPr>
          </a:p>
        </p:txBody>
      </p:sp>
      <p:sp>
        <p:nvSpPr>
          <p:cNvPr id="23555" name="Rectangle 5"/>
          <p:cNvSpPr>
            <a:spLocks noGrp="1" noChangeArrowheads="1"/>
          </p:cNvSpPr>
          <p:nvPr>
            <p:ph sz="half" idx="1"/>
          </p:nvPr>
        </p:nvSpPr>
        <p:spPr>
          <a:xfrm>
            <a:off x="4368800" y="1041400"/>
            <a:ext cx="4673600" cy="4699000"/>
          </a:xfrm>
        </p:spPr>
        <p:txBody>
          <a:bodyPr/>
          <a:lstStyle/>
          <a:p>
            <a:pPr lvl="1"/>
            <a:r>
              <a:rPr lang="en-US" sz="1800" dirty="0" smtClean="0"/>
              <a:t>Assembles information on individual incident objectives. </a:t>
            </a:r>
          </a:p>
          <a:p>
            <a:pPr lvl="1"/>
            <a:r>
              <a:rPr lang="en-US" sz="1800" dirty="0" smtClean="0"/>
              <a:t>Recommends resource allocation priorities.</a:t>
            </a:r>
          </a:p>
          <a:p>
            <a:pPr lvl="1"/>
            <a:r>
              <a:rPr lang="en-US" sz="1800" dirty="0" smtClean="0"/>
              <a:t>Maintains critical resources status.</a:t>
            </a:r>
          </a:p>
          <a:p>
            <a:pPr lvl="1"/>
            <a:r>
              <a:rPr lang="en-US" sz="1800" dirty="0" smtClean="0"/>
              <a:t>Ensures advance planning is accomplished.</a:t>
            </a:r>
          </a:p>
          <a:p>
            <a:pPr lvl="1"/>
            <a:r>
              <a:rPr lang="en-US" sz="1800" dirty="0" smtClean="0"/>
              <a:t>Ensures demobilization plans are coordinated.</a:t>
            </a:r>
          </a:p>
          <a:p>
            <a:pPr lvl="1"/>
            <a:r>
              <a:rPr lang="en-US" sz="1800" dirty="0" smtClean="0"/>
              <a:t>Prepares Area Command briefings.</a:t>
            </a:r>
          </a:p>
          <a:p>
            <a:pPr lvl="1"/>
            <a:r>
              <a:rPr lang="en-US" sz="1800" dirty="0" smtClean="0"/>
              <a:t>Reviews Incident Action Plans and completed ICS 209 forms from assigned incidents.</a:t>
            </a:r>
          </a:p>
        </p:txBody>
      </p:sp>
      <p:grpSp>
        <p:nvGrpSpPr>
          <p:cNvPr id="16" name="Group 15" descr="A hierarchy chart that starts with Area Commander and branches to the left to Area Command Public Information Officer and Area command Liaison Officer.  Two additional branches are Assistant Area Commander Planning (highlighted)  and Assistant Area Commander Logistics which branches into Area command Situation Unit Leader and Area Command Critical Resources Unit Leader."/>
          <p:cNvGrpSpPr/>
          <p:nvPr/>
        </p:nvGrpSpPr>
        <p:grpSpPr>
          <a:xfrm>
            <a:off x="246496" y="1234440"/>
            <a:ext cx="3974983" cy="4268844"/>
            <a:chOff x="246496" y="1234440"/>
            <a:chExt cx="3974983" cy="4268844"/>
          </a:xfrm>
        </p:grpSpPr>
        <p:grpSp>
          <p:nvGrpSpPr>
            <p:cNvPr id="17" name="Group 16"/>
            <p:cNvGrpSpPr/>
            <p:nvPr/>
          </p:nvGrpSpPr>
          <p:grpSpPr>
            <a:xfrm>
              <a:off x="246496" y="1234440"/>
              <a:ext cx="3974983" cy="4268844"/>
              <a:chOff x="228601" y="1214438"/>
              <a:chExt cx="3736456" cy="4095325"/>
            </a:xfrm>
          </p:grpSpPr>
          <p:sp>
            <p:nvSpPr>
              <p:cNvPr id="24" name="Line 1511"/>
              <p:cNvSpPr>
                <a:spLocks noChangeShapeType="1"/>
              </p:cNvSpPr>
              <p:nvPr/>
            </p:nvSpPr>
            <p:spPr bwMode="auto">
              <a:xfrm>
                <a:off x="1697333" y="2363777"/>
                <a:ext cx="550775" cy="0"/>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wrap="none" bIns="18288" anchor="ctr"/>
              <a:lstStyle/>
              <a:p>
                <a:endParaRPr lang="en-US"/>
              </a:p>
            </p:txBody>
          </p:sp>
          <p:sp>
            <p:nvSpPr>
              <p:cNvPr id="25" name="Line 1512"/>
              <p:cNvSpPr>
                <a:spLocks noChangeShapeType="1"/>
              </p:cNvSpPr>
              <p:nvPr/>
            </p:nvSpPr>
            <p:spPr bwMode="auto">
              <a:xfrm>
                <a:off x="1697333" y="3159473"/>
                <a:ext cx="550775" cy="0"/>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wrap="none" bIns="18288" anchor="ctr"/>
              <a:lstStyle/>
              <a:p>
                <a:endParaRPr lang="en-US"/>
              </a:p>
            </p:txBody>
          </p:sp>
          <p:sp>
            <p:nvSpPr>
              <p:cNvPr id="26" name="Line 1513"/>
              <p:cNvSpPr>
                <a:spLocks noChangeShapeType="1"/>
              </p:cNvSpPr>
              <p:nvPr/>
            </p:nvSpPr>
            <p:spPr bwMode="auto">
              <a:xfrm>
                <a:off x="1697333" y="1656490"/>
                <a:ext cx="0" cy="2142119"/>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wrap="none" bIns="18288" anchor="ctr"/>
              <a:lstStyle/>
              <a:p>
                <a:endParaRPr lang="en-US"/>
              </a:p>
            </p:txBody>
          </p:sp>
          <p:sp>
            <p:nvSpPr>
              <p:cNvPr id="27" name="AutoShape 1515"/>
              <p:cNvSpPr>
                <a:spLocks noChangeArrowheads="1"/>
              </p:cNvSpPr>
              <p:nvPr/>
            </p:nvSpPr>
            <p:spPr bwMode="auto">
              <a:xfrm>
                <a:off x="1865626" y="2098545"/>
                <a:ext cx="1713522" cy="618875"/>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200" b="1" dirty="0">
                    <a:solidFill>
                      <a:schemeClr val="accent2"/>
                    </a:solidFill>
                    <a:latin typeface="Arial" charset="0"/>
                  </a:rPr>
                  <a:t>Area Command</a:t>
                </a:r>
                <a:br>
                  <a:rPr lang="en-US" sz="1200" b="1" dirty="0">
                    <a:solidFill>
                      <a:schemeClr val="accent2"/>
                    </a:solidFill>
                    <a:latin typeface="Arial" charset="0"/>
                  </a:rPr>
                </a:br>
                <a:r>
                  <a:rPr lang="en-US" sz="1200" b="1" dirty="0">
                    <a:solidFill>
                      <a:schemeClr val="accent2"/>
                    </a:solidFill>
                    <a:latin typeface="Arial" charset="0"/>
                  </a:rPr>
                  <a:t>Public Information </a:t>
                </a:r>
                <a:br>
                  <a:rPr lang="en-US" sz="1200" b="1" dirty="0">
                    <a:solidFill>
                      <a:schemeClr val="accent2"/>
                    </a:solidFill>
                    <a:latin typeface="Arial" charset="0"/>
                  </a:rPr>
                </a:br>
                <a:r>
                  <a:rPr lang="en-US" sz="1200" b="1" dirty="0">
                    <a:solidFill>
                      <a:schemeClr val="accent2"/>
                    </a:solidFill>
                    <a:latin typeface="Arial" charset="0"/>
                  </a:rPr>
                  <a:t>Officer</a:t>
                </a:r>
              </a:p>
            </p:txBody>
          </p:sp>
          <p:sp>
            <p:nvSpPr>
              <p:cNvPr id="28" name="AutoShape 1516"/>
              <p:cNvSpPr>
                <a:spLocks noChangeArrowheads="1"/>
              </p:cNvSpPr>
              <p:nvPr/>
            </p:nvSpPr>
            <p:spPr bwMode="auto">
              <a:xfrm>
                <a:off x="779375" y="1214438"/>
                <a:ext cx="1835917" cy="707285"/>
              </a:xfrm>
              <a:prstGeom prst="cube">
                <a:avLst>
                  <a:gd name="adj" fmla="val 1131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none" bIns="18288" anchor="ctr"/>
              <a:lstStyle/>
              <a:p>
                <a:pPr algn="ctr">
                  <a:lnSpc>
                    <a:spcPct val="85000"/>
                  </a:lnSpc>
                  <a:defRPr/>
                </a:pPr>
                <a:r>
                  <a:rPr lang="en-US" sz="1200" b="1" dirty="0"/>
                  <a:t>Area </a:t>
                </a:r>
                <a:br>
                  <a:rPr lang="en-US" sz="1200" b="1" dirty="0"/>
                </a:br>
                <a:r>
                  <a:rPr lang="en-US" sz="1200" b="1" dirty="0"/>
                  <a:t>Commander</a:t>
                </a:r>
              </a:p>
            </p:txBody>
          </p:sp>
          <p:sp>
            <p:nvSpPr>
              <p:cNvPr id="29" name="AutoShape 1517"/>
              <p:cNvSpPr>
                <a:spLocks noChangeArrowheads="1"/>
              </p:cNvSpPr>
              <p:nvPr/>
            </p:nvSpPr>
            <p:spPr bwMode="auto">
              <a:xfrm>
                <a:off x="1865626" y="2894241"/>
                <a:ext cx="1715434" cy="535989"/>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200" b="1" dirty="0">
                    <a:solidFill>
                      <a:schemeClr val="accent2"/>
                    </a:solidFill>
                    <a:latin typeface="Arial" charset="0"/>
                  </a:rPr>
                  <a:t>Area Command </a:t>
                </a:r>
                <a:br>
                  <a:rPr lang="en-US" sz="1200" b="1" dirty="0">
                    <a:solidFill>
                      <a:schemeClr val="accent2"/>
                    </a:solidFill>
                    <a:latin typeface="Arial" charset="0"/>
                  </a:rPr>
                </a:br>
                <a:r>
                  <a:rPr lang="en-US" sz="1200" b="1" dirty="0">
                    <a:solidFill>
                      <a:schemeClr val="accent2"/>
                    </a:solidFill>
                    <a:latin typeface="Arial" charset="0"/>
                  </a:rPr>
                  <a:t>Liaison Officer</a:t>
                </a:r>
              </a:p>
            </p:txBody>
          </p:sp>
          <p:sp>
            <p:nvSpPr>
              <p:cNvPr id="30" name="AutoShape 1518"/>
              <p:cNvSpPr>
                <a:spLocks noChangeArrowheads="1"/>
              </p:cNvSpPr>
              <p:nvPr/>
            </p:nvSpPr>
            <p:spPr bwMode="auto">
              <a:xfrm>
                <a:off x="664673" y="3812548"/>
                <a:ext cx="1526134" cy="598613"/>
              </a:xfrm>
              <a:prstGeom prst="cube">
                <a:avLst>
                  <a:gd name="adj" fmla="val 11310"/>
                </a:avLst>
              </a:prstGeom>
              <a:solidFill>
                <a:schemeClr val="accent2"/>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100" b="1" dirty="0">
                    <a:solidFill>
                      <a:schemeClr val="bg1"/>
                    </a:solidFill>
                    <a:latin typeface="Arial" charset="0"/>
                  </a:rPr>
                  <a:t>Assistant Area </a:t>
                </a:r>
                <a:br>
                  <a:rPr lang="en-US" sz="1100" b="1" dirty="0">
                    <a:solidFill>
                      <a:schemeClr val="bg1"/>
                    </a:solidFill>
                    <a:latin typeface="Arial" charset="0"/>
                  </a:rPr>
                </a:br>
                <a:r>
                  <a:rPr lang="en-US" sz="1100" b="1" dirty="0">
                    <a:solidFill>
                      <a:schemeClr val="bg1"/>
                    </a:solidFill>
                    <a:latin typeface="Arial" charset="0"/>
                  </a:rPr>
                  <a:t>Commander Planning</a:t>
                </a:r>
              </a:p>
            </p:txBody>
          </p:sp>
          <p:sp>
            <p:nvSpPr>
              <p:cNvPr id="31" name="AutoShape 1519"/>
              <p:cNvSpPr>
                <a:spLocks noChangeArrowheads="1"/>
              </p:cNvSpPr>
              <p:nvPr/>
            </p:nvSpPr>
            <p:spPr bwMode="auto">
              <a:xfrm>
                <a:off x="228601" y="4711150"/>
                <a:ext cx="1341120" cy="598613"/>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100" b="1" dirty="0">
                    <a:solidFill>
                      <a:srgbClr val="25387D"/>
                    </a:solidFill>
                    <a:latin typeface="Arial" charset="0"/>
                  </a:rPr>
                  <a:t>Area Command </a:t>
                </a:r>
                <a:br>
                  <a:rPr lang="en-US" sz="1100" b="1" dirty="0">
                    <a:solidFill>
                      <a:srgbClr val="25387D"/>
                    </a:solidFill>
                    <a:latin typeface="Arial" charset="0"/>
                  </a:rPr>
                </a:br>
                <a:r>
                  <a:rPr lang="en-US" sz="1100" b="1" dirty="0">
                    <a:solidFill>
                      <a:srgbClr val="25387D"/>
                    </a:solidFill>
                    <a:latin typeface="Arial" charset="0"/>
                  </a:rPr>
                  <a:t>Situation</a:t>
                </a:r>
                <a:br>
                  <a:rPr lang="en-US" sz="1100" b="1" dirty="0">
                    <a:solidFill>
                      <a:srgbClr val="25387D"/>
                    </a:solidFill>
                    <a:latin typeface="Arial" charset="0"/>
                  </a:rPr>
                </a:br>
                <a:r>
                  <a:rPr lang="en-US" sz="1100" b="1" dirty="0">
                    <a:solidFill>
                      <a:srgbClr val="25387D"/>
                    </a:solidFill>
                    <a:latin typeface="Arial" charset="0"/>
                  </a:rPr>
                  <a:t>Unit Leader</a:t>
                </a:r>
              </a:p>
            </p:txBody>
          </p:sp>
          <p:sp>
            <p:nvSpPr>
              <p:cNvPr id="32" name="AutoShape 1520"/>
              <p:cNvSpPr>
                <a:spLocks noChangeArrowheads="1"/>
              </p:cNvSpPr>
              <p:nvPr/>
            </p:nvSpPr>
            <p:spPr bwMode="auto">
              <a:xfrm>
                <a:off x="2584811" y="3798610"/>
                <a:ext cx="1380246" cy="598613"/>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100" b="1" dirty="0">
                    <a:solidFill>
                      <a:srgbClr val="25387D"/>
                    </a:solidFill>
                    <a:latin typeface="Arial" charset="0"/>
                  </a:rPr>
                  <a:t>Assistant</a:t>
                </a:r>
                <a:br>
                  <a:rPr lang="en-US" sz="1100" b="1" dirty="0">
                    <a:solidFill>
                      <a:srgbClr val="25387D"/>
                    </a:solidFill>
                    <a:latin typeface="Arial" charset="0"/>
                  </a:rPr>
                </a:br>
                <a:r>
                  <a:rPr lang="en-US" sz="1100" b="1" dirty="0">
                    <a:solidFill>
                      <a:srgbClr val="25387D"/>
                    </a:solidFill>
                    <a:latin typeface="Arial" charset="0"/>
                  </a:rPr>
                  <a:t>Area Commander</a:t>
                </a:r>
                <a:br>
                  <a:rPr lang="en-US" sz="1100" b="1" dirty="0">
                    <a:solidFill>
                      <a:srgbClr val="25387D"/>
                    </a:solidFill>
                    <a:latin typeface="Arial" charset="0"/>
                  </a:rPr>
                </a:br>
                <a:r>
                  <a:rPr lang="en-US" sz="1100" b="1" dirty="0">
                    <a:solidFill>
                      <a:srgbClr val="25387D"/>
                    </a:solidFill>
                    <a:latin typeface="Arial" charset="0"/>
                  </a:rPr>
                  <a:t>Logistics</a:t>
                </a:r>
              </a:p>
            </p:txBody>
          </p:sp>
          <p:sp>
            <p:nvSpPr>
              <p:cNvPr id="33" name="AutoShape 1521"/>
              <p:cNvSpPr>
                <a:spLocks noChangeArrowheads="1"/>
              </p:cNvSpPr>
              <p:nvPr/>
            </p:nvSpPr>
            <p:spPr bwMode="auto">
              <a:xfrm>
                <a:off x="1721026" y="4688770"/>
                <a:ext cx="1275267" cy="598613"/>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100" b="1" dirty="0">
                    <a:solidFill>
                      <a:srgbClr val="25387D"/>
                    </a:solidFill>
                    <a:latin typeface="Arial" charset="0"/>
                  </a:rPr>
                  <a:t>Area Command</a:t>
                </a:r>
                <a:br>
                  <a:rPr lang="en-US" sz="1100" b="1" dirty="0">
                    <a:solidFill>
                      <a:srgbClr val="25387D"/>
                    </a:solidFill>
                    <a:latin typeface="Arial" charset="0"/>
                  </a:rPr>
                </a:br>
                <a:r>
                  <a:rPr lang="en-US" sz="1100" b="1" dirty="0">
                    <a:solidFill>
                      <a:srgbClr val="25387D"/>
                    </a:solidFill>
                    <a:latin typeface="Arial" charset="0"/>
                  </a:rPr>
                  <a:t>Critical Resources</a:t>
                </a:r>
                <a:br>
                  <a:rPr lang="en-US" sz="1100" b="1" dirty="0">
                    <a:solidFill>
                      <a:srgbClr val="25387D"/>
                    </a:solidFill>
                    <a:latin typeface="Arial" charset="0"/>
                  </a:rPr>
                </a:br>
                <a:r>
                  <a:rPr lang="en-US" sz="1100" b="1" dirty="0">
                    <a:solidFill>
                      <a:srgbClr val="25387D"/>
                    </a:solidFill>
                    <a:latin typeface="Arial" charset="0"/>
                  </a:rPr>
                  <a:t>Unit Leader</a:t>
                </a:r>
              </a:p>
            </p:txBody>
          </p:sp>
        </p:grpSp>
        <p:cxnSp>
          <p:nvCxnSpPr>
            <p:cNvPr id="18" name="Straight Connector 17"/>
            <p:cNvCxnSpPr/>
            <p:nvPr/>
          </p:nvCxnSpPr>
          <p:spPr>
            <a:xfrm>
              <a:off x="995149" y="4567320"/>
              <a:ext cx="0" cy="311988"/>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136985" y="4567320"/>
              <a:ext cx="0" cy="311988"/>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808989" y="3729120"/>
              <a:ext cx="1678311" cy="3594"/>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492106" y="3732714"/>
              <a:ext cx="0" cy="195389"/>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0" name="TextBox 19"/>
          <p:cNvSpPr txBox="1"/>
          <p:nvPr/>
        </p:nvSpPr>
        <p:spPr>
          <a:xfrm>
            <a:off x="2370010" y="5859463"/>
            <a:ext cx="4690357" cy="923330"/>
          </a:xfrm>
          <a:prstGeom prst="rect">
            <a:avLst/>
          </a:prstGeom>
          <a:noFill/>
        </p:spPr>
        <p:txBody>
          <a:bodyPr wrap="square" rtlCol="0">
            <a:spAutoFit/>
          </a:bodyPr>
          <a:lstStyle/>
          <a:p>
            <a:r>
              <a:rPr lang="en-US" sz="1800" dirty="0" smtClean="0">
                <a:solidFill>
                  <a:schemeClr val="bg1"/>
                </a:solidFill>
              </a:rPr>
              <a:t>NOTE: THERE IS A MISPRINT IN SRG PAGE 4.22- CRITICAL RESL WORKS FOR AAC PLANNING!!!!!!!</a:t>
            </a:r>
            <a:endParaRPr lang="en-US" sz="1800" dirty="0">
              <a:solidFill>
                <a:schemeClr val="bg1"/>
              </a:solidFill>
            </a:endParaRPr>
          </a:p>
        </p:txBody>
      </p:sp>
      <p:sp>
        <p:nvSpPr>
          <p:cNvPr id="22" name="Rectangle 2"/>
          <p:cNvSpPr txBox="1">
            <a:spLocks noChangeAspect="1" noChangeArrowheads="1"/>
          </p:cNvSpPr>
          <p:nvPr/>
        </p:nvSpPr>
        <p:spPr bwMode="auto">
          <a:xfrm>
            <a:off x="270729" y="215536"/>
            <a:ext cx="82296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b="1">
                <a:solidFill>
                  <a:srgbClr val="000066"/>
                </a:solidFill>
                <a:latin typeface="+mj-lt"/>
                <a:ea typeface="+mj-ea"/>
                <a:cs typeface="+mj-cs"/>
              </a:defRPr>
            </a:lvl1pPr>
            <a:lvl2pPr algn="l" rtl="0" eaLnBrk="0" fontAlgn="base" hangingPunct="0">
              <a:spcBef>
                <a:spcPct val="0"/>
              </a:spcBef>
              <a:spcAft>
                <a:spcPct val="0"/>
              </a:spcAft>
              <a:defRPr sz="3800" b="1">
                <a:solidFill>
                  <a:srgbClr val="000066"/>
                </a:solidFill>
                <a:latin typeface="Times New Roman" pitchFamily="18" charset="0"/>
                <a:cs typeface="Arial" charset="0"/>
              </a:defRPr>
            </a:lvl2pPr>
            <a:lvl3pPr algn="l" rtl="0" eaLnBrk="0" fontAlgn="base" hangingPunct="0">
              <a:spcBef>
                <a:spcPct val="0"/>
              </a:spcBef>
              <a:spcAft>
                <a:spcPct val="0"/>
              </a:spcAft>
              <a:defRPr sz="3800" b="1">
                <a:solidFill>
                  <a:srgbClr val="000066"/>
                </a:solidFill>
                <a:latin typeface="Times New Roman" pitchFamily="18" charset="0"/>
                <a:cs typeface="Arial" charset="0"/>
              </a:defRPr>
            </a:lvl3pPr>
            <a:lvl4pPr algn="l" rtl="0" eaLnBrk="0" fontAlgn="base" hangingPunct="0">
              <a:spcBef>
                <a:spcPct val="0"/>
              </a:spcBef>
              <a:spcAft>
                <a:spcPct val="0"/>
              </a:spcAft>
              <a:defRPr sz="3800" b="1">
                <a:solidFill>
                  <a:srgbClr val="000066"/>
                </a:solidFill>
                <a:latin typeface="Times New Roman" pitchFamily="18" charset="0"/>
                <a:cs typeface="Arial" charset="0"/>
              </a:defRPr>
            </a:lvl4pPr>
            <a:lvl5pPr algn="l" rtl="0" eaLnBrk="0" fontAlgn="base" hangingPunct="0">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a:lstStyle>
          <a:p>
            <a:pPr algn="ctr"/>
            <a:r>
              <a:rPr lang="en-US" sz="2800" kern="0" dirty="0" smtClean="0"/>
              <a:t>Handout: P3 Area Command Management Philosophies</a:t>
            </a:r>
            <a:endParaRPr lang="en-US" sz="2800" kern="0" dirty="0" smtClean="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3554"/>
                                        </p:tgtEl>
                                        <p:attrNameLst>
                                          <p:attrName>style.visibility</p:attrName>
                                        </p:attrNameLst>
                                      </p:cBhvr>
                                      <p:to>
                                        <p:strVal val="visible"/>
                                      </p:to>
                                    </p:set>
                                  </p:childTnLst>
                                  <p:subTnLst>
                                    <p:set>
                                      <p:cBhvr override="childStyle">
                                        <p:cTn dur="1" fill="hold" display="0" masterRel="nextClick" afterEffect="1"/>
                                        <p:tgtEl>
                                          <p:spTgt spid="23554"/>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P spid="2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spect="1" noChangeArrowheads="1"/>
          </p:cNvSpPr>
          <p:nvPr>
            <p:ph type="title"/>
          </p:nvPr>
        </p:nvSpPr>
        <p:spPr>
          <a:xfrm>
            <a:off x="457200" y="304800"/>
            <a:ext cx="8686800" cy="639763"/>
          </a:xfrm>
        </p:spPr>
        <p:txBody>
          <a:bodyPr/>
          <a:lstStyle/>
          <a:p>
            <a:r>
              <a:rPr lang="en-US" dirty="0" smtClean="0"/>
              <a:t>Assistant Area Commander </a:t>
            </a:r>
            <a:r>
              <a:rPr lang="en-US" dirty="0" smtClean="0">
                <a:cs typeface="Times New Roman" pitchFamily="18" charset="0"/>
              </a:rPr>
              <a:t>–</a:t>
            </a:r>
            <a:r>
              <a:rPr lang="en-US" dirty="0" smtClean="0"/>
              <a:t> Logistics</a:t>
            </a:r>
            <a:endParaRPr lang="en-US" dirty="0" smtClean="0">
              <a:solidFill>
                <a:srgbClr val="25387D"/>
              </a:solidFill>
            </a:endParaRPr>
          </a:p>
        </p:txBody>
      </p:sp>
      <p:sp>
        <p:nvSpPr>
          <p:cNvPr id="24579" name="Rectangle 5"/>
          <p:cNvSpPr>
            <a:spLocks noGrp="1" noChangeArrowheads="1"/>
          </p:cNvSpPr>
          <p:nvPr>
            <p:ph sz="half" idx="1"/>
          </p:nvPr>
        </p:nvSpPr>
        <p:spPr>
          <a:xfrm>
            <a:off x="4221479" y="1057275"/>
            <a:ext cx="4770122" cy="4699000"/>
          </a:xfrm>
        </p:spPr>
        <p:txBody>
          <a:bodyPr/>
          <a:lstStyle/>
          <a:p>
            <a:pPr lvl="1"/>
            <a:r>
              <a:rPr lang="en-US" sz="2200" dirty="0" smtClean="0"/>
              <a:t>Obtains briefings from Area Commander.</a:t>
            </a:r>
          </a:p>
          <a:p>
            <a:pPr lvl="1"/>
            <a:r>
              <a:rPr lang="en-US" sz="2200" dirty="0" smtClean="0"/>
              <a:t>Provides facilities, services, and materials for Area Command.</a:t>
            </a:r>
          </a:p>
          <a:p>
            <a:pPr lvl="1"/>
            <a:r>
              <a:rPr lang="en-US" sz="2200" dirty="0" smtClean="0"/>
              <a:t>Designates and coordinates ordering process.</a:t>
            </a:r>
          </a:p>
          <a:p>
            <a:pPr lvl="1"/>
            <a:r>
              <a:rPr lang="en-US" sz="2200" dirty="0" smtClean="0"/>
              <a:t>Ensures communications are coordinated.</a:t>
            </a:r>
          </a:p>
          <a:p>
            <a:pPr lvl="1"/>
            <a:r>
              <a:rPr lang="en-US" sz="2200" dirty="0" smtClean="0"/>
              <a:t>Assists in Area Command </a:t>
            </a:r>
            <a:r>
              <a:rPr lang="en-US" sz="2200" dirty="0" err="1" smtClean="0"/>
              <a:t>decisionmaking</a:t>
            </a:r>
            <a:r>
              <a:rPr lang="en-US" sz="2200" dirty="0" smtClean="0"/>
              <a:t>.</a:t>
            </a:r>
          </a:p>
          <a:p>
            <a:pPr lvl="1"/>
            <a:r>
              <a:rPr lang="en-US" sz="2200" dirty="0" smtClean="0"/>
              <a:t>Ensures that critical resources are used. </a:t>
            </a:r>
          </a:p>
        </p:txBody>
      </p:sp>
      <p:grpSp>
        <p:nvGrpSpPr>
          <p:cNvPr id="2" name="Group 1" descr="A hierarchy chart that starts with Area Commander and branches to the right to Area Command Public Information Officer and Area command Liaison Officer.  Two additional branches are Assistant Area Commander Planning and Assistant Area Commander Logistics  (highlighted) which branches into Area command Situation Unit Leaderwhich branches off into Area Command Critical Resources Unit Leader."/>
          <p:cNvGrpSpPr/>
          <p:nvPr/>
        </p:nvGrpSpPr>
        <p:grpSpPr>
          <a:xfrm>
            <a:off x="246496" y="1234440"/>
            <a:ext cx="3974983" cy="4268844"/>
            <a:chOff x="246496" y="1234440"/>
            <a:chExt cx="3974983" cy="4268844"/>
          </a:xfrm>
        </p:grpSpPr>
        <p:grpSp>
          <p:nvGrpSpPr>
            <p:cNvPr id="16" name="Group 15" descr="A hierarchy chart that starts with Area Commander and branches to the left to Area Command Public Information Officer and Area command Liaison Officer.  Two additional branches are Assistant Area Commander Planning which branches into Area command Situation Unit Leader and Assistant Area commander Logistics (highlighted) which branches off into Area Command Critical Resources Unit Leader."/>
            <p:cNvGrpSpPr/>
            <p:nvPr/>
          </p:nvGrpSpPr>
          <p:grpSpPr>
            <a:xfrm>
              <a:off x="246496" y="1234440"/>
              <a:ext cx="3974983" cy="4268844"/>
              <a:chOff x="228601" y="1214438"/>
              <a:chExt cx="3736456" cy="4095325"/>
            </a:xfrm>
          </p:grpSpPr>
          <p:sp>
            <p:nvSpPr>
              <p:cNvPr id="17" name="Line 1511"/>
              <p:cNvSpPr>
                <a:spLocks noChangeShapeType="1"/>
              </p:cNvSpPr>
              <p:nvPr/>
            </p:nvSpPr>
            <p:spPr bwMode="auto">
              <a:xfrm>
                <a:off x="1697333" y="2363777"/>
                <a:ext cx="550775" cy="0"/>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wrap="none" bIns="18288" anchor="ctr"/>
              <a:lstStyle/>
              <a:p>
                <a:endParaRPr lang="en-US"/>
              </a:p>
            </p:txBody>
          </p:sp>
          <p:sp>
            <p:nvSpPr>
              <p:cNvPr id="18" name="Line 1512"/>
              <p:cNvSpPr>
                <a:spLocks noChangeShapeType="1"/>
              </p:cNvSpPr>
              <p:nvPr/>
            </p:nvSpPr>
            <p:spPr bwMode="auto">
              <a:xfrm>
                <a:off x="1697333" y="3159473"/>
                <a:ext cx="550775" cy="0"/>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wrap="none" bIns="18288" anchor="ctr"/>
              <a:lstStyle/>
              <a:p>
                <a:endParaRPr lang="en-US"/>
              </a:p>
            </p:txBody>
          </p:sp>
          <p:sp>
            <p:nvSpPr>
              <p:cNvPr id="19" name="Line 1513"/>
              <p:cNvSpPr>
                <a:spLocks noChangeShapeType="1"/>
              </p:cNvSpPr>
              <p:nvPr/>
            </p:nvSpPr>
            <p:spPr bwMode="auto">
              <a:xfrm>
                <a:off x="1697333" y="1656490"/>
                <a:ext cx="0" cy="2142119"/>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wrap="none" bIns="18288" anchor="ctr"/>
              <a:lstStyle/>
              <a:p>
                <a:endParaRPr lang="en-US"/>
              </a:p>
            </p:txBody>
          </p:sp>
          <p:sp>
            <p:nvSpPr>
              <p:cNvPr id="20" name="AutoShape 1515"/>
              <p:cNvSpPr>
                <a:spLocks noChangeArrowheads="1"/>
              </p:cNvSpPr>
              <p:nvPr/>
            </p:nvSpPr>
            <p:spPr bwMode="auto">
              <a:xfrm>
                <a:off x="1865626" y="2098545"/>
                <a:ext cx="1713522" cy="618875"/>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200" b="1" dirty="0">
                    <a:solidFill>
                      <a:schemeClr val="accent2"/>
                    </a:solidFill>
                    <a:latin typeface="Arial" charset="0"/>
                  </a:rPr>
                  <a:t>Area Command</a:t>
                </a:r>
                <a:br>
                  <a:rPr lang="en-US" sz="1200" b="1" dirty="0">
                    <a:solidFill>
                      <a:schemeClr val="accent2"/>
                    </a:solidFill>
                    <a:latin typeface="Arial" charset="0"/>
                  </a:rPr>
                </a:br>
                <a:r>
                  <a:rPr lang="en-US" sz="1200" b="1" dirty="0">
                    <a:solidFill>
                      <a:schemeClr val="accent2"/>
                    </a:solidFill>
                    <a:latin typeface="Arial" charset="0"/>
                  </a:rPr>
                  <a:t>Public Information </a:t>
                </a:r>
                <a:br>
                  <a:rPr lang="en-US" sz="1200" b="1" dirty="0">
                    <a:solidFill>
                      <a:schemeClr val="accent2"/>
                    </a:solidFill>
                    <a:latin typeface="Arial" charset="0"/>
                  </a:rPr>
                </a:br>
                <a:r>
                  <a:rPr lang="en-US" sz="1200" b="1" dirty="0">
                    <a:solidFill>
                      <a:schemeClr val="accent2"/>
                    </a:solidFill>
                    <a:latin typeface="Arial" charset="0"/>
                  </a:rPr>
                  <a:t>Officer</a:t>
                </a:r>
              </a:p>
            </p:txBody>
          </p:sp>
          <p:sp>
            <p:nvSpPr>
              <p:cNvPr id="21" name="AutoShape 1516"/>
              <p:cNvSpPr>
                <a:spLocks noChangeArrowheads="1"/>
              </p:cNvSpPr>
              <p:nvPr/>
            </p:nvSpPr>
            <p:spPr bwMode="auto">
              <a:xfrm>
                <a:off x="779375" y="1214438"/>
                <a:ext cx="1835917" cy="707285"/>
              </a:xfrm>
              <a:prstGeom prst="cube">
                <a:avLst>
                  <a:gd name="adj" fmla="val 1131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none" bIns="18288" anchor="ctr"/>
              <a:lstStyle/>
              <a:p>
                <a:pPr algn="ctr">
                  <a:lnSpc>
                    <a:spcPct val="85000"/>
                  </a:lnSpc>
                  <a:defRPr/>
                </a:pPr>
                <a:r>
                  <a:rPr lang="en-US" sz="1200" b="1" dirty="0"/>
                  <a:t>Area </a:t>
                </a:r>
                <a:br>
                  <a:rPr lang="en-US" sz="1200" b="1" dirty="0"/>
                </a:br>
                <a:r>
                  <a:rPr lang="en-US" sz="1200" b="1" dirty="0"/>
                  <a:t>Commander</a:t>
                </a:r>
              </a:p>
            </p:txBody>
          </p:sp>
          <p:sp>
            <p:nvSpPr>
              <p:cNvPr id="22" name="AutoShape 1517"/>
              <p:cNvSpPr>
                <a:spLocks noChangeArrowheads="1"/>
              </p:cNvSpPr>
              <p:nvPr/>
            </p:nvSpPr>
            <p:spPr bwMode="auto">
              <a:xfrm>
                <a:off x="1865626" y="2894241"/>
                <a:ext cx="1715434" cy="535989"/>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200" b="1" dirty="0">
                    <a:solidFill>
                      <a:schemeClr val="accent2"/>
                    </a:solidFill>
                    <a:latin typeface="Arial" charset="0"/>
                  </a:rPr>
                  <a:t>Area Command </a:t>
                </a:r>
                <a:br>
                  <a:rPr lang="en-US" sz="1200" b="1" dirty="0">
                    <a:solidFill>
                      <a:schemeClr val="accent2"/>
                    </a:solidFill>
                    <a:latin typeface="Arial" charset="0"/>
                  </a:rPr>
                </a:br>
                <a:r>
                  <a:rPr lang="en-US" sz="1200" b="1" dirty="0">
                    <a:solidFill>
                      <a:schemeClr val="accent2"/>
                    </a:solidFill>
                    <a:latin typeface="Arial" charset="0"/>
                  </a:rPr>
                  <a:t>Liaison Officer</a:t>
                </a:r>
              </a:p>
            </p:txBody>
          </p:sp>
          <p:sp>
            <p:nvSpPr>
              <p:cNvPr id="23" name="AutoShape 1518"/>
              <p:cNvSpPr>
                <a:spLocks noChangeArrowheads="1"/>
              </p:cNvSpPr>
              <p:nvPr/>
            </p:nvSpPr>
            <p:spPr bwMode="auto">
              <a:xfrm>
                <a:off x="664673" y="3812548"/>
                <a:ext cx="1526134" cy="598613"/>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100" b="1" dirty="0">
                    <a:solidFill>
                      <a:schemeClr val="accent2"/>
                    </a:solidFill>
                    <a:latin typeface="Arial" charset="0"/>
                  </a:rPr>
                  <a:t>Assistant Area </a:t>
                </a:r>
                <a:br>
                  <a:rPr lang="en-US" sz="1100" b="1" dirty="0">
                    <a:solidFill>
                      <a:schemeClr val="accent2"/>
                    </a:solidFill>
                    <a:latin typeface="Arial" charset="0"/>
                  </a:rPr>
                </a:br>
                <a:r>
                  <a:rPr lang="en-US" sz="1100" b="1" dirty="0">
                    <a:solidFill>
                      <a:schemeClr val="accent2"/>
                    </a:solidFill>
                    <a:latin typeface="Arial" charset="0"/>
                  </a:rPr>
                  <a:t>Commander Planning</a:t>
                </a:r>
              </a:p>
            </p:txBody>
          </p:sp>
          <p:sp>
            <p:nvSpPr>
              <p:cNvPr id="24" name="AutoShape 1519"/>
              <p:cNvSpPr>
                <a:spLocks noChangeArrowheads="1"/>
              </p:cNvSpPr>
              <p:nvPr/>
            </p:nvSpPr>
            <p:spPr bwMode="auto">
              <a:xfrm>
                <a:off x="228601" y="4711150"/>
                <a:ext cx="1341120" cy="598613"/>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100" b="1" dirty="0">
                    <a:solidFill>
                      <a:srgbClr val="25387D"/>
                    </a:solidFill>
                    <a:latin typeface="Arial" charset="0"/>
                  </a:rPr>
                  <a:t>Area Command </a:t>
                </a:r>
                <a:br>
                  <a:rPr lang="en-US" sz="1100" b="1" dirty="0">
                    <a:solidFill>
                      <a:srgbClr val="25387D"/>
                    </a:solidFill>
                    <a:latin typeface="Arial" charset="0"/>
                  </a:rPr>
                </a:br>
                <a:r>
                  <a:rPr lang="en-US" sz="1100" b="1" dirty="0">
                    <a:solidFill>
                      <a:srgbClr val="25387D"/>
                    </a:solidFill>
                    <a:latin typeface="Arial" charset="0"/>
                  </a:rPr>
                  <a:t>Situation</a:t>
                </a:r>
                <a:br>
                  <a:rPr lang="en-US" sz="1100" b="1" dirty="0">
                    <a:solidFill>
                      <a:srgbClr val="25387D"/>
                    </a:solidFill>
                    <a:latin typeface="Arial" charset="0"/>
                  </a:rPr>
                </a:br>
                <a:r>
                  <a:rPr lang="en-US" sz="1100" b="1" dirty="0">
                    <a:solidFill>
                      <a:srgbClr val="25387D"/>
                    </a:solidFill>
                    <a:latin typeface="Arial" charset="0"/>
                  </a:rPr>
                  <a:t>Unit Leader</a:t>
                </a:r>
              </a:p>
            </p:txBody>
          </p:sp>
          <p:sp>
            <p:nvSpPr>
              <p:cNvPr id="26" name="AutoShape 1520"/>
              <p:cNvSpPr>
                <a:spLocks noChangeArrowheads="1"/>
              </p:cNvSpPr>
              <p:nvPr/>
            </p:nvSpPr>
            <p:spPr bwMode="auto">
              <a:xfrm>
                <a:off x="2584811" y="3798610"/>
                <a:ext cx="1380246" cy="598613"/>
              </a:xfrm>
              <a:prstGeom prst="cube">
                <a:avLst>
                  <a:gd name="adj" fmla="val 11310"/>
                </a:avLst>
              </a:prstGeom>
              <a:solidFill>
                <a:schemeClr val="accent2"/>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100" b="1" dirty="0">
                    <a:solidFill>
                      <a:schemeClr val="bg1"/>
                    </a:solidFill>
                    <a:latin typeface="Arial" charset="0"/>
                  </a:rPr>
                  <a:t>Assistant</a:t>
                </a:r>
                <a:br>
                  <a:rPr lang="en-US" sz="1100" b="1" dirty="0">
                    <a:solidFill>
                      <a:schemeClr val="bg1"/>
                    </a:solidFill>
                    <a:latin typeface="Arial" charset="0"/>
                  </a:rPr>
                </a:br>
                <a:r>
                  <a:rPr lang="en-US" sz="1100" b="1" dirty="0">
                    <a:solidFill>
                      <a:schemeClr val="bg1"/>
                    </a:solidFill>
                    <a:latin typeface="Arial" charset="0"/>
                  </a:rPr>
                  <a:t>Area Commander</a:t>
                </a:r>
                <a:br>
                  <a:rPr lang="en-US" sz="1100" b="1" dirty="0">
                    <a:solidFill>
                      <a:schemeClr val="bg1"/>
                    </a:solidFill>
                    <a:latin typeface="Arial" charset="0"/>
                  </a:rPr>
                </a:br>
                <a:r>
                  <a:rPr lang="en-US" sz="1100" b="1" dirty="0">
                    <a:solidFill>
                      <a:schemeClr val="bg1"/>
                    </a:solidFill>
                    <a:latin typeface="Arial" charset="0"/>
                  </a:rPr>
                  <a:t>Logistics</a:t>
                </a:r>
              </a:p>
            </p:txBody>
          </p:sp>
          <p:sp>
            <p:nvSpPr>
              <p:cNvPr id="27" name="AutoShape 1521"/>
              <p:cNvSpPr>
                <a:spLocks noChangeArrowheads="1"/>
              </p:cNvSpPr>
              <p:nvPr/>
            </p:nvSpPr>
            <p:spPr bwMode="auto">
              <a:xfrm>
                <a:off x="1721026" y="4703391"/>
                <a:ext cx="1275267" cy="598613"/>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100" b="1" dirty="0">
                    <a:solidFill>
                      <a:srgbClr val="25387D"/>
                    </a:solidFill>
                    <a:latin typeface="Arial" charset="0"/>
                  </a:rPr>
                  <a:t>Area Command</a:t>
                </a:r>
                <a:br>
                  <a:rPr lang="en-US" sz="1100" b="1" dirty="0">
                    <a:solidFill>
                      <a:srgbClr val="25387D"/>
                    </a:solidFill>
                    <a:latin typeface="Arial" charset="0"/>
                  </a:rPr>
                </a:br>
                <a:r>
                  <a:rPr lang="en-US" sz="1100" b="1" dirty="0">
                    <a:solidFill>
                      <a:srgbClr val="25387D"/>
                    </a:solidFill>
                    <a:latin typeface="Arial" charset="0"/>
                  </a:rPr>
                  <a:t>Critical Resources</a:t>
                </a:r>
                <a:br>
                  <a:rPr lang="en-US" sz="1100" b="1" dirty="0">
                    <a:solidFill>
                      <a:srgbClr val="25387D"/>
                    </a:solidFill>
                    <a:latin typeface="Arial" charset="0"/>
                  </a:rPr>
                </a:br>
                <a:r>
                  <a:rPr lang="en-US" sz="1100" b="1" dirty="0">
                    <a:solidFill>
                      <a:srgbClr val="25387D"/>
                    </a:solidFill>
                    <a:latin typeface="Arial" charset="0"/>
                  </a:rPr>
                  <a:t>Unit Leader</a:t>
                </a:r>
              </a:p>
            </p:txBody>
          </p:sp>
        </p:grpSp>
        <p:sp>
          <p:nvSpPr>
            <p:cNvPr id="28" name="Line 1512"/>
            <p:cNvSpPr>
              <a:spLocks noChangeShapeType="1"/>
            </p:cNvSpPr>
            <p:nvPr/>
          </p:nvSpPr>
          <p:spPr bwMode="auto">
            <a:xfrm>
              <a:off x="1808989" y="3764806"/>
              <a:ext cx="1678311" cy="0"/>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wrap="none" bIns="18288" anchor="ctr"/>
            <a:lstStyle/>
            <a:p>
              <a:endParaRPr lang="en-US"/>
            </a:p>
          </p:txBody>
        </p:sp>
        <p:sp>
          <p:nvSpPr>
            <p:cNvPr id="29" name="Line 1513"/>
            <p:cNvSpPr>
              <a:spLocks noChangeShapeType="1"/>
            </p:cNvSpPr>
            <p:nvPr/>
          </p:nvSpPr>
          <p:spPr bwMode="auto">
            <a:xfrm flipH="1">
              <a:off x="3487300" y="3764805"/>
              <a:ext cx="0" cy="177827"/>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wrap="none" bIns="18288" anchor="ctr"/>
            <a:lstStyle/>
            <a:p>
              <a:endParaRPr lang="en-US"/>
            </a:p>
          </p:txBody>
        </p:sp>
        <p:sp>
          <p:nvSpPr>
            <p:cNvPr id="30" name="Line 1513"/>
            <p:cNvSpPr>
              <a:spLocks noChangeShapeType="1"/>
            </p:cNvSpPr>
            <p:nvPr/>
          </p:nvSpPr>
          <p:spPr bwMode="auto">
            <a:xfrm>
              <a:off x="860250" y="4566609"/>
              <a:ext cx="0" cy="289372"/>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wrap="none" bIns="18288" anchor="ctr"/>
            <a:lstStyle/>
            <a:p>
              <a:endParaRPr lang="en-US"/>
            </a:p>
          </p:txBody>
        </p:sp>
        <p:sp>
          <p:nvSpPr>
            <p:cNvPr id="31" name="Line 1513"/>
            <p:cNvSpPr>
              <a:spLocks noChangeShapeType="1"/>
            </p:cNvSpPr>
            <p:nvPr/>
          </p:nvSpPr>
          <p:spPr bwMode="auto">
            <a:xfrm>
              <a:off x="2101956" y="4589936"/>
              <a:ext cx="0" cy="289372"/>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wrap="none" bIns="18288" anchor="ctr"/>
            <a:lstStyle/>
            <a:p>
              <a:endParaRPr lang="en-US"/>
            </a:p>
          </p:txBody>
        </p:sp>
      </p:grpSp>
      <p:sp>
        <p:nvSpPr>
          <p:cNvPr id="25" name="TextBox 24"/>
          <p:cNvSpPr txBox="1"/>
          <p:nvPr/>
        </p:nvSpPr>
        <p:spPr>
          <a:xfrm>
            <a:off x="2370010" y="5859463"/>
            <a:ext cx="4690357" cy="923330"/>
          </a:xfrm>
          <a:prstGeom prst="rect">
            <a:avLst/>
          </a:prstGeom>
          <a:noFill/>
        </p:spPr>
        <p:txBody>
          <a:bodyPr wrap="square" rtlCol="0">
            <a:spAutoFit/>
          </a:bodyPr>
          <a:lstStyle/>
          <a:p>
            <a:r>
              <a:rPr lang="en-US" sz="1800" dirty="0" smtClean="0">
                <a:solidFill>
                  <a:schemeClr val="bg1"/>
                </a:solidFill>
              </a:rPr>
              <a:t>NOTE: THERE IS A MISPRINT IN SRG PAGE 4.23- CRITICAL RESL WORKS FOR AAC PLANNING!!!!!!!</a:t>
            </a:r>
            <a:endParaRPr lang="en-US" sz="1800" dirty="0">
              <a:solidFill>
                <a:schemeClr val="bg1"/>
              </a:solidFill>
            </a:endParaRPr>
          </a:p>
        </p:txBody>
      </p:sp>
    </p:spTree>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On page 4.25 there is a Job Aid table.  </a:t>
            </a:r>
          </a:p>
          <a:p>
            <a:r>
              <a:rPr lang="en-US" dirty="0" smtClean="0"/>
              <a:t>Make a correction to the Area Command Critical Resource Unit Leader.  Scratch out Logistics and replace it with Planning.  The Critical Resource Unit Leader works for Planning in AC just as the Resource Unit is a component of the Planning Section of an Incident Management Team.</a:t>
            </a:r>
            <a:endParaRPr lang="en-US" dirty="0"/>
          </a:p>
        </p:txBody>
      </p:sp>
      <p:sp>
        <p:nvSpPr>
          <p:cNvPr id="3" name="Title 2"/>
          <p:cNvSpPr>
            <a:spLocks noGrp="1"/>
          </p:cNvSpPr>
          <p:nvPr>
            <p:ph type="title"/>
          </p:nvPr>
        </p:nvSpPr>
        <p:spPr/>
        <p:txBody>
          <a:bodyPr/>
          <a:lstStyle/>
          <a:p>
            <a:r>
              <a:rPr lang="en-US" dirty="0" smtClean="0"/>
              <a:t>Student Reference Guide Correction</a:t>
            </a:r>
            <a:endParaRPr lang="en-US" dirty="0"/>
          </a:p>
        </p:txBody>
      </p:sp>
    </p:spTree>
    <p:extLst>
      <p:ext uri="{BB962C8B-B14F-4D97-AF65-F5344CB8AC3E}">
        <p14:creationId xmlns:p14="http://schemas.microsoft.com/office/powerpoint/2010/main" val="881937004"/>
      </p:ext>
    </p:extLst>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spect="1" noChangeArrowheads="1"/>
          </p:cNvSpPr>
          <p:nvPr>
            <p:ph type="title"/>
          </p:nvPr>
        </p:nvSpPr>
        <p:spPr>
          <a:xfrm>
            <a:off x="457200" y="304800"/>
            <a:ext cx="8686800" cy="639763"/>
          </a:xfrm>
        </p:spPr>
        <p:txBody>
          <a:bodyPr/>
          <a:lstStyle/>
          <a:p>
            <a:r>
              <a:rPr lang="en-US" dirty="0" smtClean="0"/>
              <a:t>Area Command Technical Specialists</a:t>
            </a:r>
            <a:endParaRPr lang="en-US" dirty="0" smtClean="0">
              <a:solidFill>
                <a:srgbClr val="25387D"/>
              </a:solidFill>
            </a:endParaRPr>
          </a:p>
        </p:txBody>
      </p:sp>
      <p:pic>
        <p:nvPicPr>
          <p:cNvPr id="25603" name="Picture 4" descr="People looking at a detailed area ma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30725" y="1109663"/>
            <a:ext cx="4021138" cy="454977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
        <p:nvSpPr>
          <p:cNvPr id="25604" name="Rectangle 13"/>
          <p:cNvSpPr>
            <a:spLocks noGrp="1" noChangeArrowheads="1"/>
          </p:cNvSpPr>
          <p:nvPr>
            <p:ph idx="1"/>
          </p:nvPr>
        </p:nvSpPr>
        <p:spPr>
          <a:xfrm>
            <a:off x="419100" y="1209675"/>
            <a:ext cx="4102100" cy="3556000"/>
          </a:xfrm>
        </p:spPr>
        <p:txBody>
          <a:bodyPr/>
          <a:lstStyle/>
          <a:p>
            <a:pPr lvl="1"/>
            <a:r>
              <a:rPr lang="en-US" dirty="0" smtClean="0"/>
              <a:t>Aviation Specialist</a:t>
            </a:r>
          </a:p>
          <a:p>
            <a:pPr lvl="1"/>
            <a:r>
              <a:rPr lang="en-US" dirty="0" smtClean="0"/>
              <a:t>Hazardous Materials </a:t>
            </a:r>
            <a:br>
              <a:rPr lang="en-US" dirty="0" smtClean="0"/>
            </a:br>
            <a:r>
              <a:rPr lang="en-US" dirty="0" smtClean="0"/>
              <a:t>Specialist</a:t>
            </a:r>
          </a:p>
          <a:p>
            <a:pPr lvl="1"/>
            <a:r>
              <a:rPr lang="en-US" dirty="0" smtClean="0"/>
              <a:t>Environmental </a:t>
            </a:r>
            <a:br>
              <a:rPr lang="en-US" dirty="0" smtClean="0"/>
            </a:br>
            <a:r>
              <a:rPr lang="en-US" dirty="0" smtClean="0"/>
              <a:t>Specialist</a:t>
            </a:r>
          </a:p>
          <a:p>
            <a:pPr lvl="1"/>
            <a:r>
              <a:rPr lang="en-US" dirty="0" smtClean="0"/>
              <a:t>Communications </a:t>
            </a:r>
            <a:br>
              <a:rPr lang="en-US" dirty="0" smtClean="0"/>
            </a:br>
            <a:r>
              <a:rPr lang="en-US" dirty="0" smtClean="0"/>
              <a:t>Specialist</a:t>
            </a:r>
          </a:p>
          <a:p>
            <a:pPr>
              <a:tabLst>
                <a:tab pos="457200" algn="l"/>
              </a:tabLst>
            </a:pPr>
            <a:endParaRPr lang="en-US" dirty="0" smtClean="0"/>
          </a:p>
        </p:txBody>
      </p:sp>
    </p:spTree>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2"/>
          </p:nvPr>
        </p:nvSpPr>
        <p:spPr/>
        <p:txBody>
          <a:bodyPr/>
          <a:lstStyle/>
          <a:p>
            <a:pPr lvl="1">
              <a:buFont typeface="Wingdings" pitchFamily="2" charset="2"/>
              <a:buChar char="ü"/>
              <a:defRPr/>
            </a:pPr>
            <a:r>
              <a:rPr lang="en-US" sz="1900" dirty="0"/>
              <a:t>Policies, political factors, or other constraints</a:t>
            </a:r>
          </a:p>
          <a:p>
            <a:pPr lvl="1">
              <a:buFont typeface="Wingdings" pitchFamily="2" charset="2"/>
              <a:buChar char="ü"/>
              <a:defRPr/>
            </a:pPr>
            <a:r>
              <a:rPr lang="en-US" sz="1900" dirty="0"/>
              <a:t>Agency advisor</a:t>
            </a:r>
          </a:p>
          <a:p>
            <a:pPr lvl="1">
              <a:buFont typeface="Wingdings" pitchFamily="2" charset="2"/>
              <a:buChar char="ü"/>
              <a:defRPr/>
            </a:pPr>
            <a:r>
              <a:rPr lang="en-US" sz="1900" dirty="0"/>
              <a:t>Area Command facility</a:t>
            </a:r>
          </a:p>
          <a:p>
            <a:pPr lvl="1">
              <a:buFont typeface="Wingdings" pitchFamily="2" charset="2"/>
              <a:buChar char="ü"/>
              <a:defRPr/>
            </a:pPr>
            <a:r>
              <a:rPr lang="en-US" sz="1900" dirty="0"/>
              <a:t>Status of communications systems</a:t>
            </a:r>
          </a:p>
          <a:p>
            <a:pPr lvl="1">
              <a:buFont typeface="Wingdings" pitchFamily="2" charset="2"/>
              <a:buChar char="ü"/>
              <a:defRPr/>
            </a:pPr>
            <a:r>
              <a:rPr lang="en-US" sz="1900" dirty="0"/>
              <a:t>Critical resource designations</a:t>
            </a:r>
          </a:p>
          <a:p>
            <a:pPr lvl="1">
              <a:buFont typeface="Wingdings" pitchFamily="2" charset="2"/>
              <a:buChar char="ü"/>
              <a:defRPr/>
            </a:pPr>
            <a:r>
              <a:rPr lang="en-US" sz="1900" dirty="0"/>
              <a:t>Policy and expectations for interaction with the media</a:t>
            </a:r>
          </a:p>
          <a:p>
            <a:pPr lvl="1">
              <a:buFont typeface="Wingdings" pitchFamily="2" charset="2"/>
              <a:buChar char="ü"/>
              <a:defRPr/>
            </a:pPr>
            <a:r>
              <a:rPr lang="en-US" sz="1900" dirty="0"/>
              <a:t>Area Command reporting responsibility to agency</a:t>
            </a:r>
          </a:p>
          <a:p>
            <a:pPr lvl="1">
              <a:buFont typeface="Wingdings" pitchFamily="2" charset="2"/>
              <a:buChar char="ü"/>
              <a:defRPr/>
            </a:pPr>
            <a:r>
              <a:rPr lang="en-US" sz="1900" dirty="0"/>
              <a:t>Briefing and contact </a:t>
            </a:r>
            <a:r>
              <a:rPr lang="en-US" sz="1900" dirty="0" smtClean="0"/>
              <a:t>schedules</a:t>
            </a:r>
            <a:endParaRPr lang="en-US" sz="1900" dirty="0"/>
          </a:p>
        </p:txBody>
      </p:sp>
      <p:sp>
        <p:nvSpPr>
          <p:cNvPr id="26627" name="Rectangle 5"/>
          <p:cNvSpPr>
            <a:spLocks noGrp="1" noChangeArrowheads="1"/>
          </p:cNvSpPr>
          <p:nvPr>
            <p:ph sz="half" idx="1"/>
          </p:nvPr>
        </p:nvSpPr>
        <p:spPr/>
        <p:txBody>
          <a:bodyPr/>
          <a:lstStyle/>
          <a:p>
            <a:pPr lvl="1">
              <a:buFont typeface="Wingdings" pitchFamily="2" charset="2"/>
              <a:buChar char="ü"/>
            </a:pPr>
            <a:r>
              <a:rPr lang="en-US" sz="1900" dirty="0" smtClean="0"/>
              <a:t>General situation and incidents assigned</a:t>
            </a:r>
          </a:p>
          <a:p>
            <a:pPr lvl="1">
              <a:buFont typeface="Wingdings" pitchFamily="2" charset="2"/>
              <a:buChar char="ü"/>
            </a:pPr>
            <a:r>
              <a:rPr lang="en-US" sz="1900" dirty="0" smtClean="0"/>
              <a:t>Jurisdictional delegation of authority</a:t>
            </a:r>
          </a:p>
          <a:p>
            <a:pPr lvl="1">
              <a:buFont typeface="Wingdings" pitchFamily="2" charset="2"/>
              <a:buChar char="ü"/>
            </a:pPr>
            <a:r>
              <a:rPr lang="en-US" sz="1900" dirty="0" smtClean="0"/>
              <a:t>Assumption of command timing and notifications procedure</a:t>
            </a:r>
          </a:p>
          <a:p>
            <a:pPr lvl="1">
              <a:buFont typeface="Wingdings" pitchFamily="2" charset="2"/>
              <a:buChar char="ü"/>
            </a:pPr>
            <a:r>
              <a:rPr lang="en-US" sz="1900" dirty="0" smtClean="0"/>
              <a:t>Names and qualifications of Incident Commanders (indicating those under Unified Command)</a:t>
            </a:r>
          </a:p>
          <a:p>
            <a:pPr lvl="1">
              <a:buFont typeface="Wingdings" pitchFamily="2" charset="2"/>
              <a:buChar char="ü"/>
            </a:pPr>
            <a:r>
              <a:rPr lang="en-US" sz="1900" dirty="0" smtClean="0"/>
              <a:t>Limitations on the Area Commander's authority</a:t>
            </a:r>
          </a:p>
          <a:p>
            <a:pPr lvl="1">
              <a:buFont typeface="Wingdings" pitchFamily="2" charset="2"/>
              <a:buChar char="ü"/>
            </a:pPr>
            <a:r>
              <a:rPr lang="en-US" sz="1900" dirty="0" smtClean="0"/>
              <a:t>Current IAPs</a:t>
            </a:r>
          </a:p>
        </p:txBody>
      </p:sp>
      <p:sp>
        <p:nvSpPr>
          <p:cNvPr id="26626" name="Rectangle 2"/>
          <p:cNvSpPr>
            <a:spLocks noGrp="1" noChangeAspect="1" noChangeArrowheads="1"/>
          </p:cNvSpPr>
          <p:nvPr>
            <p:ph type="title"/>
          </p:nvPr>
        </p:nvSpPr>
        <p:spPr/>
        <p:txBody>
          <a:bodyPr/>
          <a:lstStyle/>
          <a:p>
            <a:r>
              <a:rPr lang="en-US" dirty="0" smtClean="0"/>
              <a:t>Agency Administrator In-Briefing</a:t>
            </a:r>
            <a:endParaRPr lang="en-US" dirty="0" smtClean="0">
              <a:solidFill>
                <a:srgbClr val="25387D"/>
              </a:solidFill>
            </a:endParaRPr>
          </a:p>
        </p:txBody>
      </p:sp>
      <p:cxnSp>
        <p:nvCxnSpPr>
          <p:cNvPr id="26629" name="Straight Connector 5"/>
          <p:cNvCxnSpPr>
            <a:cxnSpLocks noChangeShapeType="1"/>
          </p:cNvCxnSpPr>
          <p:nvPr/>
        </p:nvCxnSpPr>
        <p:spPr bwMode="auto">
          <a:xfrm rot="16200000" flipH="1">
            <a:off x="2330450" y="3325813"/>
            <a:ext cx="4483100" cy="50800"/>
          </a:xfrm>
          <a:prstGeom prst="line">
            <a:avLst/>
          </a:prstGeom>
          <a:noFill/>
          <a:ln w="9525" algn="ctr">
            <a:solidFill>
              <a:srgbClr val="C00000"/>
            </a:solidFill>
            <a:round/>
            <a:headEnd/>
            <a:tailEnd/>
          </a:ln>
          <a:extLst>
            <a:ext uri="{909E8E84-426E-40DD-AFC4-6F175D3DCCD1}">
              <a14:hiddenFill xmlns:a14="http://schemas.microsoft.com/office/drawing/2010/main">
                <a:noFill/>
              </a14:hiddenFill>
            </a:ext>
          </a:extLst>
        </p:spPr>
      </p:cxnSp>
    </p:spTree>
  </p:cSld>
  <p:clrMapOvr>
    <a:masterClrMapping/>
  </p:clrMapOvr>
  <p:transition>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spect="1" noChangeArrowheads="1"/>
          </p:cNvSpPr>
          <p:nvPr>
            <p:ph type="title"/>
          </p:nvPr>
        </p:nvSpPr>
        <p:spPr>
          <a:xfrm>
            <a:off x="212725" y="338138"/>
            <a:ext cx="8931275" cy="639762"/>
          </a:xfrm>
        </p:spPr>
        <p:txBody>
          <a:bodyPr/>
          <a:lstStyle/>
          <a:p>
            <a:r>
              <a:rPr lang="en-US" sz="4000" dirty="0" smtClean="0"/>
              <a:t> </a:t>
            </a:r>
            <a:r>
              <a:rPr lang="en-US" dirty="0" smtClean="0"/>
              <a:t>Area Commander In-Briefing With ICs</a:t>
            </a:r>
            <a:endParaRPr lang="en-US" dirty="0" smtClean="0">
              <a:solidFill>
                <a:srgbClr val="25387D"/>
              </a:solidFill>
            </a:endParaRPr>
          </a:p>
        </p:txBody>
      </p:sp>
      <p:sp>
        <p:nvSpPr>
          <p:cNvPr id="27651" name="Rectangle 7"/>
          <p:cNvSpPr>
            <a:spLocks noGrp="1" noChangeArrowheads="1"/>
          </p:cNvSpPr>
          <p:nvPr>
            <p:ph idx="1"/>
          </p:nvPr>
        </p:nvSpPr>
        <p:spPr>
          <a:xfrm>
            <a:off x="295275" y="1112838"/>
            <a:ext cx="8380413" cy="4525962"/>
          </a:xfrm>
        </p:spPr>
        <p:txBody>
          <a:bodyPr/>
          <a:lstStyle/>
          <a:p>
            <a:pPr lvl="1">
              <a:buFont typeface="Wingdings" pitchFamily="2" charset="2"/>
              <a:buChar char="ü"/>
            </a:pPr>
            <a:r>
              <a:rPr lang="en-US" smtClean="0"/>
              <a:t>Concise incident briefings (including IAPs and other documentation).</a:t>
            </a:r>
          </a:p>
          <a:p>
            <a:pPr lvl="1">
              <a:buFont typeface="Wingdings" pitchFamily="2" charset="2"/>
              <a:buChar char="ü"/>
            </a:pPr>
            <a:r>
              <a:rPr lang="en-US" smtClean="0"/>
              <a:t>Area Command roles and responsibilities.</a:t>
            </a:r>
          </a:p>
          <a:p>
            <a:pPr lvl="1">
              <a:buFont typeface="Wingdings" pitchFamily="2" charset="2"/>
              <a:buChar char="ü"/>
            </a:pPr>
            <a:r>
              <a:rPr lang="en-US" smtClean="0"/>
              <a:t>Policy, direction, and priorities.</a:t>
            </a:r>
          </a:p>
          <a:p>
            <a:pPr lvl="1">
              <a:buFont typeface="Wingdings" pitchFamily="2" charset="2"/>
              <a:buChar char="ü"/>
            </a:pPr>
            <a:r>
              <a:rPr lang="en-US" smtClean="0"/>
              <a:t>Conflict resolution procedures.</a:t>
            </a:r>
          </a:p>
          <a:p>
            <a:pPr lvl="1">
              <a:buFont typeface="Wingdings" pitchFamily="2" charset="2"/>
              <a:buChar char="ü"/>
            </a:pPr>
            <a:r>
              <a:rPr lang="en-US" smtClean="0"/>
              <a:t>Communication procedures, </a:t>
            </a:r>
            <a:br>
              <a:rPr lang="en-US" smtClean="0"/>
            </a:br>
            <a:r>
              <a:rPr lang="en-US" smtClean="0"/>
              <a:t>meeting schedules, etc.</a:t>
            </a:r>
          </a:p>
          <a:p>
            <a:pPr lvl="1">
              <a:buFont typeface="Wingdings" pitchFamily="2" charset="2"/>
              <a:buChar char="ü"/>
            </a:pPr>
            <a:r>
              <a:rPr lang="en-US" smtClean="0"/>
              <a:t>Resource ordering process.</a:t>
            </a:r>
          </a:p>
          <a:p>
            <a:pPr lvl="1">
              <a:buFont typeface="Wingdings" pitchFamily="2" charset="2"/>
              <a:buChar char="ü"/>
            </a:pPr>
            <a:r>
              <a:rPr lang="en-US" smtClean="0"/>
              <a:t>Critical resource needs.</a:t>
            </a:r>
          </a:p>
          <a:p>
            <a:pPr lvl="1"/>
            <a:endParaRPr lang="en-US" smtClean="0"/>
          </a:p>
        </p:txBody>
      </p:sp>
      <p:pic>
        <p:nvPicPr>
          <p:cNvPr id="27652" name="Picture 9" descr="Responders looking at pla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0100" y="3675063"/>
            <a:ext cx="2817813" cy="186690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smtClean="0"/>
              <a:t>Definition of Area Command</a:t>
            </a:r>
          </a:p>
        </p:txBody>
      </p:sp>
      <p:sp>
        <p:nvSpPr>
          <p:cNvPr id="8195" name="Rectangle 3"/>
          <p:cNvSpPr>
            <a:spLocks noGrp="1" noChangeArrowheads="1"/>
          </p:cNvSpPr>
          <p:nvPr>
            <p:ph type="body" idx="1"/>
          </p:nvPr>
        </p:nvSpPr>
        <p:spPr>
          <a:xfrm>
            <a:off x="457200" y="1068388"/>
            <a:ext cx="8039100" cy="4646612"/>
          </a:xfrm>
        </p:spPr>
        <p:txBody>
          <a:bodyPr/>
          <a:lstStyle/>
          <a:p>
            <a:r>
              <a:rPr lang="en-US" sz="2400" dirty="0" smtClean="0"/>
              <a:t>Area Command is used to oversee the management of:</a:t>
            </a:r>
          </a:p>
          <a:p>
            <a:pPr lvl="1">
              <a:tabLst/>
            </a:pPr>
            <a:r>
              <a:rPr lang="en-US" sz="2400" dirty="0" smtClean="0"/>
              <a:t>Multiple incidents that are each being handled by an Incident Command System organization; or</a:t>
            </a:r>
          </a:p>
          <a:p>
            <a:pPr lvl="1">
              <a:tabLst/>
            </a:pPr>
            <a:r>
              <a:rPr lang="en-US" sz="2400" dirty="0" smtClean="0"/>
              <a:t>A very large incident that has multiple Incident Management Teams assigned to it.</a:t>
            </a:r>
          </a:p>
        </p:txBody>
      </p:sp>
      <p:grpSp>
        <p:nvGrpSpPr>
          <p:cNvPr id="2" name="Group 20" descr="A hierarchy chart. The top is Area Commander which branches off into the Incident #1 Incident Commander, Incident #2 Incident Commander, Incident #3 Incident Commander."/>
          <p:cNvGrpSpPr>
            <a:grpSpLocks/>
          </p:cNvGrpSpPr>
          <p:nvPr/>
        </p:nvGrpSpPr>
        <p:grpSpPr bwMode="auto">
          <a:xfrm>
            <a:off x="687613" y="3579587"/>
            <a:ext cx="7721600" cy="2032000"/>
            <a:chOff x="320" y="2272"/>
            <a:chExt cx="4864" cy="1280"/>
          </a:xfrm>
          <a:solidFill>
            <a:srgbClr val="FFFFFF"/>
          </a:solidFill>
        </p:grpSpPr>
        <p:sp>
          <p:nvSpPr>
            <p:cNvPr id="5" name="Freeform 18"/>
            <p:cNvSpPr>
              <a:spLocks/>
            </p:cNvSpPr>
            <p:nvPr/>
          </p:nvSpPr>
          <p:spPr bwMode="auto">
            <a:xfrm>
              <a:off x="1056" y="2832"/>
              <a:ext cx="3456" cy="240"/>
            </a:xfrm>
            <a:custGeom>
              <a:avLst/>
              <a:gdLst/>
              <a:ahLst/>
              <a:cxnLst>
                <a:cxn ang="0">
                  <a:pos x="0" y="240"/>
                </a:cxn>
                <a:cxn ang="0">
                  <a:pos x="0" y="0"/>
                </a:cxn>
                <a:cxn ang="0">
                  <a:pos x="3456" y="0"/>
                </a:cxn>
                <a:cxn ang="0">
                  <a:pos x="3456" y="240"/>
                </a:cxn>
              </a:cxnLst>
              <a:rect l="0" t="0" r="r" b="b"/>
              <a:pathLst>
                <a:path w="3456" h="240">
                  <a:moveTo>
                    <a:pt x="0" y="240"/>
                  </a:moveTo>
                  <a:lnTo>
                    <a:pt x="0" y="0"/>
                  </a:lnTo>
                  <a:lnTo>
                    <a:pt x="3456" y="0"/>
                  </a:lnTo>
                  <a:lnTo>
                    <a:pt x="3456" y="240"/>
                  </a:lnTo>
                </a:path>
              </a:pathLst>
            </a:custGeom>
            <a:grpFill/>
            <a:ln w="28575" cap="flat" cmpd="sng">
              <a:solidFill>
                <a:srgbClr val="25387D"/>
              </a:solidFill>
              <a:prstDash val="solid"/>
              <a:round/>
              <a:headEnd/>
              <a:tailEnd/>
            </a:ln>
            <a:effectLst/>
          </p:spPr>
          <p:txBody>
            <a:bodyPr/>
            <a:lstStyle/>
            <a:p>
              <a:pPr>
                <a:defRPr/>
              </a:pPr>
              <a:endParaRPr lang="en-US" dirty="0"/>
            </a:p>
          </p:txBody>
        </p:sp>
        <p:sp>
          <p:nvSpPr>
            <p:cNvPr id="6" name="Line 19"/>
            <p:cNvSpPr>
              <a:spLocks noChangeShapeType="1"/>
            </p:cNvSpPr>
            <p:nvPr/>
          </p:nvSpPr>
          <p:spPr bwMode="auto">
            <a:xfrm>
              <a:off x="2736" y="2640"/>
              <a:ext cx="0" cy="480"/>
            </a:xfrm>
            <a:prstGeom prst="line">
              <a:avLst/>
            </a:prstGeom>
            <a:grpFill/>
            <a:ln w="28575">
              <a:solidFill>
                <a:srgbClr val="25387D"/>
              </a:solidFill>
              <a:round/>
              <a:headEnd/>
              <a:tailEnd/>
            </a:ln>
            <a:effectLst/>
          </p:spPr>
          <p:txBody>
            <a:bodyPr/>
            <a:lstStyle/>
            <a:p>
              <a:pPr>
                <a:defRPr/>
              </a:pPr>
              <a:endParaRPr lang="en-US" dirty="0"/>
            </a:p>
          </p:txBody>
        </p:sp>
        <p:sp>
          <p:nvSpPr>
            <p:cNvPr id="7" name="AutoShape 13"/>
            <p:cNvSpPr>
              <a:spLocks noChangeArrowheads="1"/>
            </p:cNvSpPr>
            <p:nvPr/>
          </p:nvSpPr>
          <p:spPr bwMode="auto">
            <a:xfrm>
              <a:off x="320" y="2976"/>
              <a:ext cx="1456" cy="576"/>
            </a:xfrm>
            <a:prstGeom prst="cube">
              <a:avLst>
                <a:gd name="adj" fmla="val 11310"/>
              </a:avLst>
            </a:prstGeom>
            <a:ln>
              <a:headEnd/>
              <a:tailEnd/>
            </a:ln>
          </p:spPr>
          <p:style>
            <a:lnRef idx="2">
              <a:schemeClr val="accent6"/>
            </a:lnRef>
            <a:fillRef idx="1">
              <a:schemeClr val="lt1"/>
            </a:fillRef>
            <a:effectRef idx="0">
              <a:schemeClr val="accent6"/>
            </a:effectRef>
            <a:fontRef idx="minor">
              <a:schemeClr val="dk1"/>
            </a:fontRef>
          </p:style>
          <p:txBody>
            <a:bodyPr wrap="none" bIns="18288" anchor="ctr"/>
            <a:lstStyle/>
            <a:p>
              <a:pPr algn="ctr">
                <a:lnSpc>
                  <a:spcPct val="85000"/>
                </a:lnSpc>
                <a:defRPr/>
              </a:pPr>
              <a:r>
                <a:rPr lang="en-US" sz="1600" b="1" dirty="0">
                  <a:solidFill>
                    <a:srgbClr val="25387D"/>
                  </a:solidFill>
                </a:rPr>
                <a:t>Incident 1</a:t>
              </a:r>
              <a:br>
                <a:rPr lang="en-US" sz="1600" b="1" dirty="0">
                  <a:solidFill>
                    <a:srgbClr val="25387D"/>
                  </a:solidFill>
                </a:rPr>
              </a:br>
              <a:r>
                <a:rPr lang="en-US" sz="1600" b="1" dirty="0">
                  <a:solidFill>
                    <a:srgbClr val="25387D"/>
                  </a:solidFill>
                </a:rPr>
                <a:t>Incident Commander</a:t>
              </a:r>
            </a:p>
          </p:txBody>
        </p:sp>
        <p:sp>
          <p:nvSpPr>
            <p:cNvPr id="8" name="AutoShape 17"/>
            <p:cNvSpPr>
              <a:spLocks noChangeArrowheads="1"/>
            </p:cNvSpPr>
            <p:nvPr/>
          </p:nvSpPr>
          <p:spPr bwMode="auto">
            <a:xfrm>
              <a:off x="3728" y="2976"/>
              <a:ext cx="1456" cy="576"/>
            </a:xfrm>
            <a:prstGeom prst="cube">
              <a:avLst>
                <a:gd name="adj" fmla="val 11310"/>
              </a:avLst>
            </a:prstGeom>
            <a:ln>
              <a:headEnd/>
              <a:tailEnd/>
            </a:ln>
          </p:spPr>
          <p:style>
            <a:lnRef idx="2">
              <a:schemeClr val="accent6"/>
            </a:lnRef>
            <a:fillRef idx="1">
              <a:schemeClr val="lt1"/>
            </a:fillRef>
            <a:effectRef idx="0">
              <a:schemeClr val="accent6"/>
            </a:effectRef>
            <a:fontRef idx="minor">
              <a:schemeClr val="dk1"/>
            </a:fontRef>
          </p:style>
          <p:txBody>
            <a:bodyPr wrap="none" bIns="18288" anchor="ctr"/>
            <a:lstStyle/>
            <a:p>
              <a:pPr algn="ctr">
                <a:lnSpc>
                  <a:spcPct val="85000"/>
                </a:lnSpc>
                <a:defRPr/>
              </a:pPr>
              <a:r>
                <a:rPr lang="en-US" sz="1600" b="1" dirty="0">
                  <a:solidFill>
                    <a:srgbClr val="25387D"/>
                  </a:solidFill>
                </a:rPr>
                <a:t>Incident 3</a:t>
              </a:r>
              <a:br>
                <a:rPr lang="en-US" sz="1600" b="1" dirty="0">
                  <a:solidFill>
                    <a:srgbClr val="25387D"/>
                  </a:solidFill>
                </a:rPr>
              </a:br>
              <a:r>
                <a:rPr lang="en-US" sz="1600" b="1" dirty="0">
                  <a:solidFill>
                    <a:srgbClr val="25387D"/>
                  </a:solidFill>
                </a:rPr>
                <a:t>Incident Commander</a:t>
              </a:r>
            </a:p>
          </p:txBody>
        </p:sp>
        <p:sp>
          <p:nvSpPr>
            <p:cNvPr id="9" name="AutoShape 12"/>
            <p:cNvSpPr>
              <a:spLocks noChangeArrowheads="1"/>
            </p:cNvSpPr>
            <p:nvPr/>
          </p:nvSpPr>
          <p:spPr bwMode="auto">
            <a:xfrm>
              <a:off x="2008" y="2272"/>
              <a:ext cx="1440" cy="464"/>
            </a:xfrm>
            <a:prstGeom prst="cube">
              <a:avLst>
                <a:gd name="adj" fmla="val 11310"/>
              </a:avLst>
            </a:prstGeom>
            <a:ln>
              <a:headEnd/>
              <a:tailEnd/>
            </a:ln>
          </p:spPr>
          <p:style>
            <a:lnRef idx="0">
              <a:schemeClr val="accent6"/>
            </a:lnRef>
            <a:fillRef idx="3">
              <a:schemeClr val="accent6"/>
            </a:fillRef>
            <a:effectRef idx="3">
              <a:schemeClr val="accent6"/>
            </a:effectRef>
            <a:fontRef idx="minor">
              <a:schemeClr val="lt1"/>
            </a:fontRef>
          </p:style>
          <p:txBody>
            <a:bodyPr wrap="none" bIns="18288" anchor="ctr"/>
            <a:lstStyle/>
            <a:p>
              <a:pPr algn="ctr">
                <a:lnSpc>
                  <a:spcPct val="85000"/>
                </a:lnSpc>
                <a:defRPr/>
              </a:pPr>
              <a:r>
                <a:rPr lang="en-US" sz="1600" b="1" dirty="0">
                  <a:solidFill>
                    <a:schemeClr val="bg1"/>
                  </a:solidFill>
                </a:rPr>
                <a:t>Area Commander</a:t>
              </a:r>
            </a:p>
          </p:txBody>
        </p:sp>
        <p:sp>
          <p:nvSpPr>
            <p:cNvPr id="10" name="AutoShape 16"/>
            <p:cNvSpPr>
              <a:spLocks noChangeArrowheads="1"/>
            </p:cNvSpPr>
            <p:nvPr/>
          </p:nvSpPr>
          <p:spPr bwMode="auto">
            <a:xfrm>
              <a:off x="2000" y="2976"/>
              <a:ext cx="1456" cy="576"/>
            </a:xfrm>
            <a:prstGeom prst="cube">
              <a:avLst>
                <a:gd name="adj" fmla="val 11310"/>
              </a:avLst>
            </a:prstGeom>
            <a:ln>
              <a:headEnd/>
              <a:tailEnd/>
            </a:ln>
          </p:spPr>
          <p:style>
            <a:lnRef idx="2">
              <a:schemeClr val="accent6"/>
            </a:lnRef>
            <a:fillRef idx="1">
              <a:schemeClr val="lt1"/>
            </a:fillRef>
            <a:effectRef idx="0">
              <a:schemeClr val="accent6"/>
            </a:effectRef>
            <a:fontRef idx="minor">
              <a:schemeClr val="dk1"/>
            </a:fontRef>
          </p:style>
          <p:txBody>
            <a:bodyPr wrap="none" bIns="18288" anchor="ctr"/>
            <a:lstStyle/>
            <a:p>
              <a:pPr algn="ctr">
                <a:lnSpc>
                  <a:spcPct val="85000"/>
                </a:lnSpc>
                <a:defRPr/>
              </a:pPr>
              <a:r>
                <a:rPr lang="en-US" sz="1600" b="1" dirty="0">
                  <a:solidFill>
                    <a:srgbClr val="25387D"/>
                  </a:solidFill>
                </a:rPr>
                <a:t>Incident 2</a:t>
              </a:r>
              <a:br>
                <a:rPr lang="en-US" sz="1600" b="1" dirty="0">
                  <a:solidFill>
                    <a:srgbClr val="25387D"/>
                  </a:solidFill>
                </a:rPr>
              </a:br>
              <a:r>
                <a:rPr lang="en-US" sz="1600" b="1" dirty="0">
                  <a:solidFill>
                    <a:srgbClr val="25387D"/>
                  </a:solidFill>
                </a:rPr>
                <a:t>Incident Commander</a:t>
              </a:r>
            </a:p>
          </p:txBody>
        </p:sp>
      </p:grpSp>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1" descr="Word Balloon:&#10;Why must Incident Commanders accept the need for Area Command to establish critical priorities?"/>
          <p:cNvSpPr>
            <a:spLocks noGrp="1"/>
          </p:cNvSpPr>
          <p:nvPr>
            <p:ph sz="half" idx="2"/>
          </p:nvPr>
        </p:nvSpPr>
        <p:spPr>
          <a:xfrm>
            <a:off x="1403350" y="1785938"/>
            <a:ext cx="6026150" cy="1119187"/>
          </a:xfrm>
        </p:spPr>
        <p:txBody>
          <a:bodyPr/>
          <a:lstStyle/>
          <a:p>
            <a:pPr>
              <a:buFontTx/>
              <a:buNone/>
            </a:pPr>
            <a:r>
              <a:rPr lang="en-US" sz="3400" dirty="0" smtClean="0"/>
              <a:t>Why must Incident Commanders accept the need for Area Command to establish critical priorities?</a:t>
            </a:r>
          </a:p>
          <a:p>
            <a:endParaRPr lang="en-US" dirty="0" smtClean="0"/>
          </a:p>
        </p:txBody>
      </p:sp>
      <p:sp>
        <p:nvSpPr>
          <p:cNvPr id="28675" name="Title 2"/>
          <p:cNvSpPr>
            <a:spLocks noGrp="1"/>
          </p:cNvSpPr>
          <p:nvPr>
            <p:ph type="title"/>
          </p:nvPr>
        </p:nvSpPr>
        <p:spPr/>
        <p:txBody>
          <a:bodyPr/>
          <a:lstStyle/>
          <a:p>
            <a:r>
              <a:rPr lang="en-US" sz="3400" dirty="0" smtClean="0"/>
              <a:t>Incident Commanders &amp; Critical Priorities</a:t>
            </a:r>
          </a:p>
        </p:txBody>
      </p:sp>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spect="1" noChangeArrowheads="1"/>
          </p:cNvSpPr>
          <p:nvPr>
            <p:ph type="title"/>
          </p:nvPr>
        </p:nvSpPr>
        <p:spPr/>
        <p:txBody>
          <a:bodyPr/>
          <a:lstStyle/>
          <a:p>
            <a:r>
              <a:rPr lang="en-US" dirty="0" smtClean="0"/>
              <a:t>Area Command Meeting Agenda</a:t>
            </a:r>
          </a:p>
        </p:txBody>
      </p:sp>
      <p:sp>
        <p:nvSpPr>
          <p:cNvPr id="29699" name="Rectangle 4"/>
          <p:cNvSpPr>
            <a:spLocks noGrp="1" noChangeArrowheads="1"/>
          </p:cNvSpPr>
          <p:nvPr>
            <p:ph idx="1"/>
          </p:nvPr>
        </p:nvSpPr>
        <p:spPr>
          <a:xfrm>
            <a:off x="3101975" y="1117600"/>
            <a:ext cx="5943600" cy="4646613"/>
          </a:xfrm>
        </p:spPr>
        <p:txBody>
          <a:bodyPr/>
          <a:lstStyle/>
          <a:p>
            <a:pPr lvl="1"/>
            <a:r>
              <a:rPr lang="en-US" sz="2600" smtClean="0"/>
              <a:t>Incident situation reports</a:t>
            </a:r>
          </a:p>
          <a:p>
            <a:pPr lvl="1"/>
            <a:r>
              <a:rPr lang="en-US" sz="2600" smtClean="0"/>
              <a:t>Technical specialist reports</a:t>
            </a:r>
          </a:p>
          <a:p>
            <a:pPr lvl="1"/>
            <a:r>
              <a:rPr lang="en-US" sz="2600" smtClean="0"/>
              <a:t>Identification of critical resource needs</a:t>
            </a:r>
          </a:p>
          <a:p>
            <a:pPr lvl="1"/>
            <a:r>
              <a:rPr lang="en-US" sz="2600" smtClean="0"/>
              <a:t>Allocation and reallocation of resources</a:t>
            </a:r>
          </a:p>
          <a:p>
            <a:pPr lvl="1"/>
            <a:r>
              <a:rPr lang="en-US" sz="2600" smtClean="0"/>
              <a:t>Public Information Officer report</a:t>
            </a:r>
          </a:p>
          <a:p>
            <a:pPr lvl="1"/>
            <a:r>
              <a:rPr lang="en-US" sz="2600" smtClean="0"/>
              <a:t>Liaison Officer report</a:t>
            </a:r>
          </a:p>
          <a:p>
            <a:pPr lvl="1"/>
            <a:r>
              <a:rPr lang="en-US" sz="2600" smtClean="0"/>
              <a:t>Demobilization of resources</a:t>
            </a:r>
          </a:p>
          <a:p>
            <a:pPr lvl="1"/>
            <a:r>
              <a:rPr lang="en-US" sz="2600" smtClean="0"/>
              <a:t>Unified Area Command wrap-up</a:t>
            </a:r>
          </a:p>
        </p:txBody>
      </p:sp>
      <p:pic>
        <p:nvPicPr>
          <p:cNvPr id="29700" name="Picture 4" descr="meet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563" y="1155700"/>
            <a:ext cx="2468562" cy="411480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spect="1" noChangeArrowheads="1"/>
          </p:cNvSpPr>
          <p:nvPr>
            <p:ph type="title"/>
          </p:nvPr>
        </p:nvSpPr>
        <p:spPr>
          <a:xfrm>
            <a:off x="325438" y="301625"/>
            <a:ext cx="8931275" cy="639763"/>
          </a:xfrm>
        </p:spPr>
        <p:txBody>
          <a:bodyPr/>
          <a:lstStyle/>
          <a:p>
            <a:r>
              <a:rPr lang="en-US" sz="4000" dirty="0" smtClean="0"/>
              <a:t> </a:t>
            </a:r>
            <a:r>
              <a:rPr lang="en-US" dirty="0" smtClean="0"/>
              <a:t>Demobilization Procedures</a:t>
            </a:r>
            <a:endParaRPr lang="en-US" dirty="0" smtClean="0">
              <a:solidFill>
                <a:srgbClr val="25387D"/>
              </a:solidFill>
            </a:endParaRPr>
          </a:p>
        </p:txBody>
      </p:sp>
      <p:sp>
        <p:nvSpPr>
          <p:cNvPr id="30723" name="Rectangle 7"/>
          <p:cNvSpPr>
            <a:spLocks noGrp="1" noChangeArrowheads="1"/>
          </p:cNvSpPr>
          <p:nvPr>
            <p:ph idx="1"/>
          </p:nvPr>
        </p:nvSpPr>
        <p:spPr>
          <a:xfrm>
            <a:off x="333375" y="1020763"/>
            <a:ext cx="8539163" cy="4525962"/>
          </a:xfrm>
        </p:spPr>
        <p:txBody>
          <a:bodyPr/>
          <a:lstStyle/>
          <a:p>
            <a:pPr lvl="1"/>
            <a:r>
              <a:rPr lang="en-US" sz="2400" dirty="0" smtClean="0"/>
              <a:t>Establish procedures with incidents and EOCs/multiagency coordination centers on demobilization.</a:t>
            </a:r>
          </a:p>
          <a:p>
            <a:pPr lvl="1"/>
            <a:r>
              <a:rPr lang="en-US" sz="2400" dirty="0" smtClean="0"/>
              <a:t>Determine demobilization priorities and procedures for handling critical resources.</a:t>
            </a:r>
          </a:p>
          <a:p>
            <a:pPr lvl="1"/>
            <a:r>
              <a:rPr lang="en-US" sz="2400" dirty="0" smtClean="0"/>
              <a:t>Provide incidents with a list of critical resources and instructions for clearing releases with Area Command.</a:t>
            </a:r>
          </a:p>
          <a:p>
            <a:pPr lvl="1"/>
            <a:r>
              <a:rPr lang="en-US" sz="2400" dirty="0" smtClean="0"/>
              <a:t>Incidents must provide </a:t>
            </a:r>
            <a:br>
              <a:rPr lang="en-US" sz="2400" dirty="0" smtClean="0"/>
            </a:br>
            <a:r>
              <a:rPr lang="en-US" sz="2400" dirty="0" smtClean="0"/>
              <a:t>Area Command with </a:t>
            </a:r>
            <a:br>
              <a:rPr lang="en-US" sz="2400" dirty="0" smtClean="0"/>
            </a:br>
            <a:r>
              <a:rPr lang="en-US" sz="2400" dirty="0" smtClean="0"/>
              <a:t>copies of demobilization </a:t>
            </a:r>
            <a:br>
              <a:rPr lang="en-US" sz="2400" dirty="0" smtClean="0"/>
            </a:br>
            <a:r>
              <a:rPr lang="en-US" sz="2400" dirty="0" smtClean="0"/>
              <a:t>schedules.</a:t>
            </a:r>
          </a:p>
          <a:p>
            <a:pPr lvl="1"/>
            <a:endParaRPr lang="en-US" dirty="0" smtClean="0"/>
          </a:p>
        </p:txBody>
      </p:sp>
      <p:pic>
        <p:nvPicPr>
          <p:cNvPr id="30724" name="Picture 7" descr="man at demobolization un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9163" y="4005263"/>
            <a:ext cx="4038600" cy="160337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
        <p:nvSpPr>
          <p:cNvPr id="5" name="Rectangle 2"/>
          <p:cNvSpPr txBox="1">
            <a:spLocks noChangeAspect="1" noChangeArrowheads="1"/>
          </p:cNvSpPr>
          <p:nvPr/>
        </p:nvSpPr>
        <p:spPr bwMode="auto">
          <a:xfrm>
            <a:off x="0" y="301624"/>
            <a:ext cx="82296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b="1">
                <a:solidFill>
                  <a:srgbClr val="000066"/>
                </a:solidFill>
                <a:latin typeface="+mj-lt"/>
                <a:ea typeface="+mj-ea"/>
                <a:cs typeface="+mj-cs"/>
              </a:defRPr>
            </a:lvl1pPr>
            <a:lvl2pPr algn="l" rtl="0" eaLnBrk="0" fontAlgn="base" hangingPunct="0">
              <a:spcBef>
                <a:spcPct val="0"/>
              </a:spcBef>
              <a:spcAft>
                <a:spcPct val="0"/>
              </a:spcAft>
              <a:defRPr sz="3800" b="1">
                <a:solidFill>
                  <a:srgbClr val="000066"/>
                </a:solidFill>
                <a:latin typeface="Times New Roman" pitchFamily="18" charset="0"/>
                <a:cs typeface="Arial" charset="0"/>
              </a:defRPr>
            </a:lvl2pPr>
            <a:lvl3pPr algn="l" rtl="0" eaLnBrk="0" fontAlgn="base" hangingPunct="0">
              <a:spcBef>
                <a:spcPct val="0"/>
              </a:spcBef>
              <a:spcAft>
                <a:spcPct val="0"/>
              </a:spcAft>
              <a:defRPr sz="3800" b="1">
                <a:solidFill>
                  <a:srgbClr val="000066"/>
                </a:solidFill>
                <a:latin typeface="Times New Roman" pitchFamily="18" charset="0"/>
                <a:cs typeface="Arial" charset="0"/>
              </a:defRPr>
            </a:lvl3pPr>
            <a:lvl4pPr algn="l" rtl="0" eaLnBrk="0" fontAlgn="base" hangingPunct="0">
              <a:spcBef>
                <a:spcPct val="0"/>
              </a:spcBef>
              <a:spcAft>
                <a:spcPct val="0"/>
              </a:spcAft>
              <a:defRPr sz="3800" b="1">
                <a:solidFill>
                  <a:srgbClr val="000066"/>
                </a:solidFill>
                <a:latin typeface="Times New Roman" pitchFamily="18" charset="0"/>
                <a:cs typeface="Arial" charset="0"/>
              </a:defRPr>
            </a:lvl4pPr>
            <a:lvl5pPr algn="l" rtl="0" eaLnBrk="0" fontAlgn="base" hangingPunct="0">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a:lstStyle>
          <a:p>
            <a:pPr algn="ctr"/>
            <a:r>
              <a:rPr lang="en-US" sz="2800" kern="0" dirty="0" smtClean="0"/>
              <a:t>Handout: P13 Demobilization Strategy</a:t>
            </a:r>
            <a:endParaRPr lang="en-US" sz="2800" kern="0" dirty="0" smtClean="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0722"/>
                                        </p:tgtEl>
                                        <p:attrNameLst>
                                          <p:attrName>style.visibility</p:attrName>
                                        </p:attrNameLst>
                                      </p:cBhvr>
                                      <p:to>
                                        <p:strVal val="visible"/>
                                      </p:to>
                                    </p:set>
                                  </p:childTnLst>
                                  <p:subTnLst>
                                    <p:set>
                                      <p:cBhvr override="childStyle">
                                        <p:cTn dur="1" fill="hold" display="0" masterRel="nextClick" afterEffect="1"/>
                                        <p:tgtEl>
                                          <p:spTgt spid="30722"/>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4"/>
          <p:cNvSpPr>
            <a:spLocks noGrp="1" noChangeArrowheads="1"/>
          </p:cNvSpPr>
          <p:nvPr>
            <p:ph type="subTitle" idx="1"/>
          </p:nvPr>
        </p:nvSpPr>
        <p:spPr>
          <a:xfrm>
            <a:off x="875051" y="149225"/>
            <a:ext cx="6400800" cy="1752600"/>
          </a:xfrm>
        </p:spPr>
        <p:txBody>
          <a:bodyPr/>
          <a:lstStyle/>
          <a:p>
            <a:pPr algn="ctr">
              <a:defRPr/>
            </a:pPr>
            <a:r>
              <a:rPr lang="en-US" sz="1400" dirty="0" smtClean="0">
                <a:solidFill>
                  <a:schemeClr val="tx1"/>
                </a:solidFill>
              </a:rPr>
              <a:t>The </a:t>
            </a:r>
            <a:r>
              <a:rPr lang="en-US" sz="1400" dirty="0" err="1">
                <a:solidFill>
                  <a:schemeClr val="tx1"/>
                </a:solidFill>
              </a:rPr>
              <a:t>Murkey</a:t>
            </a:r>
            <a:r>
              <a:rPr lang="en-US" sz="1400" dirty="0">
                <a:solidFill>
                  <a:schemeClr val="tx1"/>
                </a:solidFill>
              </a:rPr>
              <a:t> River flows south through the Granite Mountain foothills and then through Prosperous Valley.  Severe weather followed by flooding caused by the emergency release of water at a weakened upstream dam has caused several major incidents along the east bank of the river in Jackson County.  More rain and wind is expected during the next several days. </a:t>
            </a:r>
          </a:p>
          <a:p>
            <a:pPr marL="342900" indent="-342900">
              <a:buFont typeface="+mj-lt"/>
              <a:buAutoNum type="arabicPeriod"/>
              <a:defRPr/>
            </a:pPr>
            <a:r>
              <a:rPr lang="en-US" sz="1400" dirty="0" smtClean="0"/>
              <a:t>The </a:t>
            </a:r>
            <a:r>
              <a:rPr lang="en-US" sz="1400" dirty="0"/>
              <a:t>county jail and juvenile detention facility has suffered extensive damage.  All electrical power and water are out.  Population is 450 adult males, 175 females, and 250 male juveniles.  Relocation may be required.  Only cold meals and limited water are available.  A county sheriff's captain is the Incident Commander.</a:t>
            </a:r>
          </a:p>
          <a:p>
            <a:pPr marL="342900" indent="-342900">
              <a:buFont typeface="+mj-lt"/>
              <a:buAutoNum type="arabicPeriod"/>
              <a:defRPr/>
            </a:pPr>
            <a:r>
              <a:rPr lang="en-US" sz="1400" dirty="0" smtClean="0"/>
              <a:t>A </a:t>
            </a:r>
            <a:r>
              <a:rPr lang="en-US" sz="1400" dirty="0"/>
              <a:t>10-block area of Baytown has had extensive flooding.  Search and rescue and evacuations are underway.  There is no electrical power and the water and sewer systems have been damaged.  An incident complex has been established to cover several incidents in this area.  The Baytown Police Department has designated an Incident Commander from the department.</a:t>
            </a:r>
          </a:p>
          <a:p>
            <a:pPr marL="342900" indent="-342900">
              <a:buFont typeface="+mj-lt"/>
              <a:buAutoNum type="arabicPeriod"/>
              <a:defRPr/>
            </a:pPr>
            <a:r>
              <a:rPr lang="en-US" sz="1400" dirty="0" smtClean="0"/>
              <a:t>A </a:t>
            </a:r>
            <a:r>
              <a:rPr lang="en-US" sz="1400" dirty="0"/>
              <a:t>southbound train was derailed over the </a:t>
            </a:r>
            <a:r>
              <a:rPr lang="en-US" sz="1400" dirty="0" err="1"/>
              <a:t>Murkey</a:t>
            </a:r>
            <a:r>
              <a:rPr lang="en-US" sz="1400" dirty="0"/>
              <a:t> River due to a section of track being undermined.  Several cars are overturned.  A tank car with an unknown chemical is on its side in the river and leaking.  This incident is operating under a Unified Command consisting now of the county fire and sheriff.</a:t>
            </a:r>
          </a:p>
          <a:p>
            <a:pPr marL="342900" indent="-342900">
              <a:buFont typeface="+mj-lt"/>
              <a:buAutoNum type="arabicPeriod"/>
              <a:defRPr/>
            </a:pPr>
            <a:r>
              <a:rPr lang="en-US" sz="1400" dirty="0" smtClean="0"/>
              <a:t>In </a:t>
            </a:r>
            <a:r>
              <a:rPr lang="en-US" sz="1400" dirty="0" err="1"/>
              <a:t>Fryville</a:t>
            </a:r>
            <a:r>
              <a:rPr lang="en-US" sz="1400" dirty="0"/>
              <a:t>, a gas leak ignited, causing a fire in a major grocery chain warehouse.  Several people have been injured and there is a danger of fire spreading to adjacent buildings.  Water pressure is low.  The </a:t>
            </a:r>
            <a:r>
              <a:rPr lang="en-US" sz="1400" dirty="0" err="1"/>
              <a:t>Fryville</a:t>
            </a:r>
            <a:r>
              <a:rPr lang="en-US" sz="1400" dirty="0"/>
              <a:t> Volunteer Fire Department Chief is the Incident Commander. </a:t>
            </a:r>
          </a:p>
          <a:p>
            <a:pPr>
              <a:defRPr/>
            </a:pPr>
            <a:endParaRPr lang="en-US" sz="1400" dirty="0"/>
          </a:p>
        </p:txBody>
      </p:sp>
    </p:spTree>
    <p:extLst>
      <p:ext uri="{BB962C8B-B14F-4D97-AF65-F5344CB8AC3E}">
        <p14:creationId xmlns:p14="http://schemas.microsoft.com/office/powerpoint/2010/main" val="684512963"/>
      </p:ext>
    </p:extLst>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sp>
        <p:nvSpPr>
          <p:cNvPr id="4" name="Rectangle 3"/>
          <p:cNvSpPr/>
          <p:nvPr/>
        </p:nvSpPr>
        <p:spPr>
          <a:xfrm>
            <a:off x="685800" y="629586"/>
            <a:ext cx="7772400" cy="4225772"/>
          </a:xfrm>
          <a:prstGeom prst="rect">
            <a:avLst/>
          </a:prstGeom>
        </p:spPr>
        <p:txBody>
          <a:bodyPr wrap="square">
            <a:spAutoFit/>
          </a:bodyPr>
          <a:lstStyle/>
          <a:p>
            <a:pPr lvl="0" eaLnBrk="0" hangingPunct="0">
              <a:spcBef>
                <a:spcPct val="20000"/>
              </a:spcBef>
              <a:tabLst>
                <a:tab pos="457200" algn="l"/>
              </a:tabLst>
              <a:defRPr/>
            </a:pPr>
            <a:r>
              <a:rPr lang="en-US" sz="3200" b="1" kern="0" dirty="0">
                <a:solidFill>
                  <a:srgbClr val="000066"/>
                </a:solidFill>
                <a:latin typeface="Times New Roman" pitchFamily="18" charset="0"/>
                <a:cs typeface="Arial"/>
              </a:rPr>
              <a:t>There is currently a major problem with allocating limited resources among these incidents.  Many volunteers have come forward, and the Incident Commanders and the County EOC are looking for ways to organize and use them effectively.  Several news media representatives are on the scene at the various incidents.</a:t>
            </a:r>
          </a:p>
          <a:p>
            <a:pPr lvl="0" eaLnBrk="0" hangingPunct="0">
              <a:spcBef>
                <a:spcPct val="20000"/>
              </a:spcBef>
              <a:tabLst>
                <a:tab pos="457200" algn="l"/>
              </a:tabLst>
              <a:defRPr/>
            </a:pPr>
            <a:endParaRPr lang="en-US" sz="1050" b="1" kern="0" dirty="0">
              <a:solidFill>
                <a:srgbClr val="000066"/>
              </a:solidFill>
              <a:latin typeface="Times New Roman" pitchFamily="18" charset="0"/>
              <a:cs typeface="Arial"/>
            </a:endParaRPr>
          </a:p>
        </p:txBody>
      </p:sp>
    </p:spTree>
    <p:extLst>
      <p:ext uri="{BB962C8B-B14F-4D97-AF65-F5344CB8AC3E}">
        <p14:creationId xmlns:p14="http://schemas.microsoft.com/office/powerpoint/2010/main" val="3740367117"/>
      </p:ext>
    </p:extLst>
  </p:cSld>
  <p:clrMapOvr>
    <a:masterClrMapping/>
  </p:clrMapOvr>
  <p:transition>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4294967295"/>
          </p:nvPr>
        </p:nvSpPr>
        <p:spPr>
          <a:xfrm>
            <a:off x="6248400" y="6019800"/>
            <a:ext cx="2895600" cy="476250"/>
          </a:xfrm>
          <a:prstGeom prst="rect">
            <a:avLst/>
          </a:prstGeom>
        </p:spPr>
        <p:txBody>
          <a:bodyPr/>
          <a:lstStyle/>
          <a:p>
            <a:pPr>
              <a:defRPr/>
            </a:pPr>
            <a:r>
              <a:rPr lang="en-US"/>
              <a:t>Visual 4.</a:t>
            </a:r>
            <a:fld id="{53700775-4B10-416B-B20F-3135052D24B0}" type="slidenum">
              <a:rPr lang="en-US"/>
              <a:pPr>
                <a:defRPr/>
              </a:pPr>
              <a:t>35</a:t>
            </a:fld>
            <a:endParaRPr lang="en-US"/>
          </a:p>
        </p:txBody>
      </p:sp>
      <p:sp>
        <p:nvSpPr>
          <p:cNvPr id="36867" name="Rectangle 2"/>
          <p:cNvSpPr>
            <a:spLocks noGrp="1" noChangeAspect="1" noChangeArrowheads="1"/>
          </p:cNvSpPr>
          <p:nvPr>
            <p:ph type="title"/>
          </p:nvPr>
        </p:nvSpPr>
        <p:spPr>
          <a:xfrm>
            <a:off x="319088" y="268288"/>
            <a:ext cx="8601075" cy="868362"/>
          </a:xfrm>
        </p:spPr>
        <p:txBody>
          <a:bodyPr/>
          <a:lstStyle/>
          <a:p>
            <a:pPr eaLnBrk="1" hangingPunct="1"/>
            <a:r>
              <a:rPr lang="en-US" altLang="en-US" smtClean="0"/>
              <a:t>Activity:  Establishing Area Command</a:t>
            </a:r>
          </a:p>
        </p:txBody>
      </p:sp>
      <p:sp>
        <p:nvSpPr>
          <p:cNvPr id="36868" name="Rectangle 3"/>
          <p:cNvSpPr>
            <a:spLocks noGrp="1" noChangeArrowheads="1"/>
          </p:cNvSpPr>
          <p:nvPr>
            <p:ph type="body" idx="1"/>
          </p:nvPr>
        </p:nvSpPr>
        <p:spPr>
          <a:xfrm>
            <a:off x="457200" y="1066800"/>
            <a:ext cx="8229600" cy="4495800"/>
          </a:xfrm>
          <a:noFill/>
        </p:spPr>
        <p:txBody>
          <a:bodyPr/>
          <a:lstStyle/>
          <a:p>
            <a:pPr marL="419100" indent="-419100" eaLnBrk="1" hangingPunct="1">
              <a:lnSpc>
                <a:spcPct val="90000"/>
              </a:lnSpc>
            </a:pPr>
            <a:r>
              <a:rPr lang="en-US" altLang="en-US" sz="2000" u="sng" dirty="0" smtClean="0"/>
              <a:t>Instructions</a:t>
            </a:r>
            <a:r>
              <a:rPr lang="en-US" altLang="en-US" sz="2000" dirty="0" smtClean="0"/>
              <a:t>:</a:t>
            </a:r>
          </a:p>
          <a:p>
            <a:pPr marL="419100" indent="-419100" eaLnBrk="1" hangingPunct="1">
              <a:lnSpc>
                <a:spcPct val="90000"/>
              </a:lnSpc>
              <a:buFont typeface="Wingdings" pitchFamily="2" charset="2"/>
              <a:buAutoNum type="arabicPeriod"/>
            </a:pPr>
            <a:r>
              <a:rPr lang="en-US" altLang="en-US" sz="2000" dirty="0" smtClean="0"/>
              <a:t>Working as a team, review the scenario and map in your Student Manuals.</a:t>
            </a:r>
          </a:p>
          <a:p>
            <a:pPr marL="419100" indent="-419100" eaLnBrk="1" hangingPunct="1">
              <a:lnSpc>
                <a:spcPct val="90000"/>
              </a:lnSpc>
              <a:buFont typeface="Wingdings" pitchFamily="2" charset="2"/>
              <a:buAutoNum type="arabicPeriod"/>
            </a:pPr>
            <a:r>
              <a:rPr lang="en-US" altLang="en-US" sz="2000" dirty="0" smtClean="0"/>
              <a:t>Complete the following steps:</a:t>
            </a:r>
          </a:p>
          <a:p>
            <a:pPr marL="914400" lvl="1" indent="-457200" eaLnBrk="1" hangingPunct="1">
              <a:lnSpc>
                <a:spcPct val="90000"/>
              </a:lnSpc>
              <a:buFont typeface="Times New Roman" pitchFamily="18" charset="0"/>
              <a:buAutoNum type="arabicPeriod"/>
            </a:pPr>
            <a:r>
              <a:rPr lang="en-US" altLang="en-US" sz="2000" dirty="0" smtClean="0"/>
              <a:t>Develop an Area Command organizational chart and staffing requirements.</a:t>
            </a:r>
          </a:p>
          <a:p>
            <a:pPr marL="914400" lvl="1" indent="-457200" eaLnBrk="1" hangingPunct="1">
              <a:lnSpc>
                <a:spcPct val="90000"/>
              </a:lnSpc>
              <a:buFont typeface="Times New Roman" pitchFamily="18" charset="0"/>
              <a:buAutoNum type="arabicPeriod"/>
            </a:pPr>
            <a:r>
              <a:rPr lang="en-US" altLang="en-US" sz="2000" dirty="0" smtClean="0">
                <a:solidFill>
                  <a:srgbClr val="FF0000"/>
                </a:solidFill>
              </a:rPr>
              <a:t>Describe Area Command facility and support needs.</a:t>
            </a:r>
          </a:p>
          <a:p>
            <a:pPr marL="914400" lvl="1" indent="-457200" eaLnBrk="1" hangingPunct="1">
              <a:lnSpc>
                <a:spcPct val="90000"/>
              </a:lnSpc>
              <a:buFont typeface="Times New Roman" pitchFamily="18" charset="0"/>
              <a:buAutoNum type="arabicPeriod"/>
            </a:pPr>
            <a:r>
              <a:rPr lang="en-US" altLang="en-US" sz="2000" dirty="0" smtClean="0"/>
              <a:t>Develop procedures to be given to Incident Commanders.</a:t>
            </a:r>
          </a:p>
          <a:p>
            <a:pPr marL="914400" lvl="1" indent="-457200" eaLnBrk="1" hangingPunct="1">
              <a:lnSpc>
                <a:spcPct val="90000"/>
              </a:lnSpc>
              <a:buFont typeface="Times New Roman" pitchFamily="18" charset="0"/>
              <a:buAutoNum type="arabicPeriod"/>
            </a:pPr>
            <a:r>
              <a:rPr lang="en-US" altLang="en-US" sz="2000" dirty="0" smtClean="0">
                <a:solidFill>
                  <a:srgbClr val="FF0000"/>
                </a:solidFill>
              </a:rPr>
              <a:t>Establish resource priorities.</a:t>
            </a:r>
          </a:p>
          <a:p>
            <a:pPr marL="914400" lvl="1" indent="-457200" eaLnBrk="1" hangingPunct="1">
              <a:lnSpc>
                <a:spcPct val="90000"/>
              </a:lnSpc>
              <a:buFont typeface="Times New Roman" pitchFamily="18" charset="0"/>
              <a:buAutoNum type="arabicPeriod"/>
            </a:pPr>
            <a:r>
              <a:rPr lang="en-US" altLang="en-US" sz="2000" dirty="0" smtClean="0"/>
              <a:t>Develop a list of questions you would like to ask </a:t>
            </a:r>
            <a:br>
              <a:rPr lang="en-US" altLang="en-US" sz="2000" dirty="0" smtClean="0"/>
            </a:br>
            <a:r>
              <a:rPr lang="en-US" altLang="en-US" sz="2000" dirty="0" smtClean="0"/>
              <a:t>agency officials at the next briefing.</a:t>
            </a:r>
          </a:p>
          <a:p>
            <a:pPr marL="419100" indent="-419100" eaLnBrk="1" hangingPunct="1">
              <a:lnSpc>
                <a:spcPct val="90000"/>
              </a:lnSpc>
              <a:spcBef>
                <a:spcPct val="20000"/>
              </a:spcBef>
              <a:buFont typeface="Wingdings" pitchFamily="2" charset="2"/>
              <a:buAutoNum type="arabicPeriod"/>
            </a:pPr>
            <a:r>
              <a:rPr lang="en-US" altLang="en-US" sz="2000" dirty="0" smtClean="0"/>
              <a:t>Select a spokesperson and be prepared to present your work in 60 minutes.</a:t>
            </a:r>
          </a:p>
        </p:txBody>
      </p:sp>
    </p:spTree>
    <p:extLst>
      <p:ext uri="{BB962C8B-B14F-4D97-AF65-F5344CB8AC3E}">
        <p14:creationId xmlns:p14="http://schemas.microsoft.com/office/powerpoint/2010/main" val="3720565543"/>
      </p:ext>
    </p:extLst>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spect="1" noChangeArrowheads="1"/>
          </p:cNvSpPr>
          <p:nvPr>
            <p:ph type="title"/>
          </p:nvPr>
        </p:nvSpPr>
        <p:spPr>
          <a:xfrm>
            <a:off x="342900" y="300038"/>
            <a:ext cx="8931275" cy="639762"/>
          </a:xfrm>
        </p:spPr>
        <p:txBody>
          <a:bodyPr/>
          <a:lstStyle/>
          <a:p>
            <a:r>
              <a:rPr lang="en-US" sz="4000" dirty="0" smtClean="0"/>
              <a:t> </a:t>
            </a:r>
            <a:r>
              <a:rPr lang="en-US" dirty="0" smtClean="0"/>
              <a:t>Summary</a:t>
            </a:r>
            <a:endParaRPr lang="en-US" dirty="0" smtClean="0">
              <a:solidFill>
                <a:srgbClr val="25387D"/>
              </a:solidFill>
            </a:endParaRPr>
          </a:p>
        </p:txBody>
      </p:sp>
      <p:sp>
        <p:nvSpPr>
          <p:cNvPr id="32771" name="Rectangle 7"/>
          <p:cNvSpPr>
            <a:spLocks noGrp="1" noChangeArrowheads="1"/>
          </p:cNvSpPr>
          <p:nvPr>
            <p:ph idx="1"/>
          </p:nvPr>
        </p:nvSpPr>
        <p:spPr>
          <a:xfrm>
            <a:off x="463550" y="1057275"/>
            <a:ext cx="8521700" cy="4525963"/>
          </a:xfrm>
        </p:spPr>
        <p:txBody>
          <a:bodyPr/>
          <a:lstStyle/>
          <a:p>
            <a:r>
              <a:rPr lang="en-US" sz="2400" dirty="0" smtClean="0"/>
              <a:t>You should now be able to:</a:t>
            </a:r>
          </a:p>
          <a:p>
            <a:pPr lvl="1">
              <a:tabLst/>
            </a:pPr>
            <a:r>
              <a:rPr lang="en-US" sz="2400" dirty="0" smtClean="0"/>
              <a:t>Define Area Command.</a:t>
            </a:r>
          </a:p>
          <a:p>
            <a:pPr lvl="1">
              <a:tabLst/>
            </a:pPr>
            <a:r>
              <a:rPr lang="en-US" sz="2400" dirty="0" smtClean="0"/>
              <a:t>List the principal advantages of using Area Command.</a:t>
            </a:r>
          </a:p>
          <a:p>
            <a:pPr lvl="1">
              <a:tabLst/>
            </a:pPr>
            <a:r>
              <a:rPr lang="en-US" sz="2400" dirty="0" smtClean="0"/>
              <a:t>Describe how, when, and where Area Command would be established.</a:t>
            </a:r>
          </a:p>
          <a:p>
            <a:pPr lvl="1">
              <a:tabLst/>
            </a:pPr>
            <a:r>
              <a:rPr lang="en-US" sz="2400" dirty="0" smtClean="0"/>
              <a:t>Describe the Area Command organization.</a:t>
            </a:r>
          </a:p>
          <a:p>
            <a:pPr lvl="1">
              <a:tabLst/>
            </a:pPr>
            <a:r>
              <a:rPr lang="en-US" sz="2400" dirty="0" smtClean="0"/>
              <a:t>Identify six primary functional responsibilities of Area Command.</a:t>
            </a:r>
          </a:p>
          <a:p>
            <a:pPr lvl="1">
              <a:tabLst/>
            </a:pPr>
            <a:r>
              <a:rPr lang="en-US" sz="2400" dirty="0" smtClean="0"/>
              <a:t>Given a scenario, develop an Area Command organization.</a:t>
            </a:r>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spect="1" noChangeArrowheads="1"/>
          </p:cNvSpPr>
          <p:nvPr>
            <p:ph type="title"/>
          </p:nvPr>
        </p:nvSpPr>
        <p:spPr/>
        <p:txBody>
          <a:bodyPr/>
          <a:lstStyle/>
          <a:p>
            <a:r>
              <a:rPr lang="en-US" dirty="0" smtClean="0"/>
              <a:t>Area Command:  Primary Functions</a:t>
            </a:r>
          </a:p>
        </p:txBody>
      </p:sp>
      <p:sp>
        <p:nvSpPr>
          <p:cNvPr id="9219" name="Rectangle 4"/>
          <p:cNvSpPr>
            <a:spLocks noGrp="1" noChangeArrowheads="1"/>
          </p:cNvSpPr>
          <p:nvPr>
            <p:ph idx="1"/>
          </p:nvPr>
        </p:nvSpPr>
        <p:spPr>
          <a:xfrm>
            <a:off x="217488" y="1003300"/>
            <a:ext cx="8534400" cy="4646613"/>
          </a:xfrm>
        </p:spPr>
        <p:txBody>
          <a:bodyPr/>
          <a:lstStyle/>
          <a:p>
            <a:pPr lvl="1" indent="-228600">
              <a:spcBef>
                <a:spcPct val="30000"/>
              </a:spcBef>
            </a:pPr>
            <a:r>
              <a:rPr lang="en-US" sz="2200" dirty="0" smtClean="0"/>
              <a:t>Provide agency or jurisdictional authority for assigned incidents.</a:t>
            </a:r>
          </a:p>
          <a:p>
            <a:pPr lvl="1" indent="-228600">
              <a:spcBef>
                <a:spcPct val="30000"/>
              </a:spcBef>
            </a:pPr>
            <a:r>
              <a:rPr lang="en-US" sz="2200" dirty="0" smtClean="0"/>
              <a:t>Ensure a clear understanding of agency expectations, intentions, and constraints.</a:t>
            </a:r>
          </a:p>
          <a:p>
            <a:pPr lvl="1" indent="-228600">
              <a:spcBef>
                <a:spcPct val="30000"/>
              </a:spcBef>
            </a:pPr>
            <a:r>
              <a:rPr lang="en-US" sz="2200" dirty="0" smtClean="0"/>
              <a:t>Establish critical resource use priorities between various incidents. </a:t>
            </a:r>
          </a:p>
          <a:p>
            <a:pPr lvl="1" indent="-228600">
              <a:spcBef>
                <a:spcPct val="30000"/>
              </a:spcBef>
            </a:pPr>
            <a:r>
              <a:rPr lang="en-US" sz="2200" dirty="0" smtClean="0"/>
              <a:t>Ensure that Incident Management Team personnel assignments and organizations are appropriate.</a:t>
            </a:r>
          </a:p>
          <a:p>
            <a:pPr lvl="1" indent="-228600">
              <a:spcBef>
                <a:spcPct val="30000"/>
              </a:spcBef>
            </a:pPr>
            <a:r>
              <a:rPr lang="en-US" sz="2200" dirty="0" smtClean="0"/>
              <a:t>Maintain contact with officials in charge, and other agencies and groups.</a:t>
            </a:r>
          </a:p>
          <a:p>
            <a:pPr lvl="1" indent="-228600">
              <a:spcBef>
                <a:spcPct val="30000"/>
              </a:spcBef>
            </a:pPr>
            <a:r>
              <a:rPr lang="en-US" sz="2200" dirty="0" smtClean="0"/>
              <a:t>Coordinate the demobilization or reassignment of resources between assigned incidents.</a:t>
            </a:r>
          </a:p>
        </p:txBody>
      </p:sp>
      <p:sp>
        <p:nvSpPr>
          <p:cNvPr id="2" name="TextBox 1"/>
          <p:cNvSpPr txBox="1"/>
          <p:nvPr/>
        </p:nvSpPr>
        <p:spPr>
          <a:xfrm>
            <a:off x="2668249" y="554636"/>
            <a:ext cx="184731" cy="492443"/>
          </a:xfrm>
          <a:prstGeom prst="rect">
            <a:avLst/>
          </a:prstGeom>
          <a:noFill/>
        </p:spPr>
        <p:txBody>
          <a:bodyPr wrap="none" rtlCol="0">
            <a:spAutoFit/>
          </a:bodyPr>
          <a:lstStyle/>
          <a:p>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218"/>
                                        </p:tgtEl>
                                        <p:attrNameLst>
                                          <p:attrName>style.visibility</p:attrName>
                                        </p:attrNameLst>
                                      </p:cBhvr>
                                      <p:to>
                                        <p:strVal val="visible"/>
                                      </p:to>
                                    </p:set>
                                  </p:childTnLst>
                                  <p:subTnLst>
                                    <p:set>
                                      <p:cBhvr override="childStyle">
                                        <p:cTn dur="1" fill="hold" display="0" masterRel="nextClick" afterEffect="1"/>
                                        <p:tgtEl>
                                          <p:spTgt spid="9218"/>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spect="1" noChangeArrowheads="1"/>
          </p:cNvSpPr>
          <p:nvPr>
            <p:ph type="title"/>
          </p:nvPr>
        </p:nvSpPr>
        <p:spPr/>
        <p:txBody>
          <a:bodyPr/>
          <a:lstStyle/>
          <a:p>
            <a:r>
              <a:rPr lang="en-US" dirty="0" smtClean="0"/>
              <a:t>Key Terms Review</a:t>
            </a:r>
          </a:p>
        </p:txBody>
      </p:sp>
      <p:sp>
        <p:nvSpPr>
          <p:cNvPr id="10243" name="Line 1042"/>
          <p:cNvSpPr>
            <a:spLocks noChangeShapeType="1"/>
          </p:cNvSpPr>
          <p:nvPr/>
        </p:nvSpPr>
        <p:spPr bwMode="auto">
          <a:xfrm>
            <a:off x="1079500" y="3124200"/>
            <a:ext cx="0" cy="228600"/>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4" name="Line 1043"/>
          <p:cNvSpPr>
            <a:spLocks noChangeShapeType="1"/>
          </p:cNvSpPr>
          <p:nvPr/>
        </p:nvSpPr>
        <p:spPr bwMode="auto">
          <a:xfrm>
            <a:off x="3975100" y="3111500"/>
            <a:ext cx="0" cy="228600"/>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10245" name="Group 18" descr="Area Command branches off into the Incident Commander 1, Incident Commander 2, and Incident Commander 3.  There is also a dotted line going from the area command to the emergency Ops Center (EOC)."/>
          <p:cNvGrpSpPr>
            <a:grpSpLocks/>
          </p:cNvGrpSpPr>
          <p:nvPr/>
        </p:nvGrpSpPr>
        <p:grpSpPr bwMode="auto">
          <a:xfrm>
            <a:off x="381000" y="1143000"/>
            <a:ext cx="4267200" cy="3200400"/>
            <a:chOff x="381000" y="1143000"/>
            <a:chExt cx="4267200" cy="3200400"/>
          </a:xfrm>
        </p:grpSpPr>
        <p:cxnSp>
          <p:nvCxnSpPr>
            <p:cNvPr id="10252" name="AutoShape 1034"/>
            <p:cNvCxnSpPr>
              <a:cxnSpLocks noChangeShapeType="1"/>
            </p:cNvCxnSpPr>
            <p:nvPr/>
          </p:nvCxnSpPr>
          <p:spPr bwMode="auto">
            <a:xfrm rot="10800000" flipV="1">
              <a:off x="2895600" y="2209800"/>
              <a:ext cx="1066800" cy="304800"/>
            </a:xfrm>
            <a:prstGeom prst="bentConnector3">
              <a:avLst>
                <a:gd name="adj1" fmla="val 50000"/>
              </a:avLst>
            </a:prstGeom>
            <a:noFill/>
            <a:ln w="28575">
              <a:solidFill>
                <a:srgbClr val="25387D"/>
              </a:solidFill>
              <a:prstDash val="dash"/>
              <a:miter lim="800000"/>
              <a:headEnd/>
              <a:tailEnd/>
            </a:ln>
            <a:extLst>
              <a:ext uri="{909E8E84-426E-40DD-AFC4-6F175D3DCCD1}">
                <a14:hiddenFill xmlns:a14="http://schemas.microsoft.com/office/drawing/2010/main">
                  <a:noFill/>
                </a14:hiddenFill>
              </a:ext>
            </a:extLst>
          </p:spPr>
        </p:cxnSp>
        <p:cxnSp>
          <p:nvCxnSpPr>
            <p:cNvPr id="10253" name="AutoShape 1035"/>
            <p:cNvCxnSpPr>
              <a:cxnSpLocks noChangeShapeType="1"/>
            </p:cNvCxnSpPr>
            <p:nvPr/>
          </p:nvCxnSpPr>
          <p:spPr bwMode="auto">
            <a:xfrm>
              <a:off x="1066800" y="3124200"/>
              <a:ext cx="2895600" cy="1588"/>
            </a:xfrm>
            <a:prstGeom prst="bentConnector3">
              <a:avLst>
                <a:gd name="adj1" fmla="val 50000"/>
              </a:avLst>
            </a:prstGeom>
            <a:noFill/>
            <a:ln w="28575">
              <a:solidFill>
                <a:srgbClr val="25387D"/>
              </a:solidFill>
              <a:miter lim="800000"/>
              <a:headEnd/>
              <a:tailEnd/>
            </a:ln>
            <a:extLst>
              <a:ext uri="{909E8E84-426E-40DD-AFC4-6F175D3DCCD1}">
                <a14:hiddenFill xmlns:a14="http://schemas.microsoft.com/office/drawing/2010/main">
                  <a:noFill/>
                </a14:hiddenFill>
              </a:ext>
            </a:extLst>
          </p:spPr>
        </p:cxnSp>
        <p:cxnSp>
          <p:nvCxnSpPr>
            <p:cNvPr id="10254" name="AutoShape 1036"/>
            <p:cNvCxnSpPr>
              <a:cxnSpLocks noChangeShapeType="1"/>
              <a:endCxn id="15" idx="0"/>
            </p:cNvCxnSpPr>
            <p:nvPr/>
          </p:nvCxnSpPr>
          <p:spPr bwMode="auto">
            <a:xfrm rot="16200000" flipH="1">
              <a:off x="2209800" y="2971800"/>
              <a:ext cx="596900" cy="12700"/>
            </a:xfrm>
            <a:prstGeom prst="straightConnector1">
              <a:avLst/>
            </a:prstGeom>
            <a:noFill/>
            <a:ln w="28575">
              <a:solidFill>
                <a:srgbClr val="25387D"/>
              </a:solidFill>
              <a:round/>
              <a:headEnd/>
              <a:tailEnd/>
            </a:ln>
            <a:extLst>
              <a:ext uri="{909E8E84-426E-40DD-AFC4-6F175D3DCCD1}">
                <a14:hiddenFill xmlns:a14="http://schemas.microsoft.com/office/drawing/2010/main">
                  <a:noFill/>
                </a14:hiddenFill>
              </a:ext>
            </a:extLst>
          </p:spPr>
        </p:cxnSp>
        <p:sp>
          <p:nvSpPr>
            <p:cNvPr id="10" name="Rectangle 1037"/>
            <p:cNvSpPr>
              <a:spLocks noChangeArrowheads="1"/>
            </p:cNvSpPr>
            <p:nvPr/>
          </p:nvSpPr>
          <p:spPr bwMode="auto">
            <a:xfrm>
              <a:off x="3276600" y="1143000"/>
              <a:ext cx="1371600" cy="106680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wrap="none" anchor="ctr"/>
            <a:lstStyle/>
            <a:p>
              <a:pPr algn="ctr" eaLnBrk="0" hangingPunct="0">
                <a:defRPr/>
              </a:pPr>
              <a:r>
                <a:rPr lang="en-US" sz="1600" b="1" dirty="0">
                  <a:solidFill>
                    <a:srgbClr val="25387D"/>
                  </a:solidFill>
                </a:rPr>
                <a:t>Emergency</a:t>
              </a:r>
            </a:p>
            <a:p>
              <a:pPr algn="ctr" eaLnBrk="0" hangingPunct="0">
                <a:defRPr/>
              </a:pPr>
              <a:r>
                <a:rPr lang="en-US" sz="1600" b="1" dirty="0">
                  <a:solidFill>
                    <a:srgbClr val="25387D"/>
                  </a:solidFill>
                </a:rPr>
                <a:t>Ops Center</a:t>
              </a:r>
            </a:p>
            <a:p>
              <a:pPr algn="ctr" eaLnBrk="0" hangingPunct="0">
                <a:defRPr/>
              </a:pPr>
              <a:r>
                <a:rPr lang="en-US" sz="1600" b="1" dirty="0">
                  <a:solidFill>
                    <a:srgbClr val="25387D"/>
                  </a:solidFill>
                </a:rPr>
                <a:t>(EOC)</a:t>
              </a:r>
            </a:p>
          </p:txBody>
        </p:sp>
        <p:sp>
          <p:nvSpPr>
            <p:cNvPr id="11" name="AutoShape 1041"/>
            <p:cNvSpPr>
              <a:spLocks noChangeArrowheads="1"/>
            </p:cNvSpPr>
            <p:nvPr/>
          </p:nvSpPr>
          <p:spPr bwMode="auto">
            <a:xfrm>
              <a:off x="1663700" y="1536700"/>
              <a:ext cx="1676400" cy="1143000"/>
            </a:xfrm>
            <a:prstGeom prst="triangle">
              <a:avLst>
                <a:gd name="adj" fmla="val 50000"/>
              </a:avLst>
            </a:prstGeom>
            <a:ln>
              <a:headEnd/>
              <a:tailEnd/>
            </a:ln>
          </p:spPr>
          <p:style>
            <a:lnRef idx="0">
              <a:schemeClr val="accent2"/>
            </a:lnRef>
            <a:fillRef idx="3">
              <a:schemeClr val="accent2"/>
            </a:fillRef>
            <a:effectRef idx="3">
              <a:schemeClr val="accent2"/>
            </a:effectRef>
            <a:fontRef idx="minor">
              <a:schemeClr val="lt1"/>
            </a:fontRef>
          </p:style>
          <p:txBody>
            <a:bodyPr wrap="none" lIns="0" tIns="0" rIns="0" bIns="0" anchor="ctr"/>
            <a:lstStyle/>
            <a:p>
              <a:pPr algn="ctr" eaLnBrk="0" hangingPunct="0">
                <a:spcAft>
                  <a:spcPts val="600"/>
                </a:spcAft>
                <a:defRPr/>
              </a:pPr>
              <a:r>
                <a:rPr lang="en-US" sz="1600" b="1" dirty="0">
                  <a:solidFill>
                    <a:schemeClr val="bg1"/>
                  </a:solidFill>
                </a:rPr>
                <a:t>Area </a:t>
              </a:r>
              <a:br>
                <a:rPr lang="en-US" sz="1600" b="1" dirty="0">
                  <a:solidFill>
                    <a:schemeClr val="bg1"/>
                  </a:solidFill>
                </a:rPr>
              </a:br>
              <a:r>
                <a:rPr lang="en-US" sz="1600" b="1" dirty="0">
                  <a:solidFill>
                    <a:schemeClr val="bg1"/>
                  </a:solidFill>
                </a:rPr>
                <a:t>Command</a:t>
              </a:r>
              <a:br>
                <a:rPr lang="en-US" sz="1600" b="1" dirty="0">
                  <a:solidFill>
                    <a:schemeClr val="bg1"/>
                  </a:solidFill>
                </a:rPr>
              </a:br>
              <a:endParaRPr lang="en-US" sz="1600" b="1" dirty="0">
                <a:solidFill>
                  <a:schemeClr val="bg1"/>
                </a:solidFill>
              </a:endParaRPr>
            </a:p>
          </p:txBody>
        </p:sp>
        <p:sp>
          <p:nvSpPr>
            <p:cNvPr id="14" name="Rectangle 1038"/>
            <p:cNvSpPr>
              <a:spLocks noChangeArrowheads="1"/>
            </p:cNvSpPr>
            <p:nvPr/>
          </p:nvSpPr>
          <p:spPr bwMode="auto">
            <a:xfrm>
              <a:off x="3276600" y="3276600"/>
              <a:ext cx="1371600" cy="106680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wrap="none" anchor="ctr"/>
            <a:lstStyle/>
            <a:p>
              <a:pPr algn="ctr" eaLnBrk="0" hangingPunct="0">
                <a:defRPr/>
              </a:pPr>
              <a:r>
                <a:rPr lang="en-US" sz="1600" b="1" dirty="0">
                  <a:solidFill>
                    <a:srgbClr val="25387D"/>
                  </a:solidFill>
                </a:rPr>
                <a:t>Incident </a:t>
              </a:r>
              <a:br>
                <a:rPr lang="en-US" sz="1600" b="1" dirty="0">
                  <a:solidFill>
                    <a:srgbClr val="25387D"/>
                  </a:solidFill>
                </a:rPr>
              </a:br>
              <a:r>
                <a:rPr lang="en-US" sz="1600" b="1" dirty="0">
                  <a:solidFill>
                    <a:srgbClr val="25387D"/>
                  </a:solidFill>
                </a:rPr>
                <a:t>Commander</a:t>
              </a:r>
            </a:p>
            <a:p>
              <a:pPr algn="ctr" eaLnBrk="0" hangingPunct="0">
                <a:defRPr/>
              </a:pPr>
              <a:r>
                <a:rPr lang="en-US" sz="1600" b="1" dirty="0">
                  <a:solidFill>
                    <a:srgbClr val="25387D"/>
                  </a:solidFill>
                </a:rPr>
                <a:t>3</a:t>
              </a:r>
            </a:p>
          </p:txBody>
        </p:sp>
        <p:sp>
          <p:nvSpPr>
            <p:cNvPr id="15" name="Rectangle 1039"/>
            <p:cNvSpPr>
              <a:spLocks noChangeArrowheads="1"/>
            </p:cNvSpPr>
            <p:nvPr/>
          </p:nvSpPr>
          <p:spPr bwMode="auto">
            <a:xfrm>
              <a:off x="1828800" y="3276600"/>
              <a:ext cx="1371600" cy="106680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wrap="none" anchor="ctr"/>
            <a:lstStyle/>
            <a:p>
              <a:pPr algn="ctr" eaLnBrk="0" hangingPunct="0">
                <a:defRPr/>
              </a:pPr>
              <a:r>
                <a:rPr lang="en-US" sz="1600" b="1" dirty="0">
                  <a:solidFill>
                    <a:srgbClr val="25387D"/>
                  </a:solidFill>
                </a:rPr>
                <a:t> Incident </a:t>
              </a:r>
              <a:br>
                <a:rPr lang="en-US" sz="1600" b="1" dirty="0">
                  <a:solidFill>
                    <a:srgbClr val="25387D"/>
                  </a:solidFill>
                </a:rPr>
              </a:br>
              <a:r>
                <a:rPr lang="en-US" sz="1600" b="1" dirty="0">
                  <a:solidFill>
                    <a:srgbClr val="25387D"/>
                  </a:solidFill>
                </a:rPr>
                <a:t>Commander</a:t>
              </a:r>
              <a:br>
                <a:rPr lang="en-US" sz="1600" b="1" dirty="0">
                  <a:solidFill>
                    <a:srgbClr val="25387D"/>
                  </a:solidFill>
                </a:rPr>
              </a:br>
              <a:r>
                <a:rPr lang="en-US" sz="1600" b="1" dirty="0">
                  <a:solidFill>
                    <a:srgbClr val="25387D"/>
                  </a:solidFill>
                </a:rPr>
                <a:t>2</a:t>
              </a:r>
            </a:p>
          </p:txBody>
        </p:sp>
        <p:sp>
          <p:nvSpPr>
            <p:cNvPr id="16" name="Rectangle 1040"/>
            <p:cNvSpPr>
              <a:spLocks noChangeArrowheads="1"/>
            </p:cNvSpPr>
            <p:nvPr/>
          </p:nvSpPr>
          <p:spPr bwMode="auto">
            <a:xfrm>
              <a:off x="381000" y="3276600"/>
              <a:ext cx="1371600" cy="106680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wrap="none" anchor="ctr"/>
            <a:lstStyle/>
            <a:p>
              <a:pPr algn="ctr" eaLnBrk="0" hangingPunct="0">
                <a:defRPr/>
              </a:pPr>
              <a:r>
                <a:rPr lang="en-US" sz="1600" b="1" dirty="0">
                  <a:solidFill>
                    <a:srgbClr val="25387D"/>
                  </a:solidFill>
                </a:rPr>
                <a:t>Incident </a:t>
              </a:r>
              <a:br>
                <a:rPr lang="en-US" sz="1600" b="1" dirty="0">
                  <a:solidFill>
                    <a:srgbClr val="25387D"/>
                  </a:solidFill>
                </a:rPr>
              </a:br>
              <a:r>
                <a:rPr lang="en-US" sz="1600" b="1" dirty="0">
                  <a:solidFill>
                    <a:srgbClr val="25387D"/>
                  </a:solidFill>
                </a:rPr>
                <a:t>Commander</a:t>
              </a:r>
            </a:p>
            <a:p>
              <a:pPr algn="ctr" eaLnBrk="0" hangingPunct="0">
                <a:defRPr/>
              </a:pPr>
              <a:r>
                <a:rPr lang="en-US" sz="1600" b="1" dirty="0">
                  <a:solidFill>
                    <a:srgbClr val="25387D"/>
                  </a:solidFill>
                </a:rPr>
                <a:t>1</a:t>
              </a:r>
              <a:endParaRPr lang="en-US" b="1" dirty="0">
                <a:solidFill>
                  <a:srgbClr val="25387D"/>
                </a:solidFill>
              </a:endParaRPr>
            </a:p>
          </p:txBody>
        </p:sp>
      </p:grpSp>
      <p:sp>
        <p:nvSpPr>
          <p:cNvPr id="10246" name="Line 1030"/>
          <p:cNvSpPr>
            <a:spLocks noChangeShapeType="1"/>
          </p:cNvSpPr>
          <p:nvPr/>
        </p:nvSpPr>
        <p:spPr bwMode="auto">
          <a:xfrm flipH="1">
            <a:off x="4724400" y="1452563"/>
            <a:ext cx="38100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247" name="Text Box 1029" descr="Word box pointing to Emergency Ops Center (EOC): Emergency Operations Center:  Coordinates information and resources to support local incident management activities. &#10;"/>
          <p:cNvSpPr txBox="1">
            <a:spLocks noChangeArrowheads="1"/>
          </p:cNvSpPr>
          <p:nvPr/>
        </p:nvSpPr>
        <p:spPr bwMode="auto">
          <a:xfrm>
            <a:off x="5084763" y="1219200"/>
            <a:ext cx="3810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spcBef>
                <a:spcPct val="50000"/>
              </a:spcBef>
            </a:pPr>
            <a:r>
              <a:rPr lang="en-US" sz="1800" b="1" u="sng" dirty="0">
                <a:solidFill>
                  <a:srgbClr val="FF0000"/>
                </a:solidFill>
                <a:latin typeface="Arial" charset="0"/>
              </a:rPr>
              <a:t>Emergency Operations Center</a:t>
            </a:r>
            <a:r>
              <a:rPr lang="en-US" sz="1800" b="1" dirty="0">
                <a:solidFill>
                  <a:srgbClr val="FF0000"/>
                </a:solidFill>
                <a:latin typeface="Arial" charset="0"/>
              </a:rPr>
              <a:t>:  </a:t>
            </a:r>
            <a:r>
              <a:rPr lang="en-US" sz="1800" b="1" dirty="0">
                <a:solidFill>
                  <a:srgbClr val="25387D"/>
                </a:solidFill>
                <a:latin typeface="Arial" charset="0"/>
              </a:rPr>
              <a:t>Coordinates information and resources to support local incident management activities. </a:t>
            </a:r>
          </a:p>
        </p:txBody>
      </p:sp>
      <p:sp>
        <p:nvSpPr>
          <p:cNvPr id="10248" name="Line 1032"/>
          <p:cNvSpPr>
            <a:spLocks noChangeShapeType="1"/>
          </p:cNvSpPr>
          <p:nvPr/>
        </p:nvSpPr>
        <p:spPr bwMode="auto">
          <a:xfrm flipH="1" flipV="1">
            <a:off x="3505200" y="2705100"/>
            <a:ext cx="1600200" cy="2667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249" name="Text Box 1031" descr="Word box pointing to area command: Area Command:  Oversees the management of multiple incidents.  Area Command may be Unified, and works directly with Incident Commanders. &#10;"/>
          <p:cNvSpPr txBox="1">
            <a:spLocks noChangeArrowheads="1"/>
          </p:cNvSpPr>
          <p:nvPr/>
        </p:nvSpPr>
        <p:spPr bwMode="auto">
          <a:xfrm>
            <a:off x="5086350" y="2744788"/>
            <a:ext cx="3810000"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spcBef>
                <a:spcPct val="50000"/>
              </a:spcBef>
            </a:pPr>
            <a:r>
              <a:rPr lang="en-US" sz="1800" b="1" u="sng" dirty="0">
                <a:solidFill>
                  <a:srgbClr val="FF0000"/>
                </a:solidFill>
                <a:latin typeface="Arial" charset="0"/>
              </a:rPr>
              <a:t>Area Command</a:t>
            </a:r>
            <a:r>
              <a:rPr lang="en-US" sz="1800" b="1" dirty="0">
                <a:solidFill>
                  <a:srgbClr val="FF0000"/>
                </a:solidFill>
                <a:latin typeface="Arial" charset="0"/>
              </a:rPr>
              <a:t>:</a:t>
            </a:r>
            <a:r>
              <a:rPr lang="en-US" sz="1800" b="1" dirty="0">
                <a:solidFill>
                  <a:srgbClr val="25387D"/>
                </a:solidFill>
                <a:latin typeface="Arial" charset="0"/>
              </a:rPr>
              <a:t>  Oversees the management of multiple incidents.  Area Command may be Unified, and works directly with Incident Commanders. </a:t>
            </a:r>
          </a:p>
        </p:txBody>
      </p:sp>
      <p:sp>
        <p:nvSpPr>
          <p:cNvPr id="10250" name="Line 1028"/>
          <p:cNvSpPr>
            <a:spLocks noChangeShapeType="1"/>
          </p:cNvSpPr>
          <p:nvPr/>
        </p:nvSpPr>
        <p:spPr bwMode="auto">
          <a:xfrm flipV="1">
            <a:off x="628650" y="4427538"/>
            <a:ext cx="514350" cy="322262"/>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251" name="Text Box 1027" descr="Word box pointing to Incident Command 1: Incident Commander:  Performs primary tactical-level, on-scene incident command functions.  The Incident Commander is located at an Incident Command Post at the incident scene.&#10;"/>
          <p:cNvSpPr txBox="1">
            <a:spLocks noChangeArrowheads="1"/>
          </p:cNvSpPr>
          <p:nvPr/>
        </p:nvSpPr>
        <p:spPr bwMode="auto">
          <a:xfrm>
            <a:off x="457200" y="4691063"/>
            <a:ext cx="7391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spcBef>
                <a:spcPct val="50000"/>
              </a:spcBef>
            </a:pPr>
            <a:r>
              <a:rPr lang="en-US" sz="1800" b="1" u="sng" dirty="0">
                <a:solidFill>
                  <a:srgbClr val="FF0000"/>
                </a:solidFill>
                <a:latin typeface="Arial" charset="0"/>
              </a:rPr>
              <a:t>Incident Commander</a:t>
            </a:r>
            <a:r>
              <a:rPr lang="en-US" sz="1800" b="1" dirty="0">
                <a:solidFill>
                  <a:srgbClr val="FF0000"/>
                </a:solidFill>
                <a:latin typeface="Arial" charset="0"/>
              </a:rPr>
              <a:t>:  </a:t>
            </a:r>
            <a:r>
              <a:rPr lang="en-US" sz="1800" b="1" dirty="0">
                <a:solidFill>
                  <a:srgbClr val="25387D"/>
                </a:solidFill>
                <a:latin typeface="Arial" charset="0"/>
              </a:rPr>
              <a:t>Performs primary tactical-level, on-scene incident command functions.  The Incident Commander is located at an Incident Command Post at the incident scene.</a:t>
            </a:r>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1" descr="Word Balloon:&#10;What is the difference between Unified Command and Area Command?"/>
          <p:cNvSpPr>
            <a:spLocks noGrp="1"/>
          </p:cNvSpPr>
          <p:nvPr>
            <p:ph sz="half" idx="2"/>
          </p:nvPr>
        </p:nvSpPr>
        <p:spPr>
          <a:xfrm>
            <a:off x="1860550" y="2079625"/>
            <a:ext cx="5205413" cy="1119188"/>
          </a:xfrm>
        </p:spPr>
        <p:txBody>
          <a:bodyPr/>
          <a:lstStyle/>
          <a:p>
            <a:pPr>
              <a:buFontTx/>
              <a:buNone/>
            </a:pPr>
            <a:r>
              <a:rPr lang="en-US" dirty="0" smtClean="0"/>
              <a:t>What is the difference between Unified Command and Area Command?</a:t>
            </a:r>
          </a:p>
          <a:p>
            <a:endParaRPr lang="en-US" dirty="0" smtClean="0"/>
          </a:p>
        </p:txBody>
      </p:sp>
      <p:sp>
        <p:nvSpPr>
          <p:cNvPr id="11267" name="Title 2"/>
          <p:cNvSpPr>
            <a:spLocks noGrp="1"/>
          </p:cNvSpPr>
          <p:nvPr>
            <p:ph type="title"/>
          </p:nvPr>
        </p:nvSpPr>
        <p:spPr/>
        <p:txBody>
          <a:bodyPr/>
          <a:lstStyle/>
          <a:p>
            <a:r>
              <a:rPr lang="en-US" dirty="0" smtClean="0"/>
              <a:t>Unified Command vs. Area Command</a:t>
            </a:r>
          </a:p>
        </p:txBody>
      </p:sp>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1">
              <a:buNone/>
              <a:defRPr/>
            </a:pPr>
            <a:r>
              <a:rPr lang="en-US" sz="2500" dirty="0"/>
              <a:t>Area Command:</a:t>
            </a:r>
          </a:p>
          <a:p>
            <a:pPr lvl="1">
              <a:defRPr/>
            </a:pPr>
            <a:r>
              <a:rPr lang="en-US" sz="2500" dirty="0"/>
              <a:t>Assists in </a:t>
            </a:r>
            <a:r>
              <a:rPr lang="en-US" sz="2500" dirty="0" smtClean="0"/>
              <a:t>inter incident </a:t>
            </a:r>
            <a:r>
              <a:rPr lang="en-US" sz="2500" dirty="0"/>
              <a:t>coordination.</a:t>
            </a:r>
          </a:p>
          <a:p>
            <a:pPr lvl="1">
              <a:defRPr/>
            </a:pPr>
            <a:r>
              <a:rPr lang="en-US" sz="2500" dirty="0"/>
              <a:t>Ensures efficient resource use.</a:t>
            </a:r>
          </a:p>
          <a:p>
            <a:pPr lvl="1">
              <a:defRPr/>
            </a:pPr>
            <a:r>
              <a:rPr lang="en-US" sz="2500" dirty="0"/>
              <a:t>Ensures that agency policies, </a:t>
            </a:r>
            <a:br>
              <a:rPr lang="en-US" sz="2500" dirty="0"/>
            </a:br>
            <a:r>
              <a:rPr lang="en-US" sz="2500" dirty="0"/>
              <a:t>priorities, constraints, and </a:t>
            </a:r>
            <a:br>
              <a:rPr lang="en-US" sz="2500" dirty="0"/>
            </a:br>
            <a:r>
              <a:rPr lang="en-US" sz="2500" dirty="0"/>
              <a:t>guidance are being made </a:t>
            </a:r>
            <a:br>
              <a:rPr lang="en-US" sz="2500" dirty="0"/>
            </a:br>
            <a:r>
              <a:rPr lang="en-US" sz="2500" dirty="0"/>
              <a:t>known and implemented </a:t>
            </a:r>
            <a:br>
              <a:rPr lang="en-US" sz="2500" dirty="0"/>
            </a:br>
            <a:r>
              <a:rPr lang="en-US" sz="2500" dirty="0"/>
              <a:t>consistently across incidents.</a:t>
            </a:r>
          </a:p>
          <a:p>
            <a:pPr lvl="1">
              <a:defRPr/>
            </a:pPr>
            <a:r>
              <a:rPr lang="en-US" sz="2500" dirty="0"/>
              <a:t>Reduces workload for </a:t>
            </a:r>
            <a:br>
              <a:rPr lang="en-US" sz="2500" dirty="0"/>
            </a:br>
            <a:r>
              <a:rPr lang="en-US" sz="2500" dirty="0"/>
              <a:t>agency officials</a:t>
            </a:r>
            <a:r>
              <a:rPr lang="en-US" sz="2500" dirty="0" smtClean="0"/>
              <a:t>.</a:t>
            </a:r>
            <a:endParaRPr lang="en-US" sz="2500" dirty="0"/>
          </a:p>
        </p:txBody>
      </p:sp>
      <p:sp>
        <p:nvSpPr>
          <p:cNvPr id="12290" name="Rectangle 2"/>
          <p:cNvSpPr>
            <a:spLocks noGrp="1" noChangeAspect="1" noChangeArrowheads="1"/>
          </p:cNvSpPr>
          <p:nvPr>
            <p:ph type="title"/>
          </p:nvPr>
        </p:nvSpPr>
        <p:spPr/>
        <p:txBody>
          <a:bodyPr/>
          <a:lstStyle/>
          <a:p>
            <a:r>
              <a:rPr lang="en-US" dirty="0" smtClean="0"/>
              <a:t>Advantages of Area Command</a:t>
            </a:r>
          </a:p>
        </p:txBody>
      </p:sp>
      <p:pic>
        <p:nvPicPr>
          <p:cNvPr id="12292" name="Picture 5" descr="Two woman looking at a m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0400" y="2641600"/>
            <a:ext cx="2895600" cy="271462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
        <p:nvSpPr>
          <p:cNvPr id="5" name="Rectangle 2"/>
          <p:cNvSpPr txBox="1">
            <a:spLocks noChangeAspect="1" noChangeArrowheads="1"/>
          </p:cNvSpPr>
          <p:nvPr/>
        </p:nvSpPr>
        <p:spPr bwMode="auto">
          <a:xfrm>
            <a:off x="457200" y="304800"/>
            <a:ext cx="82296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b="1">
                <a:solidFill>
                  <a:srgbClr val="000066"/>
                </a:solidFill>
                <a:latin typeface="+mj-lt"/>
                <a:ea typeface="+mj-ea"/>
                <a:cs typeface="+mj-cs"/>
              </a:defRPr>
            </a:lvl1pPr>
            <a:lvl2pPr algn="l" rtl="0" eaLnBrk="0" fontAlgn="base" hangingPunct="0">
              <a:spcBef>
                <a:spcPct val="0"/>
              </a:spcBef>
              <a:spcAft>
                <a:spcPct val="0"/>
              </a:spcAft>
              <a:defRPr sz="3800" b="1">
                <a:solidFill>
                  <a:srgbClr val="000066"/>
                </a:solidFill>
                <a:latin typeface="Times New Roman" pitchFamily="18" charset="0"/>
                <a:cs typeface="Arial" charset="0"/>
              </a:defRPr>
            </a:lvl2pPr>
            <a:lvl3pPr algn="l" rtl="0" eaLnBrk="0" fontAlgn="base" hangingPunct="0">
              <a:spcBef>
                <a:spcPct val="0"/>
              </a:spcBef>
              <a:spcAft>
                <a:spcPct val="0"/>
              </a:spcAft>
              <a:defRPr sz="3800" b="1">
                <a:solidFill>
                  <a:srgbClr val="000066"/>
                </a:solidFill>
                <a:latin typeface="Times New Roman" pitchFamily="18" charset="0"/>
                <a:cs typeface="Arial" charset="0"/>
              </a:defRPr>
            </a:lvl3pPr>
            <a:lvl4pPr algn="l" rtl="0" eaLnBrk="0" fontAlgn="base" hangingPunct="0">
              <a:spcBef>
                <a:spcPct val="0"/>
              </a:spcBef>
              <a:spcAft>
                <a:spcPct val="0"/>
              </a:spcAft>
              <a:defRPr sz="3800" b="1">
                <a:solidFill>
                  <a:srgbClr val="000066"/>
                </a:solidFill>
                <a:latin typeface="Times New Roman" pitchFamily="18" charset="0"/>
                <a:cs typeface="Arial" charset="0"/>
              </a:defRPr>
            </a:lvl4pPr>
            <a:lvl5pPr algn="l" rtl="0" eaLnBrk="0" fontAlgn="base" hangingPunct="0">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a:lstStyle>
          <a:p>
            <a:r>
              <a:rPr lang="en-US" sz="2800" kern="0" dirty="0" smtClean="0"/>
              <a:t>Handout Page 2, Area Command Strategic Goals</a:t>
            </a:r>
            <a:endParaRPr lang="en-US" sz="2800" kern="0" dirty="0" smtClean="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withEffect">
                                  <p:stCondLst>
                                    <p:cond delay="0"/>
                                  </p:stCondLst>
                                  <p:childTnLst>
                                    <p:set>
                                      <p:cBhvr>
                                        <p:cTn id="6" dur="1" fill="hold">
                                          <p:stCondLst>
                                            <p:cond delay="0"/>
                                          </p:stCondLst>
                                        </p:cTn>
                                        <p:tgtEl>
                                          <p:spTgt spid="12290"/>
                                        </p:tgtEl>
                                        <p:attrNameLst>
                                          <p:attrName>style.visibility</p:attrName>
                                        </p:attrNameLst>
                                      </p:cBhvr>
                                      <p:to>
                                        <p:strVal val="visible"/>
                                      </p:to>
                                    </p:set>
                                  </p:childTnLst>
                                  <p:subTnLst>
                                    <p:set>
                                      <p:cBhvr override="childStyle">
                                        <p:cTn dur="1" fill="hold" display="0" masterRel="nextClick" afterEffect="1"/>
                                        <p:tgtEl>
                                          <p:spTgt spid="12290"/>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spect="1" noChangeArrowheads="1"/>
          </p:cNvSpPr>
          <p:nvPr>
            <p:ph type="title"/>
          </p:nvPr>
        </p:nvSpPr>
        <p:spPr/>
        <p:txBody>
          <a:bodyPr/>
          <a:lstStyle/>
          <a:p>
            <a:r>
              <a:rPr lang="en-US" sz="3100" dirty="0" smtClean="0"/>
              <a:t>Chain of Command &amp; Reporting Relationships</a:t>
            </a:r>
          </a:p>
        </p:txBody>
      </p:sp>
      <p:grpSp>
        <p:nvGrpSpPr>
          <p:cNvPr id="13315" name="Group 11" descr="A hierarchy chart that starts with Agency Administrator(s) which then goes to Area Commander/Unified Comman.  These branch off into Incident Commander 1, Incident Command 2, and Incident Commander 3."/>
          <p:cNvGrpSpPr>
            <a:grpSpLocks/>
          </p:cNvGrpSpPr>
          <p:nvPr/>
        </p:nvGrpSpPr>
        <p:grpSpPr bwMode="auto">
          <a:xfrm>
            <a:off x="1371600" y="1524000"/>
            <a:ext cx="6324600" cy="3657600"/>
            <a:chOff x="1371600" y="1524000"/>
            <a:chExt cx="6324600" cy="3657600"/>
          </a:xfrm>
        </p:grpSpPr>
        <p:sp>
          <p:nvSpPr>
            <p:cNvPr id="13316" name="Line 46"/>
            <p:cNvSpPr>
              <a:spLocks noChangeShapeType="1"/>
            </p:cNvSpPr>
            <p:nvPr/>
          </p:nvSpPr>
          <p:spPr bwMode="auto">
            <a:xfrm>
              <a:off x="6691313" y="3886200"/>
              <a:ext cx="0" cy="533400"/>
            </a:xfrm>
            <a:prstGeom prst="line">
              <a:avLst/>
            </a:prstGeom>
            <a:noFill/>
            <a:ln w="38100">
              <a:solidFill>
                <a:srgbClr val="25387D"/>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17" name="Line 45"/>
            <p:cNvSpPr>
              <a:spLocks noChangeShapeType="1"/>
            </p:cNvSpPr>
            <p:nvPr/>
          </p:nvSpPr>
          <p:spPr bwMode="auto">
            <a:xfrm>
              <a:off x="2362200" y="3871913"/>
              <a:ext cx="0" cy="533400"/>
            </a:xfrm>
            <a:prstGeom prst="line">
              <a:avLst/>
            </a:prstGeom>
            <a:noFill/>
            <a:ln w="38100">
              <a:solidFill>
                <a:srgbClr val="25387D"/>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18" name="Line 23"/>
            <p:cNvSpPr>
              <a:spLocks noChangeShapeType="1"/>
            </p:cNvSpPr>
            <p:nvPr/>
          </p:nvSpPr>
          <p:spPr bwMode="auto">
            <a:xfrm>
              <a:off x="4495800" y="2273300"/>
              <a:ext cx="0" cy="2146300"/>
            </a:xfrm>
            <a:prstGeom prst="line">
              <a:avLst/>
            </a:prstGeom>
            <a:noFill/>
            <a:ln w="38100">
              <a:solidFill>
                <a:srgbClr val="25387D"/>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19" name="AutoShape 39"/>
            <p:cNvSpPr>
              <a:spLocks noChangeArrowheads="1"/>
            </p:cNvSpPr>
            <p:nvPr/>
          </p:nvSpPr>
          <p:spPr bwMode="auto">
            <a:xfrm>
              <a:off x="3429000" y="1524000"/>
              <a:ext cx="2095500" cy="838200"/>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600" b="1">
                  <a:solidFill>
                    <a:srgbClr val="25387D"/>
                  </a:solidFill>
                  <a:latin typeface="Arial" charset="0"/>
                </a:rPr>
                <a:t>Agency</a:t>
              </a:r>
              <a:br>
                <a:rPr lang="en-US" sz="1600" b="1">
                  <a:solidFill>
                    <a:srgbClr val="25387D"/>
                  </a:solidFill>
                  <a:latin typeface="Arial" charset="0"/>
                </a:rPr>
              </a:br>
              <a:r>
                <a:rPr lang="en-US" sz="1600" b="1">
                  <a:solidFill>
                    <a:srgbClr val="25387D"/>
                  </a:solidFill>
                  <a:latin typeface="Arial" charset="0"/>
                </a:rPr>
                <a:t>Administrator(s)</a:t>
              </a:r>
            </a:p>
          </p:txBody>
        </p:sp>
        <p:sp>
          <p:nvSpPr>
            <p:cNvPr id="13320" name="AutoShape 40"/>
            <p:cNvSpPr>
              <a:spLocks noChangeArrowheads="1"/>
            </p:cNvSpPr>
            <p:nvPr/>
          </p:nvSpPr>
          <p:spPr bwMode="auto">
            <a:xfrm>
              <a:off x="3429000" y="2743200"/>
              <a:ext cx="2095500" cy="838200"/>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600" b="1">
                  <a:solidFill>
                    <a:srgbClr val="25387D"/>
                  </a:solidFill>
                  <a:latin typeface="Arial" charset="0"/>
                </a:rPr>
                <a:t>Area</a:t>
              </a:r>
              <a:br>
                <a:rPr lang="en-US" sz="1600" b="1">
                  <a:solidFill>
                    <a:srgbClr val="25387D"/>
                  </a:solidFill>
                  <a:latin typeface="Arial" charset="0"/>
                </a:rPr>
              </a:br>
              <a:r>
                <a:rPr lang="en-US" sz="1600" b="1">
                  <a:solidFill>
                    <a:srgbClr val="25387D"/>
                  </a:solidFill>
                  <a:latin typeface="Arial" charset="0"/>
                </a:rPr>
                <a:t>Commander/</a:t>
              </a:r>
              <a:br>
                <a:rPr lang="en-US" sz="1600" b="1">
                  <a:solidFill>
                    <a:srgbClr val="25387D"/>
                  </a:solidFill>
                  <a:latin typeface="Arial" charset="0"/>
                </a:rPr>
              </a:br>
              <a:r>
                <a:rPr lang="en-US" sz="1600" b="1">
                  <a:solidFill>
                    <a:srgbClr val="25387D"/>
                  </a:solidFill>
                  <a:latin typeface="Arial" charset="0"/>
                </a:rPr>
                <a:t>Unified Command</a:t>
              </a:r>
            </a:p>
          </p:txBody>
        </p:sp>
        <p:sp>
          <p:nvSpPr>
            <p:cNvPr id="13321" name="AutoShape 41"/>
            <p:cNvSpPr>
              <a:spLocks noChangeArrowheads="1"/>
            </p:cNvSpPr>
            <p:nvPr/>
          </p:nvSpPr>
          <p:spPr bwMode="auto">
            <a:xfrm>
              <a:off x="1371600" y="4343400"/>
              <a:ext cx="1905000" cy="838200"/>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600" b="1">
                  <a:solidFill>
                    <a:srgbClr val="25387D"/>
                  </a:solidFill>
                  <a:latin typeface="Arial" charset="0"/>
                </a:rPr>
                <a:t>Incident</a:t>
              </a:r>
              <a:br>
                <a:rPr lang="en-US" sz="1600" b="1">
                  <a:solidFill>
                    <a:srgbClr val="25387D"/>
                  </a:solidFill>
                  <a:latin typeface="Arial" charset="0"/>
                </a:rPr>
              </a:br>
              <a:r>
                <a:rPr lang="en-US" sz="1600" b="1">
                  <a:solidFill>
                    <a:srgbClr val="25387D"/>
                  </a:solidFill>
                  <a:latin typeface="Arial" charset="0"/>
                </a:rPr>
                <a:t>Commander 1</a:t>
              </a:r>
            </a:p>
          </p:txBody>
        </p:sp>
        <p:sp>
          <p:nvSpPr>
            <p:cNvPr id="13322" name="AutoShape 42"/>
            <p:cNvSpPr>
              <a:spLocks noChangeArrowheads="1"/>
            </p:cNvSpPr>
            <p:nvPr/>
          </p:nvSpPr>
          <p:spPr bwMode="auto">
            <a:xfrm>
              <a:off x="3543300" y="4343400"/>
              <a:ext cx="1905000" cy="838200"/>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600" b="1">
                  <a:solidFill>
                    <a:srgbClr val="25387D"/>
                  </a:solidFill>
                  <a:latin typeface="Arial" charset="0"/>
                </a:rPr>
                <a:t>Incident</a:t>
              </a:r>
              <a:br>
                <a:rPr lang="en-US" sz="1600" b="1">
                  <a:solidFill>
                    <a:srgbClr val="25387D"/>
                  </a:solidFill>
                  <a:latin typeface="Arial" charset="0"/>
                </a:rPr>
              </a:br>
              <a:r>
                <a:rPr lang="en-US" sz="1600" b="1">
                  <a:solidFill>
                    <a:srgbClr val="25387D"/>
                  </a:solidFill>
                  <a:latin typeface="Arial" charset="0"/>
                </a:rPr>
                <a:t>Commander 2</a:t>
              </a:r>
            </a:p>
          </p:txBody>
        </p:sp>
        <p:sp>
          <p:nvSpPr>
            <p:cNvPr id="13323" name="AutoShape 43"/>
            <p:cNvSpPr>
              <a:spLocks noChangeArrowheads="1"/>
            </p:cNvSpPr>
            <p:nvPr/>
          </p:nvSpPr>
          <p:spPr bwMode="auto">
            <a:xfrm>
              <a:off x="5791200" y="4343400"/>
              <a:ext cx="1905000" cy="838200"/>
            </a:xfrm>
            <a:prstGeom prst="cube">
              <a:avLst>
                <a:gd name="adj" fmla="val 11310"/>
              </a:avLst>
            </a:prstGeom>
            <a:solidFill>
              <a:schemeClr val="bg1"/>
            </a:soli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gn="ctr">
                <a:lnSpc>
                  <a:spcPct val="85000"/>
                </a:lnSpc>
              </a:pPr>
              <a:r>
                <a:rPr lang="en-US" sz="1600" b="1">
                  <a:solidFill>
                    <a:srgbClr val="25387D"/>
                  </a:solidFill>
                  <a:latin typeface="Arial" charset="0"/>
                </a:rPr>
                <a:t>Incident</a:t>
              </a:r>
              <a:br>
                <a:rPr lang="en-US" sz="1600" b="1">
                  <a:solidFill>
                    <a:srgbClr val="25387D"/>
                  </a:solidFill>
                  <a:latin typeface="Arial" charset="0"/>
                </a:rPr>
              </a:br>
              <a:r>
                <a:rPr lang="en-US" sz="1600" b="1">
                  <a:solidFill>
                    <a:srgbClr val="25387D"/>
                  </a:solidFill>
                  <a:latin typeface="Arial" charset="0"/>
                </a:rPr>
                <a:t>Commander 3</a:t>
              </a:r>
            </a:p>
          </p:txBody>
        </p:sp>
        <p:sp>
          <p:nvSpPr>
            <p:cNvPr id="13324" name="Line 44"/>
            <p:cNvSpPr>
              <a:spLocks noChangeShapeType="1"/>
            </p:cNvSpPr>
            <p:nvPr/>
          </p:nvSpPr>
          <p:spPr bwMode="auto">
            <a:xfrm>
              <a:off x="2362200" y="3886200"/>
              <a:ext cx="4343400" cy="0"/>
            </a:xfrm>
            <a:prstGeom prst="line">
              <a:avLst/>
            </a:prstGeom>
            <a:noFill/>
            <a:ln w="38100">
              <a:solidFill>
                <a:srgbClr val="25387D"/>
              </a:solidFill>
              <a:round/>
              <a:headEnd/>
              <a:tailEn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spect="1" noChangeArrowheads="1"/>
          </p:cNvSpPr>
          <p:nvPr>
            <p:ph type="title"/>
          </p:nvPr>
        </p:nvSpPr>
        <p:spPr/>
        <p:txBody>
          <a:bodyPr/>
          <a:lstStyle/>
          <a:p>
            <a:r>
              <a:rPr lang="en-US" dirty="0" smtClean="0"/>
              <a:t>Area Command:  Best Practices</a:t>
            </a:r>
          </a:p>
        </p:txBody>
      </p:sp>
      <p:sp>
        <p:nvSpPr>
          <p:cNvPr id="14339" name="Rectangle 4"/>
          <p:cNvSpPr>
            <a:spLocks noGrp="1" noChangeArrowheads="1"/>
          </p:cNvSpPr>
          <p:nvPr>
            <p:ph idx="1"/>
          </p:nvPr>
        </p:nvSpPr>
        <p:spPr>
          <a:xfrm>
            <a:off x="358775" y="1068388"/>
            <a:ext cx="5551488" cy="4646612"/>
          </a:xfrm>
        </p:spPr>
        <p:txBody>
          <a:bodyPr/>
          <a:lstStyle/>
          <a:p>
            <a:pPr lvl="1">
              <a:buFont typeface="Wingdings" pitchFamily="2" charset="2"/>
              <a:buNone/>
            </a:pPr>
            <a:r>
              <a:rPr lang="en-US" sz="2600" dirty="0" smtClean="0"/>
              <a:t>Area Command should:</a:t>
            </a:r>
          </a:p>
          <a:p>
            <a:pPr lvl="1"/>
            <a:r>
              <a:rPr lang="en-US" sz="2600" dirty="0" smtClean="0"/>
              <a:t>Receive its authority through a written delegation of authority.</a:t>
            </a:r>
          </a:p>
          <a:p>
            <a:pPr lvl="1"/>
            <a:r>
              <a:rPr lang="en-US" sz="2600" dirty="0" smtClean="0"/>
              <a:t>Notify Incident Commanders </a:t>
            </a:r>
            <a:br>
              <a:rPr lang="en-US" sz="2600" dirty="0" smtClean="0"/>
            </a:br>
            <a:r>
              <a:rPr lang="en-US" sz="2600" dirty="0" smtClean="0"/>
              <a:t>of its authorities and roles.</a:t>
            </a:r>
          </a:p>
          <a:p>
            <a:pPr lvl="1"/>
            <a:r>
              <a:rPr lang="en-US" sz="2600" dirty="0" smtClean="0"/>
              <a:t>Be staffed with qualified and experienced personnel.</a:t>
            </a:r>
          </a:p>
          <a:p>
            <a:pPr lvl="1"/>
            <a:r>
              <a:rPr lang="en-US" sz="2600" dirty="0" smtClean="0"/>
              <a:t>Operate under standard ICS principles.</a:t>
            </a:r>
          </a:p>
          <a:p>
            <a:pPr lvl="1"/>
            <a:r>
              <a:rPr lang="en-US" sz="2600" dirty="0" smtClean="0"/>
              <a:t>Be kept small.</a:t>
            </a:r>
          </a:p>
        </p:txBody>
      </p:sp>
      <p:pic>
        <p:nvPicPr>
          <p:cNvPr id="14340" name="Picture 6" descr="Terrorist training"/>
          <p:cNvPicPr>
            <a:picLocks noChangeAspect="1"/>
          </p:cNvPicPr>
          <p:nvPr/>
        </p:nvPicPr>
        <p:blipFill>
          <a:blip r:embed="rId2">
            <a:extLst>
              <a:ext uri="{28A0092B-C50C-407E-A947-70E740481C1C}">
                <a14:useLocalDpi xmlns:a14="http://schemas.microsoft.com/office/drawing/2010/main" val="0"/>
              </a:ext>
            </a:extLst>
          </a:blip>
          <a:srcRect l="51422"/>
          <a:stretch>
            <a:fillRect/>
          </a:stretch>
        </p:blipFill>
        <p:spPr bwMode="auto">
          <a:xfrm>
            <a:off x="5978525" y="1230313"/>
            <a:ext cx="2513013" cy="4125912"/>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851F9574493A54E8DEC486376A2C933" ma:contentTypeVersion="2" ma:contentTypeDescription="Create a new document." ma:contentTypeScope="" ma:versionID="dfe6c15630988c61423f04bb52a17d48">
  <xsd:schema xmlns:xsd="http://www.w3.org/2001/XMLSchema" xmlns:p="http://schemas.microsoft.com/office/2006/metadata/properties" xmlns:ns2="b3cffaca-52ae-4b43-ba6f-0b61c76eab17" targetNamespace="http://schemas.microsoft.com/office/2006/metadata/properties" ma:root="true" ma:fieldsID="77a62b3c5fc6faebadda2c09e83b31b1" ns2:_="">
    <xsd:import namespace="b3cffaca-52ae-4b43-ba6f-0b61c76eab17"/>
    <xsd:element name="properties">
      <xsd:complexType>
        <xsd:sequence>
          <xsd:element name="documentManagement">
            <xsd:complexType>
              <xsd:all>
                <xsd:element ref="ns2:Next_x0020_Course_x0020_Date" minOccurs="0"/>
              </xsd:all>
            </xsd:complexType>
          </xsd:element>
        </xsd:sequence>
      </xsd:complexType>
    </xsd:element>
  </xsd:schema>
  <xsd:schema xmlns:xsd="http://www.w3.org/2001/XMLSchema" xmlns:dms="http://schemas.microsoft.com/office/2006/documentManagement/types" targetNamespace="b3cffaca-52ae-4b43-ba6f-0b61c76eab17" elementFormDefault="qualified">
    <xsd:import namespace="http://schemas.microsoft.com/office/2006/documentManagement/types"/>
    <xsd:element name="Next_x0020_Course_x0020_Date" ma:index="9" nillable="true" ma:displayName="Next Course Date" ma:format="DateOnly" ma:internalName="Next_x0020_Course_x0020_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documentManagement>
    <Next_x0020_Course_x0020_Date xmlns="b3cffaca-52ae-4b43-ba6f-0b61c76eab17" xsi:nil="true"/>
  </documentManagement>
</p:properties>
</file>

<file path=customXml/itemProps1.xml><?xml version="1.0" encoding="utf-8"?>
<ds:datastoreItem xmlns:ds="http://schemas.openxmlformats.org/officeDocument/2006/customXml" ds:itemID="{CDEC0654-023D-45CB-9D04-C41B717616D8}">
  <ds:schemaRefs>
    <ds:schemaRef ds:uri="http://schemas.microsoft.com/sharepoint/v3/contenttype/forms"/>
  </ds:schemaRefs>
</ds:datastoreItem>
</file>

<file path=customXml/itemProps2.xml><?xml version="1.0" encoding="utf-8"?>
<ds:datastoreItem xmlns:ds="http://schemas.openxmlformats.org/officeDocument/2006/customXml" ds:itemID="{AC9BBC6F-2C7B-4B03-91B3-C8B8A637CE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cffaca-52ae-4b43-ba6f-0b61c76eab17"/>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DEC70992-3824-42B1-BA15-149F0DEB6667}">
  <ds:schemaRefs>
    <ds:schemaRef ds:uri="http://schemas.microsoft.com/office/2006/metadata/properties"/>
    <ds:schemaRef ds:uri="b3cffaca-52ae-4b43-ba6f-0b61c76eab17"/>
  </ds:schemaRefs>
</ds:datastoreItem>
</file>

<file path=docProps/app.xml><?xml version="1.0" encoding="utf-8"?>
<Properties xmlns="http://schemas.openxmlformats.org/officeDocument/2006/extended-properties" xmlns:vt="http://schemas.openxmlformats.org/officeDocument/2006/docPropsVTypes">
  <Template>02_ICSHigherEd_Visuals_SF</Template>
  <TotalTime>37054</TotalTime>
  <Words>1827</Words>
  <Application>Microsoft Office PowerPoint</Application>
  <PresentationFormat>On-screen Show (4:3)</PresentationFormat>
  <Paragraphs>306</Paragraphs>
  <Slides>36</Slides>
  <Notes>4</Notes>
  <HiddenSlides>0</HiddenSlides>
  <MMClips>0</MMClips>
  <ScaleCrop>false</ScaleCrop>
  <HeadingPairs>
    <vt:vector size="8" baseType="variant">
      <vt:variant>
        <vt:lpstr>Fonts Used</vt:lpstr>
      </vt:variant>
      <vt:variant>
        <vt:i4>5</vt:i4>
      </vt:variant>
      <vt:variant>
        <vt:lpstr>Theme</vt:lpstr>
      </vt:variant>
      <vt:variant>
        <vt:i4>1</vt:i4>
      </vt:variant>
      <vt:variant>
        <vt:lpstr>Links</vt:lpstr>
      </vt:variant>
      <vt:variant>
        <vt:i4>1</vt:i4>
      </vt:variant>
      <vt:variant>
        <vt:lpstr>Slide Titles</vt:lpstr>
      </vt:variant>
      <vt:variant>
        <vt:i4>36</vt:i4>
      </vt:variant>
    </vt:vector>
  </HeadingPairs>
  <TitlesOfParts>
    <vt:vector size="43" baseType="lpstr">
      <vt:lpstr>Arial</vt:lpstr>
      <vt:lpstr>Comic Sans MS</vt:lpstr>
      <vt:lpstr>Tahoma</vt:lpstr>
      <vt:lpstr>Times New Roman</vt:lpstr>
      <vt:lpstr>Wingdings</vt:lpstr>
      <vt:lpstr>1_Default Design</vt:lpstr>
      <vt:lpstr>C:\Users\Bob\Documents\Katrina_Resource_Map_091405_small.pdf</vt:lpstr>
      <vt:lpstr>Unit 4: </vt:lpstr>
      <vt:lpstr>Unit Objectives</vt:lpstr>
      <vt:lpstr>Definition of Area Command</vt:lpstr>
      <vt:lpstr>Area Command:  Primary Functions</vt:lpstr>
      <vt:lpstr>Key Terms Review</vt:lpstr>
      <vt:lpstr>Unified Command vs. Area Command</vt:lpstr>
      <vt:lpstr>Advantages of Area Command</vt:lpstr>
      <vt:lpstr>Chain of Command &amp; Reporting Relationships</vt:lpstr>
      <vt:lpstr>Area Command:  Best Practices</vt:lpstr>
      <vt:lpstr>Katrina Area Command Scenario</vt:lpstr>
      <vt:lpstr>When Should Area Command Be Established?</vt:lpstr>
      <vt:lpstr>Area Command Organization</vt:lpstr>
      <vt:lpstr>Area Command:  Storm</vt:lpstr>
      <vt:lpstr>Area Command:  July 4th Celebrations/Terrorist Threat</vt:lpstr>
      <vt:lpstr>Area Commander:  Overall Responsibilities</vt:lpstr>
      <vt:lpstr>Area Commander:  Critical Activities</vt:lpstr>
      <vt:lpstr>Panko’s Little Area Command Additional Slides</vt:lpstr>
      <vt:lpstr>PowerPoint Presentation</vt:lpstr>
      <vt:lpstr>PowerPoint Presentation</vt:lpstr>
      <vt:lpstr>Area Command Team One</vt:lpstr>
      <vt:lpstr>Area Command:  Location Considerations</vt:lpstr>
      <vt:lpstr>Katrina Area Command Team 1 Daily Team Schedule – AC Zimmerman</vt:lpstr>
      <vt:lpstr>Area Command Officers</vt:lpstr>
      <vt:lpstr>Assistant Area Commander – Planning</vt:lpstr>
      <vt:lpstr>Assistant Area Commander – Logistics</vt:lpstr>
      <vt:lpstr>Student Reference Guide Correction</vt:lpstr>
      <vt:lpstr>Area Command Technical Specialists</vt:lpstr>
      <vt:lpstr>Agency Administrator In-Briefing</vt:lpstr>
      <vt:lpstr> Area Commander In-Briefing With ICs</vt:lpstr>
      <vt:lpstr>Incident Commanders &amp; Critical Priorities</vt:lpstr>
      <vt:lpstr>Area Command Meeting Agenda</vt:lpstr>
      <vt:lpstr> Demobilization Procedures</vt:lpstr>
      <vt:lpstr>PowerPoint Presentation</vt:lpstr>
      <vt:lpstr>PowerPoint Presentation</vt:lpstr>
      <vt:lpstr>Activity:  Establishing Area Command</vt:lpstr>
      <vt:lpstr> Summary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ICS200</dc:title>
  <dc:creator>Sharon</dc:creator>
  <cp:lastModifiedBy>Bob</cp:lastModifiedBy>
  <cp:revision>2517</cp:revision>
  <cp:lastPrinted>2005-07-05T17:26:47Z</cp:lastPrinted>
  <dcterms:created xsi:type="dcterms:W3CDTF">2004-12-03T17:53:15Z</dcterms:created>
  <dcterms:modified xsi:type="dcterms:W3CDTF">2019-03-12T21:40:36Z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0x010100F851F9574493A54E8DEC486376A2C933</vt:lpwstr>
  </property>
</Properties>
</file>