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Lst>
  <p:notesMasterIdLst>
    <p:notesMasterId r:id="rId39"/>
  </p:notesMasterIdLst>
  <p:handoutMasterIdLst>
    <p:handoutMasterId r:id="rId40"/>
  </p:handoutMasterIdLst>
  <p:sldIdLst>
    <p:sldId id="628" r:id="rId5"/>
    <p:sldId id="632" r:id="rId6"/>
    <p:sldId id="699" r:id="rId7"/>
    <p:sldId id="693" r:id="rId8"/>
    <p:sldId id="695" r:id="rId9"/>
    <p:sldId id="696" r:id="rId10"/>
    <p:sldId id="697" r:id="rId11"/>
    <p:sldId id="698" r:id="rId12"/>
    <p:sldId id="700" r:id="rId13"/>
    <p:sldId id="701" r:id="rId14"/>
    <p:sldId id="703" r:id="rId15"/>
    <p:sldId id="704" r:id="rId16"/>
    <p:sldId id="705" r:id="rId17"/>
    <p:sldId id="706" r:id="rId18"/>
    <p:sldId id="708" r:id="rId19"/>
    <p:sldId id="709" r:id="rId20"/>
    <p:sldId id="710" r:id="rId21"/>
    <p:sldId id="711" r:id="rId22"/>
    <p:sldId id="712" r:id="rId23"/>
    <p:sldId id="713" r:id="rId24"/>
    <p:sldId id="714" r:id="rId25"/>
    <p:sldId id="727" r:id="rId26"/>
    <p:sldId id="728" r:id="rId27"/>
    <p:sldId id="715" r:id="rId28"/>
    <p:sldId id="716" r:id="rId29"/>
    <p:sldId id="717" r:id="rId30"/>
    <p:sldId id="718" r:id="rId31"/>
    <p:sldId id="719" r:id="rId32"/>
    <p:sldId id="720" r:id="rId33"/>
    <p:sldId id="721" r:id="rId34"/>
    <p:sldId id="722" r:id="rId35"/>
    <p:sldId id="723" r:id="rId36"/>
    <p:sldId id="726" r:id="rId37"/>
    <p:sldId id="725" r:id="rId38"/>
  </p:sldIdLst>
  <p:sldSz cx="9144000" cy="6858000" type="screen4x3"/>
  <p:notesSz cx="7315200" cy="9601200"/>
  <p:defaultTextStyle>
    <a:defPPr>
      <a:defRPr lang="en-US"/>
    </a:defPPr>
    <a:lvl1pPr algn="l" rtl="0" fontAlgn="base">
      <a:spcBef>
        <a:spcPct val="0"/>
      </a:spcBef>
      <a:spcAft>
        <a:spcPct val="0"/>
      </a:spcAft>
      <a:defRPr sz="2600" kern="1200">
        <a:solidFill>
          <a:schemeClr val="tx1"/>
        </a:solidFill>
        <a:latin typeface="Tahoma" pitchFamily="34" charset="0"/>
        <a:ea typeface="+mn-ea"/>
        <a:cs typeface="Arial" charset="0"/>
      </a:defRPr>
    </a:lvl1pPr>
    <a:lvl2pPr marL="457200" algn="l" rtl="0" fontAlgn="base">
      <a:spcBef>
        <a:spcPct val="0"/>
      </a:spcBef>
      <a:spcAft>
        <a:spcPct val="0"/>
      </a:spcAft>
      <a:defRPr sz="2600" kern="1200">
        <a:solidFill>
          <a:schemeClr val="tx1"/>
        </a:solidFill>
        <a:latin typeface="Tahoma" pitchFamily="34" charset="0"/>
        <a:ea typeface="+mn-ea"/>
        <a:cs typeface="Arial" charset="0"/>
      </a:defRPr>
    </a:lvl2pPr>
    <a:lvl3pPr marL="914400" algn="l" rtl="0" fontAlgn="base">
      <a:spcBef>
        <a:spcPct val="0"/>
      </a:spcBef>
      <a:spcAft>
        <a:spcPct val="0"/>
      </a:spcAft>
      <a:defRPr sz="2600" kern="1200">
        <a:solidFill>
          <a:schemeClr val="tx1"/>
        </a:solidFill>
        <a:latin typeface="Tahoma" pitchFamily="34" charset="0"/>
        <a:ea typeface="+mn-ea"/>
        <a:cs typeface="Arial" charset="0"/>
      </a:defRPr>
    </a:lvl3pPr>
    <a:lvl4pPr marL="1371600" algn="l" rtl="0" fontAlgn="base">
      <a:spcBef>
        <a:spcPct val="0"/>
      </a:spcBef>
      <a:spcAft>
        <a:spcPct val="0"/>
      </a:spcAft>
      <a:defRPr sz="2600" kern="1200">
        <a:solidFill>
          <a:schemeClr val="tx1"/>
        </a:solidFill>
        <a:latin typeface="Tahoma" pitchFamily="34" charset="0"/>
        <a:ea typeface="+mn-ea"/>
        <a:cs typeface="Arial" charset="0"/>
      </a:defRPr>
    </a:lvl4pPr>
    <a:lvl5pPr marL="1828800" algn="l" rtl="0" fontAlgn="base">
      <a:spcBef>
        <a:spcPct val="0"/>
      </a:spcBef>
      <a:spcAft>
        <a:spcPct val="0"/>
      </a:spcAft>
      <a:defRPr sz="2600" kern="1200">
        <a:solidFill>
          <a:schemeClr val="tx1"/>
        </a:solidFill>
        <a:latin typeface="Tahoma" pitchFamily="34" charset="0"/>
        <a:ea typeface="+mn-ea"/>
        <a:cs typeface="Arial" charset="0"/>
      </a:defRPr>
    </a:lvl5pPr>
    <a:lvl6pPr marL="2286000" algn="l" defTabSz="914400" rtl="0" eaLnBrk="1" latinLnBrk="0" hangingPunct="1">
      <a:defRPr sz="2600" kern="1200">
        <a:solidFill>
          <a:schemeClr val="tx1"/>
        </a:solidFill>
        <a:latin typeface="Tahoma" pitchFamily="34" charset="0"/>
        <a:ea typeface="+mn-ea"/>
        <a:cs typeface="Arial" charset="0"/>
      </a:defRPr>
    </a:lvl6pPr>
    <a:lvl7pPr marL="2743200" algn="l" defTabSz="914400" rtl="0" eaLnBrk="1" latinLnBrk="0" hangingPunct="1">
      <a:defRPr sz="2600" kern="1200">
        <a:solidFill>
          <a:schemeClr val="tx1"/>
        </a:solidFill>
        <a:latin typeface="Tahoma" pitchFamily="34" charset="0"/>
        <a:ea typeface="+mn-ea"/>
        <a:cs typeface="Arial" charset="0"/>
      </a:defRPr>
    </a:lvl7pPr>
    <a:lvl8pPr marL="3200400" algn="l" defTabSz="914400" rtl="0" eaLnBrk="1" latinLnBrk="0" hangingPunct="1">
      <a:defRPr sz="2600" kern="1200">
        <a:solidFill>
          <a:schemeClr val="tx1"/>
        </a:solidFill>
        <a:latin typeface="Tahoma" pitchFamily="34" charset="0"/>
        <a:ea typeface="+mn-ea"/>
        <a:cs typeface="Arial" charset="0"/>
      </a:defRPr>
    </a:lvl8pPr>
    <a:lvl9pPr marL="3657600" algn="l" defTabSz="914400" rtl="0" eaLnBrk="1" latinLnBrk="0" hangingPunct="1">
      <a:defRPr sz="26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72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D2E8F6"/>
    <a:srgbClr val="006699"/>
    <a:srgbClr val="EBD0C1"/>
    <a:srgbClr val="A40000"/>
    <a:srgbClr val="D2EBC1"/>
    <a:srgbClr val="0066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75" autoAdjust="0"/>
  </p:normalViewPr>
  <p:slideViewPr>
    <p:cSldViewPr snapToGrid="0">
      <p:cViewPr varScale="1">
        <p:scale>
          <a:sx n="64" d="100"/>
          <a:sy n="64" d="100"/>
        </p:scale>
        <p:origin x="924" y="72"/>
      </p:cViewPr>
      <p:guideLst>
        <p:guide orient="horz" pos="720"/>
        <p:guide pos="2880"/>
      </p:guideLst>
    </p:cSldViewPr>
  </p:slideViewPr>
  <p:outlineViewPr>
    <p:cViewPr>
      <p:scale>
        <a:sx n="33" d="100"/>
        <a:sy n="33" d="100"/>
      </p:scale>
      <p:origin x="0" y="5010"/>
    </p:cViewPr>
  </p:outlineViewPr>
  <p:notesTextViewPr>
    <p:cViewPr>
      <p:scale>
        <a:sx n="100" d="100"/>
        <a:sy n="100" d="100"/>
      </p:scale>
      <p:origin x="0" y="0"/>
    </p:cViewPr>
  </p:notesTextViewPr>
  <p:sorterViewPr>
    <p:cViewPr>
      <p:scale>
        <a:sx n="100" d="100"/>
        <a:sy n="100" d="100"/>
      </p:scale>
      <p:origin x="0" y="6510"/>
    </p:cViewPr>
  </p:sorterViewPr>
  <p:notesViewPr>
    <p:cSldViewPr snapToGrid="0">
      <p:cViewPr>
        <p:scale>
          <a:sx n="75" d="100"/>
          <a:sy n="75" d="100"/>
        </p:scale>
        <p:origin x="-2322"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3170238"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3" name="Rectangle 3"/>
          <p:cNvSpPr>
            <a:spLocks noGrp="1" noChangeArrowheads="1"/>
          </p:cNvSpPr>
          <p:nvPr>
            <p:ph type="dt" sz="quarter" idx="1"/>
          </p:nvPr>
        </p:nvSpPr>
        <p:spPr bwMode="auto">
          <a:xfrm>
            <a:off x="4144963" y="0"/>
            <a:ext cx="3170237"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ahoma" pitchFamily="34" charset="0"/>
                <a:cs typeface="+mn-cs"/>
              </a:defRPr>
            </a:lvl1pPr>
          </a:lstStyle>
          <a:p>
            <a:pPr>
              <a:defRPr/>
            </a:pPr>
            <a:endParaRPr lang="en-US"/>
          </a:p>
        </p:txBody>
      </p:sp>
      <p:sp>
        <p:nvSpPr>
          <p:cNvPr id="143364" name="Rectangle 4"/>
          <p:cNvSpPr>
            <a:spLocks noGrp="1" noChangeArrowheads="1"/>
          </p:cNvSpPr>
          <p:nvPr>
            <p:ph type="ftr" sz="quarter" idx="2"/>
          </p:nvPr>
        </p:nvSpPr>
        <p:spPr bwMode="auto">
          <a:xfrm>
            <a:off x="0" y="9129713"/>
            <a:ext cx="3170238"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5" name="Rectangle 5"/>
          <p:cNvSpPr>
            <a:spLocks noGrp="1" noChangeArrowheads="1"/>
          </p:cNvSpPr>
          <p:nvPr>
            <p:ph type="sldNum" sz="quarter" idx="3"/>
          </p:nvPr>
        </p:nvSpPr>
        <p:spPr bwMode="auto">
          <a:xfrm>
            <a:off x="4144963" y="9129713"/>
            <a:ext cx="3170237"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ahoma" pitchFamily="34" charset="0"/>
                <a:cs typeface="+mn-cs"/>
              </a:defRPr>
            </a:lvl1pPr>
          </a:lstStyle>
          <a:p>
            <a:pPr>
              <a:defRPr/>
            </a:pPr>
            <a:fld id="{923AD6DF-C7A5-4AA1-B363-F7E46ACA457F}" type="slidenum">
              <a:rPr lang="en-US"/>
              <a:pPr>
                <a:defRPr/>
              </a:pPr>
              <a:t>‹#›</a:t>
            </a:fld>
            <a:endParaRPr lang="en-US" dirty="0"/>
          </a:p>
        </p:txBody>
      </p:sp>
    </p:spTree>
    <p:extLst>
      <p:ext uri="{BB962C8B-B14F-4D97-AF65-F5344CB8AC3E}">
        <p14:creationId xmlns:p14="http://schemas.microsoft.com/office/powerpoint/2010/main" val="2779636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3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Arial" charset="0"/>
                <a:cs typeface="+mn-cs"/>
              </a:defRPr>
            </a:lvl1pPr>
          </a:lstStyle>
          <a:p>
            <a:pPr>
              <a:defRPr/>
            </a:pPr>
            <a:endParaRPr lang="en-US"/>
          </a:p>
        </p:txBody>
      </p:sp>
      <p:sp>
        <p:nvSpPr>
          <p:cNvPr id="38916"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4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Arial" charset="0"/>
                <a:cs typeface="+mn-cs"/>
              </a:defRPr>
            </a:lvl1pPr>
          </a:lstStyle>
          <a:p>
            <a:pPr>
              <a:defRPr/>
            </a:pPr>
            <a:fld id="{3C715E46-D733-40E8-BE76-687A52B5F9AC}" type="slidenum">
              <a:rPr lang="en-US"/>
              <a:pPr>
                <a:defRPr/>
              </a:pPr>
              <a:t>‹#›</a:t>
            </a:fld>
            <a:endParaRPr lang="en-US" dirty="0"/>
          </a:p>
        </p:txBody>
      </p:sp>
    </p:spTree>
    <p:extLst>
      <p:ext uri="{BB962C8B-B14F-4D97-AF65-F5344CB8AC3E}">
        <p14:creationId xmlns:p14="http://schemas.microsoft.com/office/powerpoint/2010/main" val="12299750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Header Placeholder 1"/>
          <p:cNvSpPr>
            <a:spLocks noGrp="1"/>
          </p:cNvSpPr>
          <p:nvPr>
            <p:ph type="hdr" sz="quarter"/>
          </p:nvPr>
        </p:nvSpPr>
        <p:spPr/>
        <p:txBody>
          <a:bodyPr/>
          <a:lstStyle/>
          <a:p>
            <a:pPr>
              <a:defRPr/>
            </a:pPr>
            <a:r>
              <a:rPr lang="en-US" smtClean="0"/>
              <a:t>IS-700.A:  National Incident Management System, An Introduction</a:t>
            </a:r>
          </a:p>
        </p:txBody>
      </p:sp>
      <p:sp>
        <p:nvSpPr>
          <p:cNvPr id="28675" name="Footer Placeholder 5"/>
          <p:cNvSpPr>
            <a:spLocks noGrp="1"/>
          </p:cNvSpPr>
          <p:nvPr>
            <p:ph type="ftr" sz="quarter" idx="4"/>
          </p:nvPr>
        </p:nvSpPr>
        <p:spPr/>
        <p:txBody>
          <a:bodyPr/>
          <a:lstStyle/>
          <a:p>
            <a:pPr>
              <a:defRPr/>
            </a:pPr>
            <a:r>
              <a:rPr lang="en-US" smtClean="0"/>
              <a:t>January 2009</a:t>
            </a:r>
          </a:p>
        </p:txBody>
      </p:sp>
      <p:sp>
        <p:nvSpPr>
          <p:cNvPr id="28676" name="Slide Number Placeholder 6"/>
          <p:cNvSpPr>
            <a:spLocks noGrp="1"/>
          </p:cNvSpPr>
          <p:nvPr>
            <p:ph type="sldNum" sz="quarter" idx="5"/>
          </p:nvPr>
        </p:nvSpPr>
        <p:spPr/>
        <p:txBody>
          <a:bodyPr/>
          <a:lstStyle/>
          <a:p>
            <a:pPr>
              <a:defRPr/>
            </a:pPr>
            <a:r>
              <a:rPr lang="en-US" dirty="0" smtClean="0"/>
              <a:t>Page 2.</a:t>
            </a:r>
            <a:fld id="{B8A3CC84-C615-48D7-A858-180679692CD8}" type="slidenum">
              <a:rPr lang="en-US" smtClean="0"/>
              <a:pPr>
                <a:defRPr/>
              </a:pPr>
              <a:t>1</a:t>
            </a:fld>
            <a:endParaRPr lang="en-US" dirty="0" smtClean="0"/>
          </a:p>
        </p:txBody>
      </p:sp>
      <p:sp>
        <p:nvSpPr>
          <p:cNvPr id="39941" name="Slide Image Placeholder 1"/>
          <p:cNvSpPr>
            <a:spLocks noGrp="1" noRot="1" noChangeAspect="1" noTextEdit="1"/>
          </p:cNvSpPr>
          <p:nvPr>
            <p:ph type="sldImg"/>
          </p:nvPr>
        </p:nvSpPr>
        <p:spPr>
          <a:ln/>
        </p:spPr>
      </p:sp>
      <p:sp>
        <p:nvSpPr>
          <p:cNvPr id="399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cs typeface="Arial" charset="0"/>
            </a:endParaRPr>
          </a:p>
        </p:txBody>
      </p:sp>
    </p:spTree>
    <p:extLst>
      <p:ext uri="{BB962C8B-B14F-4D97-AF65-F5344CB8AC3E}">
        <p14:creationId xmlns:p14="http://schemas.microsoft.com/office/powerpoint/2010/main" val="2051753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D106620-2FCE-4A38-9872-C090FB84128D}" type="slidenum">
              <a:rPr lang="en-US"/>
              <a:pPr>
                <a:defRPr/>
              </a:pPr>
              <a:t>2</a:t>
            </a:fld>
            <a:endParaRPr lang="en-US" dirty="0"/>
          </a:p>
        </p:txBody>
      </p:sp>
      <p:sp>
        <p:nvSpPr>
          <p:cNvPr id="40963" name="Rectangle 2"/>
          <p:cNvSpPr>
            <a:spLocks noGrp="1" noRot="1" noChangeAspect="1" noChangeArrowheads="1" noTextEdit="1"/>
          </p:cNvSpPr>
          <p:nvPr>
            <p:ph type="sldImg"/>
          </p:nvPr>
        </p:nvSpPr>
        <p:spPr>
          <a:xfrm>
            <a:off x="1257300" y="719138"/>
            <a:ext cx="4802188" cy="3600450"/>
          </a:xfrm>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970873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19D0833-E7C8-4414-894B-93FC7F94A0BD}" type="slidenum">
              <a:rPr lang="en-US"/>
              <a:pPr>
                <a:defRPr/>
              </a:pPr>
              <a:t>3</a:t>
            </a:fld>
            <a:endParaRPr lang="en-US" dirty="0"/>
          </a:p>
        </p:txBody>
      </p:sp>
      <p:sp>
        <p:nvSpPr>
          <p:cNvPr id="41987" name="Rectangle 2"/>
          <p:cNvSpPr>
            <a:spLocks noGrp="1" noRot="1" noChangeAspect="1" noChangeArrowheads="1" noTextEdit="1"/>
          </p:cNvSpPr>
          <p:nvPr>
            <p:ph type="sldImg"/>
          </p:nvPr>
        </p:nvSpPr>
        <p:spPr>
          <a:xfrm>
            <a:off x="1257300" y="719138"/>
            <a:ext cx="4802188" cy="3600450"/>
          </a:xfrm>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10916102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bkgFEMA_v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3.</a:t>
            </a:r>
            <a:fld id="{BC6B2EF2-CDCE-4CDE-92DD-4E1052ED956E}"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defRPr/>
            </a:pPr>
            <a:r>
              <a:rPr lang="en-US" sz="1400" b="1" smtClean="0">
                <a:solidFill>
                  <a:schemeClr val="bg1"/>
                </a:solidFill>
                <a:latin typeface="Arial" charset="0"/>
              </a:rPr>
              <a:t>Major and/or Complex Incident/Event Management</a:t>
            </a:r>
          </a:p>
        </p:txBody>
      </p:sp>
      <p:sp>
        <p:nvSpPr>
          <p:cNvPr id="37891" name="Rectangle 4"/>
          <p:cNvSpPr>
            <a:spLocks noGrp="1" noChangeAspect="1" noChangeArrowheads="1"/>
          </p:cNvSpPr>
          <p:nvPr>
            <p:ph type="ctrTitle"/>
          </p:nvPr>
        </p:nvSpPr>
        <p:spPr>
          <a:xfrm>
            <a:off x="736600" y="1901825"/>
            <a:ext cx="7772400" cy="1470025"/>
          </a:xfrm>
        </p:spPr>
        <p:txBody>
          <a:bodyPr/>
          <a:lstStyle>
            <a:lvl1pPr>
              <a:defRPr sz="4400">
                <a:solidFill>
                  <a:srgbClr val="FF0000"/>
                </a:solidFill>
              </a:defRPr>
            </a:lvl1pPr>
          </a:lstStyle>
          <a:p>
            <a:r>
              <a:rPr lang="en-US"/>
              <a:t>Click to edit Master title style</a:t>
            </a:r>
          </a:p>
        </p:txBody>
      </p:sp>
      <p:sp>
        <p:nvSpPr>
          <p:cNvPr id="37892" name="Rectangle 5"/>
          <p:cNvSpPr>
            <a:spLocks noGrp="1" noChangeArrowheads="1"/>
          </p:cNvSpPr>
          <p:nvPr>
            <p:ph type="subTitle" idx="1"/>
          </p:nvPr>
        </p:nvSpPr>
        <p:spPr>
          <a:xfrm>
            <a:off x="800100" y="2578100"/>
            <a:ext cx="6400800" cy="1752600"/>
          </a:xfrm>
        </p:spPr>
        <p:txBody>
          <a:bodyPr/>
          <a:lstStyle>
            <a:lvl1pPr marL="0" indent="0">
              <a:buFont typeface="Wingdings" pitchFamily="2" charset="2"/>
              <a:buNone/>
              <a:defRPr sz="4000">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3480244101"/>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3.</a:t>
            </a:r>
            <a:fld id="{A59E15DD-280A-4876-A5F5-B61C4D9E4AC7}"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defRPr/>
            </a:pPr>
            <a:r>
              <a:rPr lang="en-US" sz="1400" b="1" smtClean="0">
                <a:solidFill>
                  <a:schemeClr val="bg1"/>
                </a:solidFill>
                <a:latin typeface="Arial" charset="0"/>
              </a:rPr>
              <a:t>Major and/or Complex Incident/Event Management</a:t>
            </a:r>
          </a:p>
        </p:txBody>
      </p:sp>
      <p:sp>
        <p:nvSpPr>
          <p:cNvPr id="11"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10"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Tree>
    <p:extLst>
      <p:ext uri="{BB962C8B-B14F-4D97-AF65-F5344CB8AC3E}">
        <p14:creationId xmlns:p14="http://schemas.microsoft.com/office/powerpoint/2010/main" val="2185295797"/>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tabLst/>
              <a:defRPr sz="2800">
                <a:latin typeface="+mn-lt"/>
              </a:defRPr>
            </a:lvl1pPr>
            <a:lvl2pPr>
              <a:tabLst>
                <a:tab pos="457200" algn="l"/>
              </a:tabLst>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301014348"/>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068388"/>
            <a:ext cx="4038600" cy="4646612"/>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ontent Placeholder 2"/>
          <p:cNvSpPr>
            <a:spLocks noGrp="1"/>
          </p:cNvSpPr>
          <p:nvPr>
            <p:ph sz="half" idx="1"/>
          </p:nvPr>
        </p:nvSpPr>
        <p:spPr>
          <a:xfrm>
            <a:off x="457200" y="1068388"/>
            <a:ext cx="4038600" cy="4646612"/>
          </a:xfrm>
        </p:spPr>
        <p:txBody>
          <a:bodyPr/>
          <a:lstStyle>
            <a:lvl1pPr marL="0" indent="0">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304800"/>
            <a:ext cx="8229600" cy="639763"/>
          </a:xfrm>
        </p:spPr>
        <p:txBody>
          <a:bodyPr/>
          <a:lstStyle/>
          <a:p>
            <a:r>
              <a:rPr lang="en-US" smtClean="0"/>
              <a:t>Click to edit Master title style</a:t>
            </a:r>
            <a:endParaRPr lang="en-US"/>
          </a:p>
        </p:txBody>
      </p:sp>
    </p:spTree>
    <p:extLst>
      <p:ext uri="{BB962C8B-B14F-4D97-AF65-F5344CB8AC3E}">
        <p14:creationId xmlns:p14="http://schemas.microsoft.com/office/powerpoint/2010/main" val="4236258072"/>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1985" y="4558352"/>
            <a:ext cx="7948684" cy="910988"/>
          </a:xfrm>
          <a:solidFill>
            <a:srgbClr val="000066"/>
          </a:solidFill>
        </p:spPr>
        <p:txBody>
          <a:bodyPr/>
          <a:lstStyle>
            <a:lvl1pPr>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2"/>
          <p:cNvSpPr>
            <a:spLocks noGrp="1"/>
          </p:cNvSpPr>
          <p:nvPr>
            <p:ph sz="half" idx="1"/>
          </p:nvPr>
        </p:nvSpPr>
        <p:spPr>
          <a:xfrm>
            <a:off x="457199" y="1068388"/>
            <a:ext cx="7936173" cy="3162418"/>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a:xfrm>
            <a:off x="457200" y="304800"/>
            <a:ext cx="8229600" cy="639763"/>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708549743"/>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8676206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4335098"/>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Content Placeholder 3"/>
          <p:cNvSpPr>
            <a:spLocks noGrp="1"/>
          </p:cNvSpPr>
          <p:nvPr>
            <p:ph sz="half" idx="13"/>
          </p:nvPr>
        </p:nvSpPr>
        <p:spPr>
          <a:xfrm>
            <a:off x="635011" y="426417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6" name="Content Placeholder 3"/>
          <p:cNvSpPr>
            <a:spLocks noGrp="1"/>
          </p:cNvSpPr>
          <p:nvPr>
            <p:ph sz="half" idx="12"/>
          </p:nvPr>
        </p:nvSpPr>
        <p:spPr>
          <a:xfrm>
            <a:off x="631473" y="347379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5" name="Content Placeholder 3"/>
          <p:cNvSpPr>
            <a:spLocks noGrp="1"/>
          </p:cNvSpPr>
          <p:nvPr>
            <p:ph sz="half" idx="11"/>
          </p:nvPr>
        </p:nvSpPr>
        <p:spPr>
          <a:xfrm>
            <a:off x="642105" y="2708261"/>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10"/>
          </p:nvPr>
        </p:nvSpPr>
        <p:spPr>
          <a:xfrm>
            <a:off x="652739" y="1932096"/>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3"/>
          <p:cNvSpPr>
            <a:spLocks noGrp="1"/>
          </p:cNvSpPr>
          <p:nvPr>
            <p:ph sz="half" idx="2"/>
          </p:nvPr>
        </p:nvSpPr>
        <p:spPr>
          <a:xfrm>
            <a:off x="631474" y="1177198"/>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95829885"/>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cs typeface="+mn-cs"/>
              </a:defRPr>
            </a:lvl1pPr>
          </a:lstStyle>
          <a:p>
            <a:pPr>
              <a:defRPr/>
            </a:pPr>
            <a:fld id="{0812B492-6E15-4397-9A31-7BC714F7B9C5}" type="datetime1">
              <a:rPr lang="en-US"/>
              <a:pPr>
                <a:defRPr/>
              </a:pPr>
              <a:t>8/15/2017</a:t>
            </a:fld>
            <a:endParaRPr lang="en-US" dirty="0"/>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US"/>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cs typeface="+mn-cs"/>
              </a:defRPr>
            </a:lvl1pPr>
          </a:lstStyle>
          <a:p>
            <a:pPr>
              <a:defRPr/>
            </a:pPr>
            <a:r>
              <a:rPr lang="en-US"/>
              <a:t>Visual </a:t>
            </a:r>
            <a:fld id="{FD0909F7-B23D-4FE9-AB02-64DF51A9AEEC}" type="slidenum">
              <a:rPr lang="en-US"/>
              <a:pPr>
                <a:defRPr/>
              </a:pPr>
              <a:t>‹#›</a:t>
            </a:fld>
            <a:r>
              <a:rPr lang="en-US"/>
              <a:t> </a:t>
            </a:r>
          </a:p>
        </p:txBody>
      </p:sp>
    </p:spTree>
    <p:extLst>
      <p:ext uri="{BB962C8B-B14F-4D97-AF65-F5344CB8AC3E}">
        <p14:creationId xmlns:p14="http://schemas.microsoft.com/office/powerpoint/2010/main" val="3293034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bkgFEMA_v0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28" name="Rectangle 12"/>
          <p:cNvSpPr>
            <a:spLocks noChangeArrowheads="1"/>
          </p:cNvSpPr>
          <p:nvPr/>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3.</a:t>
            </a:r>
            <a:fld id="{70050AAD-0099-4269-A072-375CAD57CE5F}"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1029" name="Text Box 13"/>
          <p:cNvSpPr txBox="1">
            <a:spLocks noChangeArrowheads="1"/>
          </p:cNvSpPr>
          <p:nvPr/>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defRPr/>
            </a:pPr>
            <a:r>
              <a:rPr lang="en-US" sz="1400" b="1" smtClean="0">
                <a:solidFill>
                  <a:schemeClr val="bg1"/>
                </a:solidFill>
                <a:latin typeface="Arial" charset="0"/>
              </a:rPr>
              <a:t>Major and/or Complex Incident/Event Management</a:t>
            </a:r>
          </a:p>
        </p:txBody>
      </p:sp>
      <p:sp>
        <p:nvSpPr>
          <p:cNvPr id="1030" name="Rectangle 3"/>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1" name="Rectangle 2"/>
          <p:cNvSpPr>
            <a:spLocks noGrp="1" noChangeArrowheads="1"/>
          </p:cNvSpPr>
          <p:nvPr>
            <p:ph type="title"/>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688" r:id="rId1"/>
    <p:sldLayoutId id="2147484689" r:id="rId2"/>
    <p:sldLayoutId id="2147484683" r:id="rId3"/>
    <p:sldLayoutId id="2147484684" r:id="rId4"/>
    <p:sldLayoutId id="2147484685" r:id="rId5"/>
    <p:sldLayoutId id="2147484690" r:id="rId6"/>
    <p:sldLayoutId id="2147484686" r:id="rId7"/>
    <p:sldLayoutId id="2147484687" r:id="rId8"/>
    <p:sldLayoutId id="2147484691" r:id="rId9"/>
  </p:sldLayoutIdLst>
  <p:transition>
    <p:wipe dir="r"/>
  </p:transition>
  <p:hf sldNum="0" hdr="0" ftr="0" dt="0"/>
  <p:txStyles>
    <p:title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tabLst>
          <a:tab pos="457200" algn="l"/>
        </a:tabLst>
        <a:defRPr sz="2800" b="1">
          <a:solidFill>
            <a:srgbClr val="000066"/>
          </a:solidFill>
          <a:latin typeface="+mn-lt"/>
          <a:ea typeface="+mn-ea"/>
          <a:cs typeface="+mn-cs"/>
        </a:defRPr>
      </a:lvl1pPr>
      <a:lvl2pPr marL="457200" indent="-342900" algn="l" rtl="0" eaLnBrk="0" fontAlgn="base" hangingPunct="0">
        <a:spcBef>
          <a:spcPct val="20000"/>
        </a:spcBef>
        <a:spcAft>
          <a:spcPct val="0"/>
        </a:spcAft>
        <a:buFont typeface="Wingdings" pitchFamily="2" charset="2"/>
        <a:buChar char="§"/>
        <a:tabLst>
          <a:tab pos="457200" algn="l"/>
        </a:tabLst>
        <a:defRPr sz="2800" b="1">
          <a:solidFill>
            <a:srgbClr val="000066"/>
          </a:solidFill>
          <a:latin typeface="+mn-lt"/>
          <a:cs typeface="+mn-cs"/>
        </a:defRPr>
      </a:lvl2pPr>
      <a:lvl3pPr marL="914400" indent="-342900" algn="l" rtl="0" eaLnBrk="0" fontAlgn="base" hangingPunct="0">
        <a:spcBef>
          <a:spcPct val="20000"/>
        </a:spcBef>
        <a:spcAft>
          <a:spcPct val="0"/>
        </a:spcAft>
        <a:buFont typeface="Wingdings" pitchFamily="2" charset="2"/>
        <a:buChar char="§"/>
        <a:tabLst>
          <a:tab pos="914400" algn="l"/>
        </a:tabLst>
        <a:defRPr sz="2800" b="1">
          <a:solidFill>
            <a:srgbClr val="000066"/>
          </a:solidFill>
          <a:latin typeface="+mn-lt"/>
          <a:cs typeface="+mn-cs"/>
        </a:defRPr>
      </a:lvl3pPr>
      <a:lvl4pPr marL="1371600" indent="-342900" algn="l" rtl="0" eaLnBrk="0" fontAlgn="base" hangingPunct="0">
        <a:spcBef>
          <a:spcPct val="20000"/>
        </a:spcBef>
        <a:spcAft>
          <a:spcPct val="0"/>
        </a:spcAft>
        <a:buFont typeface="Wingdings" pitchFamily="2" charset="2"/>
        <a:buChar char="§"/>
        <a:tabLst>
          <a:tab pos="1371600" algn="l"/>
        </a:tabLst>
        <a:defRPr sz="2800" b="1">
          <a:solidFill>
            <a:srgbClr val="000066"/>
          </a:solidFill>
          <a:latin typeface="+mn-lt"/>
          <a:cs typeface="+mn-cs"/>
        </a:defRPr>
      </a:lvl4pPr>
      <a:lvl5pPr marL="2174875" indent="-228600" algn="l" rtl="0" eaLnBrk="0" fontAlgn="base" hangingPunct="0">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9"/>
          <p:cNvSpPr>
            <a:spLocks noGrp="1" noChangeAspect="1" noChangeArrowheads="1"/>
          </p:cNvSpPr>
          <p:nvPr>
            <p:ph type="ctrTitle"/>
          </p:nvPr>
        </p:nvSpPr>
        <p:spPr>
          <a:xfrm>
            <a:off x="736600" y="1314450"/>
            <a:ext cx="7772400" cy="1470025"/>
          </a:xfrm>
        </p:spPr>
        <p:txBody>
          <a:bodyPr/>
          <a:lstStyle/>
          <a:p>
            <a:pPr eaLnBrk="1" hangingPunct="1"/>
            <a:r>
              <a:rPr lang="en-US" sz="4000" dirty="0" smtClean="0"/>
              <a:t>Unit 3:</a:t>
            </a:r>
            <a:r>
              <a:rPr lang="en-US" sz="3600" dirty="0" smtClean="0"/>
              <a:t/>
            </a:r>
            <a:br>
              <a:rPr lang="en-US" sz="3600" dirty="0" smtClean="0"/>
            </a:br>
            <a:endParaRPr lang="en-US" sz="3600" dirty="0" smtClean="0"/>
          </a:p>
        </p:txBody>
      </p:sp>
      <p:sp>
        <p:nvSpPr>
          <p:cNvPr id="6147" name="Subtitle 3"/>
          <p:cNvSpPr>
            <a:spLocks noGrp="1"/>
          </p:cNvSpPr>
          <p:nvPr>
            <p:ph type="subTitle" idx="1"/>
          </p:nvPr>
        </p:nvSpPr>
        <p:spPr>
          <a:xfrm>
            <a:off x="736600" y="1990725"/>
            <a:ext cx="4913313" cy="1752600"/>
          </a:xfrm>
        </p:spPr>
        <p:txBody>
          <a:bodyPr/>
          <a:lstStyle/>
          <a:p>
            <a:r>
              <a:rPr lang="en-US" smtClean="0"/>
              <a:t>Major and/or </a:t>
            </a:r>
            <a:br>
              <a:rPr lang="en-US" smtClean="0"/>
            </a:br>
            <a:r>
              <a:rPr lang="en-US" smtClean="0"/>
              <a:t>Complex Incident/Event </a:t>
            </a:r>
            <a:br>
              <a:rPr lang="en-US" smtClean="0"/>
            </a:br>
            <a:r>
              <a:rPr lang="en-US" smtClean="0"/>
              <a:t>Management</a:t>
            </a:r>
          </a:p>
        </p:txBody>
      </p:sp>
      <p:pic>
        <p:nvPicPr>
          <p:cNvPr id="6148" name="Picture 16" descr="FEMA, USD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4425" y="3036888"/>
            <a:ext cx="3786188"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5664200" cy="4646612"/>
          </a:xfrm>
        </p:spPr>
        <p:txBody>
          <a:bodyPr/>
          <a:lstStyle/>
          <a:p>
            <a:pPr lvl="1">
              <a:defRPr/>
            </a:pPr>
            <a:r>
              <a:rPr lang="en-US" sz="2400" dirty="0"/>
              <a:t>Large number of tactical and support resources will need to be ordered, tracked, and managed.</a:t>
            </a:r>
          </a:p>
          <a:p>
            <a:pPr lvl="1">
              <a:defRPr/>
            </a:pPr>
            <a:r>
              <a:rPr lang="en-US" sz="2400" dirty="0"/>
              <a:t>Multiple operational periods are required.</a:t>
            </a:r>
          </a:p>
          <a:p>
            <a:pPr lvl="1">
              <a:defRPr/>
            </a:pPr>
            <a:r>
              <a:rPr lang="en-US" sz="2400" dirty="0"/>
              <a:t>Written Incident Action Plans are produced.</a:t>
            </a:r>
          </a:p>
          <a:p>
            <a:pPr lvl="1">
              <a:defRPr/>
            </a:pPr>
            <a:r>
              <a:rPr lang="en-US" sz="2400" dirty="0"/>
              <a:t>Transfer of command is likely.</a:t>
            </a:r>
          </a:p>
          <a:p>
            <a:pPr lvl="1">
              <a:defRPr/>
            </a:pPr>
            <a:r>
              <a:rPr lang="en-US" sz="2400" dirty="0"/>
              <a:t>The use of an Incident Management Team may be required.</a:t>
            </a:r>
          </a:p>
          <a:p>
            <a:endParaRPr lang="en-US" sz="2400" dirty="0"/>
          </a:p>
        </p:txBody>
      </p:sp>
      <p:sp>
        <p:nvSpPr>
          <p:cNvPr id="15362" name="Rectangle 2"/>
          <p:cNvSpPr>
            <a:spLocks noGrp="1" noChangeAspect="1" noChangeArrowheads="1"/>
          </p:cNvSpPr>
          <p:nvPr>
            <p:ph type="title"/>
          </p:nvPr>
        </p:nvSpPr>
        <p:spPr/>
        <p:txBody>
          <a:bodyPr/>
          <a:lstStyle/>
          <a:p>
            <a:r>
              <a:rPr lang="en-US" sz="3600" dirty="0" smtClean="0"/>
              <a:t>Characteristics:  Resources &amp; Planning </a:t>
            </a:r>
          </a:p>
        </p:txBody>
      </p:sp>
      <p:grpSp>
        <p:nvGrpSpPr>
          <p:cNvPr id="15364" name="Group 13" descr="Illustration of a page that says County Line Flood Incident Action Plan, August 21, XXXX, Operational Period"/>
          <p:cNvGrpSpPr>
            <a:grpSpLocks/>
          </p:cNvGrpSpPr>
          <p:nvPr/>
        </p:nvGrpSpPr>
        <p:grpSpPr bwMode="auto">
          <a:xfrm>
            <a:off x="6654800" y="1266825"/>
            <a:ext cx="1914525" cy="2568575"/>
            <a:chOff x="6496050" y="1047750"/>
            <a:chExt cx="2076450" cy="2647950"/>
          </a:xfrm>
        </p:grpSpPr>
        <p:sp>
          <p:nvSpPr>
            <p:cNvPr id="8" name="Folded Corner 7"/>
            <p:cNvSpPr/>
            <p:nvPr/>
          </p:nvSpPr>
          <p:spPr bwMode="auto">
            <a:xfrm>
              <a:off x="6496050" y="1047750"/>
              <a:ext cx="2076450" cy="2647950"/>
            </a:xfrm>
            <a:prstGeom prst="foldedCorner">
              <a:avLst/>
            </a:prstGeom>
            <a:ln w="19050">
              <a:solidFill>
                <a:schemeClr val="bg1"/>
              </a:solidFill>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nchor="ctr"/>
            <a:lstStyle/>
            <a:p>
              <a:pPr algn="ctr">
                <a:spcBef>
                  <a:spcPct val="50000"/>
                </a:spcBef>
                <a:defRPr/>
              </a:pPr>
              <a:r>
                <a:rPr lang="en-US" sz="1400" b="1" dirty="0">
                  <a:solidFill>
                    <a:schemeClr val="bg1"/>
                  </a:solidFill>
                </a:rPr>
                <a:t>County Line Flood </a:t>
              </a:r>
            </a:p>
            <a:p>
              <a:pPr algn="ctr">
                <a:spcBef>
                  <a:spcPct val="50000"/>
                </a:spcBef>
                <a:defRPr/>
              </a:pPr>
              <a:r>
                <a:rPr lang="en-US" sz="1400" b="1" dirty="0">
                  <a:solidFill>
                    <a:schemeClr val="bg1"/>
                  </a:solidFill>
                </a:rPr>
                <a:t>Incident Action Plan</a:t>
              </a:r>
            </a:p>
            <a:p>
              <a:pPr algn="ctr">
                <a:spcBef>
                  <a:spcPct val="50000"/>
                </a:spcBef>
                <a:defRPr/>
              </a:pPr>
              <a:endParaRPr lang="en-US" sz="1400" b="1" dirty="0">
                <a:solidFill>
                  <a:schemeClr val="bg1"/>
                </a:solidFill>
              </a:endParaRPr>
            </a:p>
            <a:p>
              <a:pPr algn="ctr">
                <a:spcBef>
                  <a:spcPct val="50000"/>
                </a:spcBef>
                <a:defRPr/>
              </a:pPr>
              <a:r>
                <a:rPr lang="en-US" sz="1400" b="1" dirty="0">
                  <a:solidFill>
                    <a:schemeClr val="bg1"/>
                  </a:solidFill>
                </a:rPr>
                <a:t>August 21, XXXX</a:t>
              </a:r>
            </a:p>
            <a:p>
              <a:pPr algn="ctr">
                <a:spcBef>
                  <a:spcPct val="50000"/>
                </a:spcBef>
                <a:defRPr/>
              </a:pPr>
              <a:endParaRPr lang="en-US" sz="1400" b="1" dirty="0">
                <a:solidFill>
                  <a:schemeClr val="bg1"/>
                </a:solidFill>
              </a:endParaRPr>
            </a:p>
            <a:p>
              <a:pPr algn="ctr">
                <a:spcBef>
                  <a:spcPct val="50000"/>
                </a:spcBef>
                <a:defRPr/>
              </a:pPr>
              <a:r>
                <a:rPr lang="en-US" sz="1200" b="1" dirty="0">
                  <a:solidFill>
                    <a:schemeClr val="bg1"/>
                  </a:solidFill>
                </a:rPr>
                <a:t>Operational Period</a:t>
              </a:r>
              <a:endParaRPr lang="en-US" sz="2400" dirty="0">
                <a:solidFill>
                  <a:schemeClr val="tx1"/>
                </a:solidFill>
                <a:latin typeface="Tahoma" pitchFamily="34" charset="0"/>
              </a:endParaRPr>
            </a:p>
          </p:txBody>
        </p:sp>
        <p:cxnSp>
          <p:nvCxnSpPr>
            <p:cNvPr id="15368" name="Straight Connector 11"/>
            <p:cNvCxnSpPr>
              <a:cxnSpLocks noChangeShapeType="1"/>
            </p:cNvCxnSpPr>
            <p:nvPr/>
          </p:nvCxnSpPr>
          <p:spPr bwMode="auto">
            <a:xfrm>
              <a:off x="6667500" y="1933575"/>
              <a:ext cx="1781175" cy="1588"/>
            </a:xfrm>
            <a:prstGeom prst="line">
              <a:avLst/>
            </a:prstGeom>
            <a:noFill/>
            <a:ln w="9525" algn="ctr">
              <a:solidFill>
                <a:schemeClr val="bg1"/>
              </a:solidFill>
              <a:round/>
              <a:headEnd/>
              <a:tailEnd/>
            </a:ln>
            <a:extLst>
              <a:ext uri="{909E8E84-426E-40DD-AFC4-6F175D3DCCD1}">
                <a14:hiddenFill xmlns:a14="http://schemas.microsoft.com/office/drawing/2010/main">
                  <a:noFill/>
                </a14:hiddenFill>
              </a:ext>
            </a:extLst>
          </p:spPr>
        </p:cxnSp>
        <p:cxnSp>
          <p:nvCxnSpPr>
            <p:cNvPr id="15369" name="Straight Connector 12"/>
            <p:cNvCxnSpPr>
              <a:cxnSpLocks noChangeShapeType="1"/>
            </p:cNvCxnSpPr>
            <p:nvPr/>
          </p:nvCxnSpPr>
          <p:spPr bwMode="auto">
            <a:xfrm>
              <a:off x="6686550" y="1219200"/>
              <a:ext cx="1781175" cy="1588"/>
            </a:xfrm>
            <a:prstGeom prst="line">
              <a:avLst/>
            </a:prstGeom>
            <a:noFill/>
            <a:ln w="9525" algn="ctr">
              <a:solidFill>
                <a:schemeClr val="bg1"/>
              </a:solidFill>
              <a:round/>
              <a:headEnd/>
              <a:tailEnd/>
            </a:ln>
            <a:extLst>
              <a:ext uri="{909E8E84-426E-40DD-AFC4-6F175D3DCCD1}">
                <a14:hiddenFill xmlns:a14="http://schemas.microsoft.com/office/drawing/2010/main">
                  <a:noFill/>
                </a14:hiddenFill>
              </a:ext>
            </a:extLst>
          </p:spPr>
        </p:cxnSp>
      </p:gr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6"/>
          <p:cNvSpPr>
            <a:spLocks noGrp="1"/>
          </p:cNvSpPr>
          <p:nvPr>
            <p:ph type="title"/>
          </p:nvPr>
        </p:nvSpPr>
        <p:spPr/>
        <p:txBody>
          <a:bodyPr/>
          <a:lstStyle/>
          <a:p>
            <a:r>
              <a:rPr lang="en-US" sz="4000" dirty="0" smtClean="0"/>
              <a:t>ICS Organizational Options</a:t>
            </a:r>
            <a:endParaRPr lang="en-US" dirty="0" smtClean="0"/>
          </a:p>
        </p:txBody>
      </p:sp>
      <p:grpSp>
        <p:nvGrpSpPr>
          <p:cNvPr id="16387" name="Group 6" descr="Combine Several Incidents Into an Incident Complex&#10;Divide an Incident Into Two or More Single Incidents&#10;Expand the Planning Capability&#10;Add a Second Operations or Logistics Section"/>
          <p:cNvGrpSpPr>
            <a:grpSpLocks/>
          </p:cNvGrpSpPr>
          <p:nvPr/>
        </p:nvGrpSpPr>
        <p:grpSpPr bwMode="auto">
          <a:xfrm>
            <a:off x="533400" y="1371600"/>
            <a:ext cx="7848600" cy="3505200"/>
            <a:chOff x="533400" y="1371600"/>
            <a:chExt cx="7848600" cy="3505200"/>
          </a:xfrm>
        </p:grpSpPr>
        <p:sp>
          <p:nvSpPr>
            <p:cNvPr id="12" name="Rectangle 3" descr="Combine Several Incidents Into an Incident Complex"/>
            <p:cNvSpPr>
              <a:spLocks noChangeArrowheads="1"/>
            </p:cNvSpPr>
            <p:nvPr/>
          </p:nvSpPr>
          <p:spPr bwMode="auto">
            <a:xfrm>
              <a:off x="533400" y="1371600"/>
              <a:ext cx="7848600" cy="609600"/>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flatTx/>
            </a:bodyPr>
            <a:lstStyle/>
            <a:p>
              <a:pPr>
                <a:defRPr/>
              </a:pPr>
              <a:r>
                <a:rPr lang="en-US" sz="2400" b="1" dirty="0"/>
                <a:t>Combine Several Incidents Into an Incident Complex</a:t>
              </a:r>
            </a:p>
          </p:txBody>
        </p:sp>
        <p:sp>
          <p:nvSpPr>
            <p:cNvPr id="13" name="Rectangle 4" descr="Divide an Incident Into Two or More Single Incidents"/>
            <p:cNvSpPr>
              <a:spLocks noChangeArrowheads="1"/>
            </p:cNvSpPr>
            <p:nvPr/>
          </p:nvSpPr>
          <p:spPr bwMode="auto">
            <a:xfrm>
              <a:off x="533400" y="2286000"/>
              <a:ext cx="7848600" cy="609600"/>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flatTx/>
            </a:bodyPr>
            <a:lstStyle/>
            <a:p>
              <a:pPr>
                <a:defRPr/>
              </a:pPr>
              <a:r>
                <a:rPr lang="en-US" sz="2400" b="1" dirty="0"/>
                <a:t>Divide an Incident Into Two or More Single Incidents</a:t>
              </a:r>
            </a:p>
          </p:txBody>
        </p:sp>
        <p:sp>
          <p:nvSpPr>
            <p:cNvPr id="14" name="Rectangle 5" descr="Add a Second Operations or Logistics Section"/>
            <p:cNvSpPr>
              <a:spLocks noChangeArrowheads="1"/>
            </p:cNvSpPr>
            <p:nvPr/>
          </p:nvSpPr>
          <p:spPr bwMode="auto">
            <a:xfrm>
              <a:off x="533400" y="4267200"/>
              <a:ext cx="7848600" cy="609600"/>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flatTx/>
            </a:bodyPr>
            <a:lstStyle/>
            <a:p>
              <a:pPr>
                <a:defRPr/>
              </a:pPr>
              <a:r>
                <a:rPr lang="en-US" sz="2400" b="1" dirty="0"/>
                <a:t>Add a Second Operations or Logistics Section</a:t>
              </a:r>
            </a:p>
          </p:txBody>
        </p:sp>
        <p:sp>
          <p:nvSpPr>
            <p:cNvPr id="15" name="Rectangle 7" descr="Expand the Planning Capability"/>
            <p:cNvSpPr>
              <a:spLocks noChangeArrowheads="1"/>
            </p:cNvSpPr>
            <p:nvPr/>
          </p:nvSpPr>
          <p:spPr bwMode="auto">
            <a:xfrm>
              <a:off x="533400" y="3276600"/>
              <a:ext cx="7848600" cy="609600"/>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flatTx/>
            </a:bodyPr>
            <a:lstStyle/>
            <a:p>
              <a:pPr>
                <a:defRPr/>
              </a:pPr>
              <a:r>
                <a:rPr lang="en-US" sz="2400" b="1" dirty="0"/>
                <a:t>Expand the Planning Capability</a:t>
              </a:r>
            </a:p>
          </p:txBody>
        </p:sp>
      </p:gr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spect="1" noChangeArrowheads="1"/>
          </p:cNvSpPr>
          <p:nvPr>
            <p:ph type="title"/>
          </p:nvPr>
        </p:nvSpPr>
        <p:spPr/>
        <p:txBody>
          <a:bodyPr/>
          <a:lstStyle/>
          <a:p>
            <a:r>
              <a:rPr lang="en-US" sz="3600" dirty="0" smtClean="0"/>
              <a:t>Incident Complex:  Definition</a:t>
            </a:r>
          </a:p>
        </p:txBody>
      </p:sp>
      <p:sp>
        <p:nvSpPr>
          <p:cNvPr id="5" name="Rectangle 3"/>
          <p:cNvSpPr txBox="1">
            <a:spLocks noChangeArrowheads="1"/>
          </p:cNvSpPr>
          <p:nvPr/>
        </p:nvSpPr>
        <p:spPr bwMode="auto">
          <a:xfrm>
            <a:off x="381000" y="1112838"/>
            <a:ext cx="4811713" cy="4525962"/>
          </a:xfrm>
          <a:prstGeom prst="rect">
            <a:avLst/>
          </a:prstGeom>
          <a:noFill/>
          <a:ln w="9525">
            <a:noFill/>
            <a:miter lim="800000"/>
            <a:headEnd/>
            <a:tailEnd/>
          </a:ln>
        </p:spPr>
        <p:txBody>
          <a:bodyPr/>
          <a:lstStyle/>
          <a:p>
            <a:pPr marL="114300" eaLnBrk="0" hangingPunct="0">
              <a:spcBef>
                <a:spcPct val="30000"/>
              </a:spcBef>
              <a:defRPr/>
            </a:pPr>
            <a:r>
              <a:rPr lang="en-US" b="1" dirty="0">
                <a:solidFill>
                  <a:srgbClr val="000066"/>
                </a:solidFill>
                <a:latin typeface="Arial" charset="0"/>
              </a:rPr>
              <a:t>An Incident Complex is two or more individual incidents located in the same general proximity that are assigned to a single Incident Commander or Unified Command to facilitate management.</a:t>
            </a:r>
          </a:p>
          <a:p>
            <a:pPr lvl="1" indent="-342900" eaLnBrk="0" hangingPunct="0">
              <a:spcBef>
                <a:spcPct val="20000"/>
              </a:spcBef>
              <a:tabLst>
                <a:tab pos="457200" algn="l"/>
              </a:tabLst>
              <a:defRPr/>
            </a:pPr>
            <a:endParaRPr lang="en-US" sz="2800" b="1" kern="0" dirty="0">
              <a:solidFill>
                <a:srgbClr val="000066"/>
              </a:solidFill>
              <a:latin typeface="+mn-lt"/>
              <a:cs typeface="+mn-cs"/>
            </a:endParaRPr>
          </a:p>
        </p:txBody>
      </p:sp>
      <p:pic>
        <p:nvPicPr>
          <p:cNvPr id="17412" name="Picture 6" descr="Someone looking at a map"/>
          <p:cNvPicPr>
            <a:picLocks noChangeAspect="1"/>
          </p:cNvPicPr>
          <p:nvPr/>
        </p:nvPicPr>
        <p:blipFill>
          <a:blip r:embed="rId2">
            <a:extLst>
              <a:ext uri="{28A0092B-C50C-407E-A947-70E740481C1C}">
                <a14:useLocalDpi xmlns:a14="http://schemas.microsoft.com/office/drawing/2010/main" val="0"/>
              </a:ext>
            </a:extLst>
          </a:blip>
          <a:srcRect l="26666" r="12917"/>
          <a:stretch>
            <a:fillRect/>
          </a:stretch>
        </p:blipFill>
        <p:spPr bwMode="auto">
          <a:xfrm>
            <a:off x="5270500" y="1254125"/>
            <a:ext cx="3138488" cy="34544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descr="Word Balloon:&#10;What are some examples of when it might be advantageous to establish an Incident Complex?"/>
          <p:cNvSpPr>
            <a:spLocks noGrp="1"/>
          </p:cNvSpPr>
          <p:nvPr>
            <p:ph sz="half" idx="2"/>
          </p:nvPr>
        </p:nvSpPr>
        <p:spPr>
          <a:xfrm>
            <a:off x="1370013" y="1687513"/>
            <a:ext cx="6043612" cy="1119187"/>
          </a:xfrm>
        </p:spPr>
        <p:txBody>
          <a:bodyPr/>
          <a:lstStyle/>
          <a:p>
            <a:pPr>
              <a:buFontTx/>
              <a:buNone/>
            </a:pPr>
            <a:r>
              <a:rPr lang="en-US" sz="3400" dirty="0" smtClean="0"/>
              <a:t>What are some</a:t>
            </a:r>
            <a:br>
              <a:rPr lang="en-US" sz="3400" dirty="0" smtClean="0"/>
            </a:br>
            <a:r>
              <a:rPr lang="en-US" sz="3400" dirty="0" smtClean="0"/>
              <a:t> examples of when it might be advantageous to establish an Incident Complex?</a:t>
            </a:r>
          </a:p>
          <a:p>
            <a:endParaRPr lang="en-US" dirty="0" smtClean="0"/>
          </a:p>
        </p:txBody>
      </p:sp>
      <p:sp>
        <p:nvSpPr>
          <p:cNvPr id="18435" name="Title 2"/>
          <p:cNvSpPr>
            <a:spLocks noGrp="1"/>
          </p:cNvSpPr>
          <p:nvPr>
            <p:ph type="title"/>
          </p:nvPr>
        </p:nvSpPr>
        <p:spPr/>
        <p:txBody>
          <a:bodyPr/>
          <a:lstStyle/>
          <a:p>
            <a:r>
              <a:rPr lang="en-US" dirty="0" smtClean="0"/>
              <a:t>Discussion Question</a:t>
            </a: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02300" y="3175794"/>
            <a:ext cx="3201988" cy="1471612"/>
          </a:xfrm>
        </p:spPr>
        <p:txBody>
          <a:bodyPr/>
          <a:lstStyle/>
          <a:p>
            <a:r>
              <a:rPr lang="en-US" sz="2400" dirty="0">
                <a:latin typeface="Arial" charset="0"/>
              </a:rPr>
              <a:t>Typically, each  separate incident is organized as a Branch, allowing for future expansion if required.</a:t>
            </a:r>
          </a:p>
          <a:p>
            <a:endParaRPr lang="en-US" sz="2400" dirty="0"/>
          </a:p>
        </p:txBody>
      </p:sp>
      <p:sp>
        <p:nvSpPr>
          <p:cNvPr id="19458" name="Rectangle 2"/>
          <p:cNvSpPr>
            <a:spLocks noGrp="1" noChangeAspect="1" noChangeArrowheads="1"/>
          </p:cNvSpPr>
          <p:nvPr>
            <p:ph type="title"/>
          </p:nvPr>
        </p:nvSpPr>
        <p:spPr/>
        <p:txBody>
          <a:bodyPr/>
          <a:lstStyle/>
          <a:p>
            <a:r>
              <a:rPr lang="en-US" sz="3600" dirty="0" smtClean="0"/>
              <a:t>Incident Complex:  Structure  </a:t>
            </a:r>
          </a:p>
        </p:txBody>
      </p:sp>
      <p:pic>
        <p:nvPicPr>
          <p:cNvPr id="19459" name="Picture 2" descr="A hierarchy chart.  The top of the chart is Incident Commander.  This branches off into the Operations Section, Planning Section, Logistics Section, and the Finance/Admin Section. The operations section branches off into Branch I (Incident 1), Branch II (Incident 2), Branch III (Incident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206500"/>
            <a:ext cx="872490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spect="1" noChangeArrowheads="1"/>
          </p:cNvSpPr>
          <p:nvPr>
            <p:ph type="title"/>
          </p:nvPr>
        </p:nvSpPr>
        <p:spPr/>
        <p:txBody>
          <a:bodyPr/>
          <a:lstStyle/>
          <a:p>
            <a:r>
              <a:rPr lang="en-US" sz="3600" dirty="0" smtClean="0"/>
              <a:t>ICS Organizational Options</a:t>
            </a:r>
            <a:endParaRPr lang="en-US" sz="3600" dirty="0" smtClean="0">
              <a:solidFill>
                <a:srgbClr val="25387D"/>
              </a:solidFill>
            </a:endParaRPr>
          </a:p>
        </p:txBody>
      </p:sp>
      <p:grpSp>
        <p:nvGrpSpPr>
          <p:cNvPr id="20483" name="Group 9" descr="Combine Several Incident Into an Incident Complex&#10;Divide an Incident Into Two or More Single Incidents (highlighted)&#10;Expand the Planning Capability&#10;Add a Second Operations or Logistics Section "/>
          <p:cNvGrpSpPr>
            <a:grpSpLocks/>
          </p:cNvGrpSpPr>
          <p:nvPr/>
        </p:nvGrpSpPr>
        <p:grpSpPr bwMode="auto">
          <a:xfrm>
            <a:off x="533400" y="1371600"/>
            <a:ext cx="7848600" cy="3505200"/>
            <a:chOff x="533400" y="1371600"/>
            <a:chExt cx="7848600" cy="3505200"/>
          </a:xfrm>
        </p:grpSpPr>
        <p:sp>
          <p:nvSpPr>
            <p:cNvPr id="5" name="Rectangle 3"/>
            <p:cNvSpPr>
              <a:spLocks noChangeArrowheads="1"/>
            </p:cNvSpPr>
            <p:nvPr/>
          </p:nvSpPr>
          <p:spPr bwMode="auto">
            <a:xfrm>
              <a:off x="533400" y="1371600"/>
              <a:ext cx="7848600" cy="609600"/>
            </a:xfrm>
            <a:prstGeom prst="rect">
              <a:avLst/>
            </a:prstGeom>
            <a:solidFill>
              <a:schemeClr val="bg1">
                <a:lumMod val="85000"/>
              </a:schemeClr>
            </a:solidFill>
            <a:ln>
              <a:headEnd/>
              <a:tailEnd/>
            </a:ln>
          </p:spPr>
          <p:style>
            <a:lnRef idx="1">
              <a:schemeClr val="accent6"/>
            </a:lnRef>
            <a:fillRef idx="2">
              <a:schemeClr val="accent6"/>
            </a:fillRef>
            <a:effectRef idx="1">
              <a:schemeClr val="accent6"/>
            </a:effectRef>
            <a:fontRef idx="minor">
              <a:schemeClr val="dk1"/>
            </a:fontRef>
          </p:style>
          <p:txBody>
            <a:bodyPr anchor="ctr">
              <a:flatTx/>
            </a:bodyPr>
            <a:lstStyle/>
            <a:p>
              <a:pPr>
                <a:defRPr/>
              </a:pPr>
              <a:r>
                <a:rPr lang="en-US" sz="2400" b="1" dirty="0"/>
                <a:t>Combine Several Incidents Into an Incident Complex</a:t>
              </a:r>
            </a:p>
          </p:txBody>
        </p:sp>
        <p:sp>
          <p:nvSpPr>
            <p:cNvPr id="7" name="Rectangle 4"/>
            <p:cNvSpPr>
              <a:spLocks noChangeArrowheads="1"/>
            </p:cNvSpPr>
            <p:nvPr/>
          </p:nvSpPr>
          <p:spPr bwMode="auto">
            <a:xfrm>
              <a:off x="533400" y="2286000"/>
              <a:ext cx="7848600" cy="609600"/>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flatTx/>
            </a:bodyPr>
            <a:lstStyle/>
            <a:p>
              <a:pPr>
                <a:defRPr/>
              </a:pPr>
              <a:r>
                <a:rPr lang="en-US" sz="2400" b="1" dirty="0"/>
                <a:t>Divide an Incident Into Two or More Single Incidents</a:t>
              </a:r>
            </a:p>
          </p:txBody>
        </p:sp>
        <p:sp>
          <p:nvSpPr>
            <p:cNvPr id="8" name="Rectangle 5"/>
            <p:cNvSpPr>
              <a:spLocks noChangeArrowheads="1"/>
            </p:cNvSpPr>
            <p:nvPr/>
          </p:nvSpPr>
          <p:spPr bwMode="auto">
            <a:xfrm>
              <a:off x="533400" y="4267200"/>
              <a:ext cx="7848600" cy="609600"/>
            </a:xfrm>
            <a:prstGeom prst="rect">
              <a:avLst/>
            </a:prstGeom>
            <a:solidFill>
              <a:schemeClr val="bg1">
                <a:lumMod val="85000"/>
              </a:schemeClr>
            </a:solidFill>
            <a:ln>
              <a:headEnd/>
              <a:tailEnd/>
            </a:ln>
          </p:spPr>
          <p:style>
            <a:lnRef idx="1">
              <a:schemeClr val="accent6"/>
            </a:lnRef>
            <a:fillRef idx="2">
              <a:schemeClr val="accent6"/>
            </a:fillRef>
            <a:effectRef idx="1">
              <a:schemeClr val="accent6"/>
            </a:effectRef>
            <a:fontRef idx="minor">
              <a:schemeClr val="dk1"/>
            </a:fontRef>
          </p:style>
          <p:txBody>
            <a:bodyPr anchor="ctr">
              <a:flatTx/>
            </a:bodyPr>
            <a:lstStyle/>
            <a:p>
              <a:pPr>
                <a:defRPr/>
              </a:pPr>
              <a:r>
                <a:rPr lang="en-US" sz="2400" b="1" dirty="0"/>
                <a:t>Add a Second Operations or Logistics Section</a:t>
              </a:r>
            </a:p>
          </p:txBody>
        </p:sp>
        <p:sp>
          <p:nvSpPr>
            <p:cNvPr id="9" name="Rectangle 7"/>
            <p:cNvSpPr>
              <a:spLocks noChangeArrowheads="1"/>
            </p:cNvSpPr>
            <p:nvPr/>
          </p:nvSpPr>
          <p:spPr bwMode="auto">
            <a:xfrm>
              <a:off x="533400" y="3276600"/>
              <a:ext cx="7848600" cy="609600"/>
            </a:xfrm>
            <a:prstGeom prst="rect">
              <a:avLst/>
            </a:prstGeom>
            <a:solidFill>
              <a:schemeClr val="bg1">
                <a:lumMod val="85000"/>
              </a:schemeClr>
            </a:solidFill>
            <a:ln>
              <a:headEnd/>
              <a:tailEnd/>
            </a:ln>
          </p:spPr>
          <p:style>
            <a:lnRef idx="1">
              <a:schemeClr val="accent6"/>
            </a:lnRef>
            <a:fillRef idx="2">
              <a:schemeClr val="accent6"/>
            </a:fillRef>
            <a:effectRef idx="1">
              <a:schemeClr val="accent6"/>
            </a:effectRef>
            <a:fontRef idx="minor">
              <a:schemeClr val="dk1"/>
            </a:fontRef>
          </p:style>
          <p:txBody>
            <a:bodyPr anchor="ctr">
              <a:flatTx/>
            </a:bodyPr>
            <a:lstStyle/>
            <a:p>
              <a:pPr>
                <a:defRPr/>
              </a:pPr>
              <a:r>
                <a:rPr lang="en-US" sz="2400" b="1" dirty="0"/>
                <a:t>Expand the Planning Capability</a:t>
              </a:r>
            </a:p>
          </p:txBody>
        </p:sp>
      </p:gr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spect="1" noChangeArrowheads="1"/>
          </p:cNvSpPr>
          <p:nvPr>
            <p:ph type="title"/>
          </p:nvPr>
        </p:nvSpPr>
        <p:spPr/>
        <p:txBody>
          <a:bodyPr/>
          <a:lstStyle/>
          <a:p>
            <a:r>
              <a:rPr lang="en-US" sz="3600" dirty="0" smtClean="0"/>
              <a:t>Dividing a Single Incident (1 of 2)</a:t>
            </a:r>
            <a:endParaRPr lang="en-US" sz="3600" dirty="0" smtClean="0">
              <a:solidFill>
                <a:srgbClr val="25387D"/>
              </a:solidFill>
            </a:endParaRPr>
          </a:p>
        </p:txBody>
      </p:sp>
      <p:sp>
        <p:nvSpPr>
          <p:cNvPr id="21507" name="Content Placeholder 21"/>
          <p:cNvSpPr>
            <a:spLocks noGrp="1"/>
          </p:cNvSpPr>
          <p:nvPr>
            <p:ph idx="1"/>
          </p:nvPr>
        </p:nvSpPr>
        <p:spPr>
          <a:xfrm>
            <a:off x="457200" y="1066800"/>
            <a:ext cx="4392613" cy="4525963"/>
          </a:xfrm>
        </p:spPr>
        <p:txBody>
          <a:bodyPr/>
          <a:lstStyle/>
          <a:p>
            <a:r>
              <a:rPr lang="en-US" sz="2400" smtClean="0"/>
              <a:t>A single incident may be divided when it:</a:t>
            </a:r>
          </a:p>
          <a:p>
            <a:pPr lvl="1">
              <a:tabLst/>
            </a:pPr>
            <a:r>
              <a:rPr lang="en-US" sz="2400" smtClean="0"/>
              <a:t>Spreads into other jurisdiction(s) and Unified Command is not feasible.</a:t>
            </a:r>
          </a:p>
          <a:p>
            <a:pPr lvl="1">
              <a:tabLst/>
            </a:pPr>
            <a:r>
              <a:rPr lang="en-US" sz="2400" smtClean="0"/>
              <a:t>Is difficult to manage from one location due to terrain and access.</a:t>
            </a:r>
          </a:p>
          <a:p>
            <a:pPr lvl="1">
              <a:tabLst/>
            </a:pPr>
            <a:r>
              <a:rPr lang="en-US" sz="2400" smtClean="0"/>
              <a:t>Has objectives that are naturally separating into two operations.</a:t>
            </a:r>
          </a:p>
          <a:p>
            <a:endParaRPr lang="en-US" smtClean="0"/>
          </a:p>
        </p:txBody>
      </p:sp>
      <p:pic>
        <p:nvPicPr>
          <p:cNvPr id="21508" name="Picture 2" descr="An illustrations dividing a flood into two incide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1193800"/>
            <a:ext cx="3651250" cy="285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spect="1" noChangeArrowheads="1"/>
          </p:cNvSpPr>
          <p:nvPr>
            <p:ph type="title"/>
          </p:nvPr>
        </p:nvSpPr>
        <p:spPr/>
        <p:txBody>
          <a:bodyPr/>
          <a:lstStyle/>
          <a:p>
            <a:r>
              <a:rPr lang="en-US" sz="3600" dirty="0" smtClean="0"/>
              <a:t>Dividing a Single Incident (2 of 2)</a:t>
            </a:r>
            <a:endParaRPr lang="en-US" sz="3600" dirty="0" smtClean="0">
              <a:solidFill>
                <a:srgbClr val="25387D"/>
              </a:solidFill>
            </a:endParaRPr>
          </a:p>
        </p:txBody>
      </p:sp>
      <p:sp>
        <p:nvSpPr>
          <p:cNvPr id="22531" name="Rectangle 3"/>
          <p:cNvSpPr>
            <a:spLocks noGrp="1" noChangeArrowheads="1"/>
          </p:cNvSpPr>
          <p:nvPr>
            <p:ph idx="1"/>
          </p:nvPr>
        </p:nvSpPr>
        <p:spPr>
          <a:xfrm>
            <a:off x="457200" y="1117600"/>
            <a:ext cx="8328025" cy="4525963"/>
          </a:xfrm>
        </p:spPr>
        <p:txBody>
          <a:bodyPr/>
          <a:lstStyle/>
          <a:p>
            <a:r>
              <a:rPr lang="en-US" smtClean="0"/>
              <a:t>Incidents may be divided when:</a:t>
            </a:r>
          </a:p>
          <a:p>
            <a:pPr lvl="1">
              <a:tabLst/>
            </a:pPr>
            <a:r>
              <a:rPr lang="en-US" smtClean="0"/>
              <a:t>The Planning and/or Logistics Section can no longer adequately provide support services.</a:t>
            </a:r>
          </a:p>
          <a:p>
            <a:pPr lvl="1">
              <a:tabLst/>
            </a:pPr>
            <a:r>
              <a:rPr lang="en-US" smtClean="0"/>
              <a:t>The Operations Section cannot manage </a:t>
            </a:r>
            <a:br>
              <a:rPr lang="en-US" smtClean="0"/>
            </a:br>
            <a:r>
              <a:rPr lang="en-US" smtClean="0"/>
              <a:t>the number of resources </a:t>
            </a:r>
            <a:br>
              <a:rPr lang="en-US" smtClean="0"/>
            </a:br>
            <a:r>
              <a:rPr lang="en-US" smtClean="0"/>
              <a:t>required without </a:t>
            </a:r>
            <a:br>
              <a:rPr lang="en-US" smtClean="0"/>
            </a:br>
            <a:r>
              <a:rPr lang="en-US" smtClean="0"/>
              <a:t>exceeding span of control.</a:t>
            </a:r>
          </a:p>
          <a:p>
            <a:endParaRPr lang="en-US" smtClean="0"/>
          </a:p>
        </p:txBody>
      </p:sp>
      <p:pic>
        <p:nvPicPr>
          <p:cNvPr id="22532" name="Picture 8" descr="A group of responders talk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89625" y="3668713"/>
            <a:ext cx="2809875" cy="1862137"/>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spect="1" noChangeArrowheads="1"/>
          </p:cNvSpPr>
          <p:nvPr>
            <p:ph type="title"/>
          </p:nvPr>
        </p:nvSpPr>
        <p:spPr/>
        <p:txBody>
          <a:bodyPr/>
          <a:lstStyle/>
          <a:p>
            <a:r>
              <a:rPr lang="en-US" sz="3600" dirty="0" smtClean="0"/>
              <a:t>Dividing an Incident</a:t>
            </a:r>
            <a:endParaRPr lang="en-US" sz="3600" dirty="0" smtClean="0">
              <a:solidFill>
                <a:srgbClr val="25387D"/>
              </a:solidFill>
            </a:endParaRPr>
          </a:p>
        </p:txBody>
      </p:sp>
      <p:sp>
        <p:nvSpPr>
          <p:cNvPr id="23555" name="Content Placeholder 4"/>
          <p:cNvSpPr>
            <a:spLocks noGrp="1"/>
          </p:cNvSpPr>
          <p:nvPr>
            <p:ph idx="1"/>
          </p:nvPr>
        </p:nvSpPr>
        <p:spPr/>
        <p:txBody>
          <a:bodyPr/>
          <a:lstStyle/>
          <a:p>
            <a:pPr lvl="1">
              <a:spcBef>
                <a:spcPts val="1000"/>
              </a:spcBef>
            </a:pPr>
            <a:r>
              <a:rPr lang="en-US" sz="2200" u="sng" smtClean="0"/>
              <a:t>Step 1</a:t>
            </a:r>
            <a:r>
              <a:rPr lang="en-US" sz="2200" smtClean="0"/>
              <a:t>:  Determine how best to divide the incident.</a:t>
            </a:r>
          </a:p>
          <a:p>
            <a:pPr lvl="1">
              <a:spcBef>
                <a:spcPts val="1000"/>
              </a:spcBef>
            </a:pPr>
            <a:r>
              <a:rPr lang="en-US" sz="2200" u="sng" smtClean="0"/>
              <a:t>Step 2</a:t>
            </a:r>
            <a:r>
              <a:rPr lang="en-US" sz="2200" smtClean="0"/>
              <a:t>:  Assign Incident Commanders and Command and General Staffs for each incident.</a:t>
            </a:r>
          </a:p>
          <a:p>
            <a:pPr lvl="1">
              <a:spcBef>
                <a:spcPts val="1000"/>
              </a:spcBef>
            </a:pPr>
            <a:r>
              <a:rPr lang="en-US" sz="2200" u="sng" smtClean="0"/>
              <a:t>Step 3</a:t>
            </a:r>
            <a:r>
              <a:rPr lang="en-US" sz="2200" smtClean="0"/>
              <a:t>:  Designate additional supporting organizational facilities, locations, etc.</a:t>
            </a:r>
          </a:p>
          <a:p>
            <a:pPr lvl="1">
              <a:spcBef>
                <a:spcPts val="1000"/>
              </a:spcBef>
            </a:pPr>
            <a:r>
              <a:rPr lang="en-US" sz="2200" u="sng" smtClean="0"/>
              <a:t>Step 4</a:t>
            </a:r>
            <a:r>
              <a:rPr lang="en-US" sz="2200" smtClean="0"/>
              <a:t>:  Designate an appropriate time for establishing two separate incidents (each with a unique name).</a:t>
            </a:r>
          </a:p>
          <a:p>
            <a:pPr lvl="1">
              <a:spcBef>
                <a:spcPts val="1000"/>
              </a:spcBef>
            </a:pPr>
            <a:r>
              <a:rPr lang="en-US" sz="2200" u="sng" smtClean="0"/>
              <a:t>Step 5</a:t>
            </a:r>
            <a:r>
              <a:rPr lang="en-US" sz="2200" smtClean="0"/>
              <a:t>:  Coordinate planning strategies and use of critical resources for at least the next operational period.</a:t>
            </a:r>
          </a:p>
          <a:p>
            <a:pPr lvl="1">
              <a:spcBef>
                <a:spcPts val="1000"/>
              </a:spcBef>
            </a:pPr>
            <a:r>
              <a:rPr lang="en-US" sz="2200" u="sng" smtClean="0"/>
              <a:t>Step 6</a:t>
            </a:r>
            <a:r>
              <a:rPr lang="en-US" sz="2200" smtClean="0"/>
              <a:t>:  Consider the need for </a:t>
            </a:r>
            <a:r>
              <a:rPr lang="en-US" sz="2200" smtClean="0">
                <a:solidFill>
                  <a:srgbClr val="FF0000"/>
                </a:solidFill>
              </a:rPr>
              <a:t>Area Command</a:t>
            </a:r>
            <a:r>
              <a:rPr lang="en-US" sz="2200" smtClean="0"/>
              <a:t>.  (Area Command is covered in the next unit.)</a:t>
            </a:r>
          </a:p>
          <a:p>
            <a:pPr>
              <a:tabLst>
                <a:tab pos="457200" algn="l"/>
              </a:tabLst>
            </a:pPr>
            <a:endParaRPr lang="en-US" smtClean="0"/>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spect="1" noChangeArrowheads="1"/>
          </p:cNvSpPr>
          <p:nvPr>
            <p:ph type="title"/>
          </p:nvPr>
        </p:nvSpPr>
        <p:spPr/>
        <p:txBody>
          <a:bodyPr/>
          <a:lstStyle/>
          <a:p>
            <a:r>
              <a:rPr lang="en-US" sz="3600" dirty="0" smtClean="0"/>
              <a:t>ICS Organizational Options</a:t>
            </a:r>
            <a:endParaRPr lang="en-US" sz="3600" dirty="0" smtClean="0">
              <a:solidFill>
                <a:srgbClr val="25387D"/>
              </a:solidFill>
            </a:endParaRPr>
          </a:p>
        </p:txBody>
      </p:sp>
      <p:grpSp>
        <p:nvGrpSpPr>
          <p:cNvPr id="24579" name="Group 6" descr="Combine Several Incident Into an Incident Complex&#10;Divide an Incident Into Two or More Single Incidents &#10;Expand the Planning Capability (highlighted)&#10;Add a Second Operations or Logistics Section "/>
          <p:cNvGrpSpPr>
            <a:grpSpLocks/>
          </p:cNvGrpSpPr>
          <p:nvPr/>
        </p:nvGrpSpPr>
        <p:grpSpPr bwMode="auto">
          <a:xfrm>
            <a:off x="533400" y="1371600"/>
            <a:ext cx="7848600" cy="3505200"/>
            <a:chOff x="533400" y="1371600"/>
            <a:chExt cx="7848600" cy="3505200"/>
          </a:xfrm>
        </p:grpSpPr>
        <p:sp>
          <p:nvSpPr>
            <p:cNvPr id="10" name="Rectangle 3"/>
            <p:cNvSpPr>
              <a:spLocks noChangeArrowheads="1"/>
            </p:cNvSpPr>
            <p:nvPr/>
          </p:nvSpPr>
          <p:spPr bwMode="auto">
            <a:xfrm>
              <a:off x="533400" y="1371600"/>
              <a:ext cx="7848600" cy="609600"/>
            </a:xfrm>
            <a:prstGeom prst="rect">
              <a:avLst/>
            </a:prstGeom>
            <a:solidFill>
              <a:schemeClr val="bg1">
                <a:lumMod val="85000"/>
              </a:schemeClr>
            </a:solidFill>
            <a:ln>
              <a:headEnd/>
              <a:tailEnd/>
            </a:ln>
          </p:spPr>
          <p:style>
            <a:lnRef idx="1">
              <a:schemeClr val="accent6"/>
            </a:lnRef>
            <a:fillRef idx="2">
              <a:schemeClr val="accent6"/>
            </a:fillRef>
            <a:effectRef idx="1">
              <a:schemeClr val="accent6"/>
            </a:effectRef>
            <a:fontRef idx="minor">
              <a:schemeClr val="dk1"/>
            </a:fontRef>
          </p:style>
          <p:txBody>
            <a:bodyPr anchor="ctr">
              <a:flatTx/>
            </a:bodyPr>
            <a:lstStyle/>
            <a:p>
              <a:pPr>
                <a:defRPr/>
              </a:pPr>
              <a:r>
                <a:rPr lang="en-US" sz="2400" b="1" dirty="0"/>
                <a:t>Combine Several Incidents Into an Incident Complex</a:t>
              </a:r>
            </a:p>
          </p:txBody>
        </p:sp>
        <p:sp>
          <p:nvSpPr>
            <p:cNvPr id="11" name="Rectangle 4"/>
            <p:cNvSpPr>
              <a:spLocks noChangeArrowheads="1"/>
            </p:cNvSpPr>
            <p:nvPr/>
          </p:nvSpPr>
          <p:spPr bwMode="auto">
            <a:xfrm>
              <a:off x="533400" y="2286000"/>
              <a:ext cx="7848600" cy="609600"/>
            </a:xfrm>
            <a:prstGeom prst="rect">
              <a:avLst/>
            </a:prstGeom>
            <a:solidFill>
              <a:schemeClr val="bg1">
                <a:lumMod val="85000"/>
              </a:schemeClr>
            </a:solidFill>
            <a:ln>
              <a:headEnd/>
              <a:tailEnd/>
            </a:ln>
          </p:spPr>
          <p:style>
            <a:lnRef idx="1">
              <a:schemeClr val="accent6"/>
            </a:lnRef>
            <a:fillRef idx="2">
              <a:schemeClr val="accent6"/>
            </a:fillRef>
            <a:effectRef idx="1">
              <a:schemeClr val="accent6"/>
            </a:effectRef>
            <a:fontRef idx="minor">
              <a:schemeClr val="dk1"/>
            </a:fontRef>
          </p:style>
          <p:txBody>
            <a:bodyPr anchor="ctr">
              <a:flatTx/>
            </a:bodyPr>
            <a:lstStyle/>
            <a:p>
              <a:pPr>
                <a:defRPr/>
              </a:pPr>
              <a:r>
                <a:rPr lang="en-US" sz="2400" b="1" dirty="0"/>
                <a:t>Divide an Incident Into Two or More Single Incidents</a:t>
              </a:r>
            </a:p>
          </p:txBody>
        </p:sp>
        <p:sp>
          <p:nvSpPr>
            <p:cNvPr id="12" name="Rectangle 5"/>
            <p:cNvSpPr>
              <a:spLocks noChangeArrowheads="1"/>
            </p:cNvSpPr>
            <p:nvPr/>
          </p:nvSpPr>
          <p:spPr bwMode="auto">
            <a:xfrm>
              <a:off x="533400" y="4267200"/>
              <a:ext cx="7848600" cy="609600"/>
            </a:xfrm>
            <a:prstGeom prst="rect">
              <a:avLst/>
            </a:prstGeom>
            <a:solidFill>
              <a:schemeClr val="bg1">
                <a:lumMod val="85000"/>
              </a:schemeClr>
            </a:solidFill>
            <a:ln>
              <a:headEnd/>
              <a:tailEnd/>
            </a:ln>
          </p:spPr>
          <p:style>
            <a:lnRef idx="1">
              <a:schemeClr val="accent6"/>
            </a:lnRef>
            <a:fillRef idx="2">
              <a:schemeClr val="accent6"/>
            </a:fillRef>
            <a:effectRef idx="1">
              <a:schemeClr val="accent6"/>
            </a:effectRef>
            <a:fontRef idx="minor">
              <a:schemeClr val="dk1"/>
            </a:fontRef>
          </p:style>
          <p:txBody>
            <a:bodyPr anchor="ctr">
              <a:flatTx/>
            </a:bodyPr>
            <a:lstStyle/>
            <a:p>
              <a:pPr>
                <a:defRPr/>
              </a:pPr>
              <a:r>
                <a:rPr lang="en-US" sz="2400" b="1" dirty="0"/>
                <a:t>Add a Second Operations or Logistics Section</a:t>
              </a:r>
            </a:p>
          </p:txBody>
        </p:sp>
        <p:sp>
          <p:nvSpPr>
            <p:cNvPr id="13" name="Rectangle 7"/>
            <p:cNvSpPr>
              <a:spLocks noChangeArrowheads="1"/>
            </p:cNvSpPr>
            <p:nvPr/>
          </p:nvSpPr>
          <p:spPr bwMode="auto">
            <a:xfrm>
              <a:off x="533400" y="3276600"/>
              <a:ext cx="7848600" cy="609600"/>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flatTx/>
            </a:bodyPr>
            <a:lstStyle/>
            <a:p>
              <a:pPr>
                <a:defRPr/>
              </a:pPr>
              <a:r>
                <a:rPr lang="en-US" sz="2400" b="1" dirty="0"/>
                <a:t>Expand the Planning Capability</a:t>
              </a:r>
            </a:p>
          </p:txBody>
        </p:sp>
      </p:gr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dirty="0" smtClean="0"/>
              <a:t>Unit Objectives</a:t>
            </a:r>
          </a:p>
        </p:txBody>
      </p:sp>
      <p:sp>
        <p:nvSpPr>
          <p:cNvPr id="7171" name="Rectangle 3"/>
          <p:cNvSpPr>
            <a:spLocks noGrp="1" noChangeArrowheads="1"/>
          </p:cNvSpPr>
          <p:nvPr>
            <p:ph type="body" idx="1"/>
          </p:nvPr>
        </p:nvSpPr>
        <p:spPr>
          <a:xfrm>
            <a:off x="457200" y="1068388"/>
            <a:ext cx="8050213" cy="4646612"/>
          </a:xfrm>
        </p:spPr>
        <p:txBody>
          <a:bodyPr/>
          <a:lstStyle/>
          <a:p>
            <a:pPr lvl="1"/>
            <a:r>
              <a:rPr lang="en-US" sz="2600" smtClean="0"/>
              <a:t>List the principal factors often found in or related to major and/or complex incidents/</a:t>
            </a:r>
            <a:br>
              <a:rPr lang="en-US" sz="2600" smtClean="0"/>
            </a:br>
            <a:r>
              <a:rPr lang="en-US" sz="2600" smtClean="0"/>
              <a:t>events.</a:t>
            </a:r>
          </a:p>
          <a:p>
            <a:pPr lvl="1"/>
            <a:r>
              <a:rPr lang="en-US" sz="2600" smtClean="0"/>
              <a:t>List the four expansion options for incident/</a:t>
            </a:r>
            <a:br>
              <a:rPr lang="en-US" sz="2600" smtClean="0"/>
            </a:br>
            <a:r>
              <a:rPr lang="en-US" sz="2600" smtClean="0"/>
              <a:t>event organization and describe the conditions under which they would be applied. </a:t>
            </a:r>
          </a:p>
          <a:p>
            <a:pPr lvl="1"/>
            <a:r>
              <a:rPr lang="en-US" sz="2600" smtClean="0"/>
              <a:t>Demonstrate, through an activity, how to apply the various options related to major or complex incident management.</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spect="1" noChangeArrowheads="1"/>
          </p:cNvSpPr>
          <p:nvPr>
            <p:ph type="title"/>
          </p:nvPr>
        </p:nvSpPr>
        <p:spPr/>
        <p:txBody>
          <a:bodyPr/>
          <a:lstStyle/>
          <a:p>
            <a:r>
              <a:rPr lang="en-US" sz="3600" dirty="0" smtClean="0"/>
              <a:t>Branch Tactical Planning</a:t>
            </a:r>
            <a:endParaRPr lang="en-US" sz="3600" dirty="0" smtClean="0">
              <a:solidFill>
                <a:srgbClr val="25387D"/>
              </a:solidFill>
            </a:endParaRPr>
          </a:p>
        </p:txBody>
      </p:sp>
      <p:sp>
        <p:nvSpPr>
          <p:cNvPr id="25603" name="Content Placeholder 7"/>
          <p:cNvSpPr>
            <a:spLocks noGrp="1"/>
          </p:cNvSpPr>
          <p:nvPr>
            <p:ph idx="1"/>
          </p:nvPr>
        </p:nvSpPr>
        <p:spPr>
          <a:xfrm>
            <a:off x="465138" y="1028700"/>
            <a:ext cx="4719637" cy="4495800"/>
          </a:xfrm>
        </p:spPr>
        <p:txBody>
          <a:bodyPr/>
          <a:lstStyle/>
          <a:p>
            <a:r>
              <a:rPr lang="en-US" smtClean="0"/>
              <a:t>Branch Tactical Planning means that:</a:t>
            </a:r>
          </a:p>
          <a:p>
            <a:pPr lvl="1">
              <a:tabLst/>
            </a:pPr>
            <a:r>
              <a:rPr lang="en-US" smtClean="0"/>
              <a:t>Detailed action plans are developed within the Operations Section at the Branch level.</a:t>
            </a:r>
          </a:p>
          <a:p>
            <a:pPr lvl="1">
              <a:tabLst/>
            </a:pPr>
            <a:r>
              <a:rPr lang="en-US" smtClean="0"/>
              <a:t>The Planning Section provides support.</a:t>
            </a:r>
          </a:p>
          <a:p>
            <a:endParaRPr lang="en-US" smtClean="0"/>
          </a:p>
        </p:txBody>
      </p:sp>
      <p:pic>
        <p:nvPicPr>
          <p:cNvPr id="25604" name="Picture 11" descr="People looking at a ma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56213" y="1165225"/>
            <a:ext cx="3240087" cy="215423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25605" name="Picture 13" descr="Responders plann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1450" y="3471863"/>
            <a:ext cx="3271838" cy="21748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spect="1" noChangeArrowheads="1"/>
          </p:cNvSpPr>
          <p:nvPr>
            <p:ph type="title"/>
          </p:nvPr>
        </p:nvSpPr>
        <p:spPr/>
        <p:txBody>
          <a:bodyPr/>
          <a:lstStyle/>
          <a:p>
            <a:r>
              <a:rPr lang="en-US" sz="3600" dirty="0" smtClean="0"/>
              <a:t>Branch Tactical Planning:  Examples</a:t>
            </a:r>
            <a:endParaRPr lang="en-US" sz="3600" dirty="0" smtClean="0">
              <a:solidFill>
                <a:srgbClr val="25387D"/>
              </a:solidFill>
            </a:endParaRPr>
          </a:p>
        </p:txBody>
      </p:sp>
      <p:sp>
        <p:nvSpPr>
          <p:cNvPr id="26627" name="Content Placeholder 7"/>
          <p:cNvSpPr>
            <a:spLocks noGrp="1"/>
          </p:cNvSpPr>
          <p:nvPr>
            <p:ph idx="1"/>
          </p:nvPr>
        </p:nvSpPr>
        <p:spPr>
          <a:xfrm>
            <a:off x="3803650" y="1044575"/>
            <a:ext cx="4997450" cy="4495800"/>
          </a:xfrm>
        </p:spPr>
        <p:txBody>
          <a:bodyPr/>
          <a:lstStyle/>
          <a:p>
            <a:pPr lvl="1">
              <a:spcBef>
                <a:spcPts val="1200"/>
              </a:spcBef>
            </a:pPr>
            <a:r>
              <a:rPr lang="en-US" sz="2600" smtClean="0"/>
              <a:t>In a mass fatalities incident, the Medical Examiner/Morgue Operations Branch may be best suited to establish its own incident tactical plans.</a:t>
            </a:r>
          </a:p>
          <a:p>
            <a:pPr lvl="1">
              <a:spcBef>
                <a:spcPts val="1200"/>
              </a:spcBef>
            </a:pPr>
            <a:r>
              <a:rPr lang="en-US" sz="2600" smtClean="0"/>
              <a:t>In a structural collapse, the Search and Rescue Branch typically will include its own planning component.</a:t>
            </a:r>
          </a:p>
          <a:p>
            <a:pPr>
              <a:tabLst>
                <a:tab pos="457200" algn="l"/>
              </a:tabLst>
            </a:pPr>
            <a:endParaRPr lang="en-US" smtClean="0"/>
          </a:p>
        </p:txBody>
      </p:sp>
      <p:pic>
        <p:nvPicPr>
          <p:cNvPr id="26628" name="Picture 2" descr="New Orleans, Sept. 1, 2005 -- Survivors of Hurricane Katrina arrive at New Orleans Airport where FEMA's D-MAT teams have set up a medical hospit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8" y="1208088"/>
            <a:ext cx="2933700" cy="22002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26629" name="Picture 20" descr="Responders surrounding a large ma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9138" y="3543300"/>
            <a:ext cx="2886075" cy="18764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304800"/>
            <a:ext cx="8601075" cy="1447800"/>
          </a:xfrm>
        </p:spPr>
        <p:txBody>
          <a:bodyPr>
            <a:noAutofit/>
          </a:bodyPr>
          <a:lstStyle/>
          <a:p>
            <a:pPr>
              <a:defRPr/>
            </a:pPr>
            <a:r>
              <a:rPr lang="en-US" sz="3200" dirty="0" smtClean="0"/>
              <a:t>Bastrop County Complex Sept 2011</a:t>
            </a:r>
            <a:br>
              <a:rPr lang="en-US" sz="3200" dirty="0" smtClean="0"/>
            </a:br>
            <a:r>
              <a:rPr lang="en-US" sz="3200" dirty="0" smtClean="0"/>
              <a:t>Branch Tactical Planning Used in Two Ways</a:t>
            </a:r>
            <a:endParaRPr lang="en-US" sz="3200" dirty="0"/>
          </a:p>
        </p:txBody>
      </p:sp>
      <p:sp>
        <p:nvSpPr>
          <p:cNvPr id="31747" name="Content Placeholder 5"/>
          <p:cNvSpPr>
            <a:spLocks noGrp="1"/>
          </p:cNvSpPr>
          <p:nvPr>
            <p:ph sz="half" idx="2"/>
          </p:nvPr>
        </p:nvSpPr>
        <p:spPr>
          <a:xfrm>
            <a:off x="4800600" y="1828800"/>
            <a:ext cx="4038600" cy="4525963"/>
          </a:xfrm>
        </p:spPr>
        <p:txBody>
          <a:bodyPr/>
          <a:lstStyle/>
          <a:p>
            <a:pPr marL="0" indent="0"/>
            <a:r>
              <a:rPr lang="en-US" altLang="en-US" smtClean="0"/>
              <a:t>Bastrop County Office of Emergency Management began Recovery Branch by about day 5</a:t>
            </a:r>
          </a:p>
          <a:p>
            <a:pPr marL="0" indent="0"/>
            <a:endParaRPr lang="en-US" altLang="en-US" smtClean="0"/>
          </a:p>
        </p:txBody>
      </p:sp>
      <p:pic>
        <p:nvPicPr>
          <p:cNvPr id="31748"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2057400"/>
            <a:ext cx="4437063" cy="3314700"/>
          </a:xfrm>
        </p:spPr>
      </p:pic>
    </p:spTree>
    <p:extLst>
      <p:ext uri="{BB962C8B-B14F-4D97-AF65-F5344CB8AC3E}">
        <p14:creationId xmlns:p14="http://schemas.microsoft.com/office/powerpoint/2010/main" val="3375127753"/>
      </p:ext>
    </p:extLst>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2655888"/>
            <a:ext cx="4038600" cy="2414587"/>
          </a:xfrm>
        </p:spPr>
      </p:pic>
      <p:sp>
        <p:nvSpPr>
          <p:cNvPr id="32771" name="Content Placeholder 5"/>
          <p:cNvSpPr>
            <a:spLocks noGrp="1"/>
          </p:cNvSpPr>
          <p:nvPr>
            <p:ph sz="half" idx="2"/>
          </p:nvPr>
        </p:nvSpPr>
        <p:spPr>
          <a:xfrm>
            <a:off x="4724400" y="1828800"/>
            <a:ext cx="4038600" cy="4525963"/>
          </a:xfrm>
        </p:spPr>
        <p:txBody>
          <a:bodyPr/>
          <a:lstStyle/>
          <a:p>
            <a:pPr marL="0" indent="0"/>
            <a:r>
              <a:rPr lang="en-US" altLang="en-US" smtClean="0"/>
              <a:t>USAR Group (Texas TF1) used Branch Tactical Planning for their detailed work assignments</a:t>
            </a:r>
          </a:p>
        </p:txBody>
      </p:sp>
      <p:sp>
        <p:nvSpPr>
          <p:cNvPr id="7" name="Title 4"/>
          <p:cNvSpPr>
            <a:spLocks noGrp="1"/>
          </p:cNvSpPr>
          <p:nvPr>
            <p:ph type="title"/>
          </p:nvPr>
        </p:nvSpPr>
        <p:spPr>
          <a:xfrm>
            <a:off x="457200" y="883920"/>
            <a:ext cx="8229600" cy="639763"/>
          </a:xfrm>
        </p:spPr>
        <p:txBody>
          <a:bodyPr>
            <a:normAutofit fontScale="90000"/>
          </a:bodyPr>
          <a:lstStyle/>
          <a:p>
            <a:pPr>
              <a:defRPr/>
            </a:pPr>
            <a:r>
              <a:rPr lang="en-US" dirty="0" smtClean="0"/>
              <a:t>Bastrop County Complex Sept 2011</a:t>
            </a:r>
            <a:br>
              <a:rPr lang="en-US" dirty="0" smtClean="0"/>
            </a:br>
            <a:r>
              <a:rPr lang="en-US" dirty="0" smtClean="0"/>
              <a:t>Branch Tactical Planning Used in Two Ways</a:t>
            </a:r>
            <a:endParaRPr lang="en-US" dirty="0"/>
          </a:p>
        </p:txBody>
      </p:sp>
    </p:spTree>
    <p:extLst>
      <p:ext uri="{BB962C8B-B14F-4D97-AF65-F5344CB8AC3E}">
        <p14:creationId xmlns:p14="http://schemas.microsoft.com/office/powerpoint/2010/main" val="343156391"/>
      </p:ext>
    </p:extLst>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spect="1" noChangeArrowheads="1"/>
          </p:cNvSpPr>
          <p:nvPr>
            <p:ph type="title"/>
          </p:nvPr>
        </p:nvSpPr>
        <p:spPr/>
        <p:txBody>
          <a:bodyPr/>
          <a:lstStyle/>
          <a:p>
            <a:r>
              <a:rPr lang="en-US" sz="3600" dirty="0" smtClean="0"/>
              <a:t>Accomplishing Branch Planning</a:t>
            </a:r>
            <a:endParaRPr lang="en-US" sz="3600" dirty="0" smtClean="0">
              <a:solidFill>
                <a:srgbClr val="25387D"/>
              </a:solidFill>
            </a:endParaRPr>
          </a:p>
        </p:txBody>
      </p:sp>
      <p:sp>
        <p:nvSpPr>
          <p:cNvPr id="27651" name="Content Placeholder 3"/>
          <p:cNvSpPr>
            <a:spLocks noGrp="1"/>
          </p:cNvSpPr>
          <p:nvPr>
            <p:ph idx="1"/>
          </p:nvPr>
        </p:nvSpPr>
        <p:spPr/>
        <p:txBody>
          <a:bodyPr/>
          <a:lstStyle/>
          <a:p>
            <a:r>
              <a:rPr lang="en-US" sz="2500" dirty="0" smtClean="0"/>
              <a:t>When Branch Tactical Planning is used, the Planning Section provides:</a:t>
            </a:r>
          </a:p>
          <a:p>
            <a:pPr lvl="1">
              <a:tabLst/>
            </a:pPr>
            <a:r>
              <a:rPr lang="en-US" sz="2500" dirty="0" smtClean="0"/>
              <a:t>General incident objectives.</a:t>
            </a:r>
          </a:p>
          <a:p>
            <a:pPr lvl="1">
              <a:tabLst/>
            </a:pPr>
            <a:r>
              <a:rPr lang="en-US" sz="2500" dirty="0" smtClean="0"/>
              <a:t>Strategy for the Branch for the next operational period.</a:t>
            </a:r>
          </a:p>
          <a:p>
            <a:pPr lvl="1">
              <a:tabLst/>
            </a:pPr>
            <a:r>
              <a:rPr lang="en-US" sz="2500" dirty="0" smtClean="0"/>
              <a:t>Branch resource summary for the next operational period.</a:t>
            </a:r>
          </a:p>
          <a:p>
            <a:pPr lvl="1">
              <a:tabLst/>
            </a:pPr>
            <a:r>
              <a:rPr lang="en-US" sz="2500" dirty="0" smtClean="0"/>
              <a:t>Weather and safety information.</a:t>
            </a:r>
          </a:p>
          <a:p>
            <a:pPr lvl="1">
              <a:tabLst/>
            </a:pPr>
            <a:r>
              <a:rPr lang="en-US" sz="2500" dirty="0" smtClean="0"/>
              <a:t>Changes to logistical support.</a:t>
            </a:r>
          </a:p>
          <a:p>
            <a:pPr lvl="1">
              <a:tabLst/>
            </a:pPr>
            <a:r>
              <a:rPr lang="en-US" sz="2500" dirty="0" smtClean="0"/>
              <a:t>Personnel to support planning.</a:t>
            </a:r>
          </a:p>
          <a:p>
            <a:endParaRPr lang="en-US" dirty="0" smtClean="0"/>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spect="1" noChangeArrowheads="1"/>
          </p:cNvSpPr>
          <p:nvPr>
            <p:ph type="title"/>
          </p:nvPr>
        </p:nvSpPr>
        <p:spPr/>
        <p:txBody>
          <a:bodyPr/>
          <a:lstStyle/>
          <a:p>
            <a:r>
              <a:rPr lang="en-US" sz="3600" dirty="0" smtClean="0"/>
              <a:t>Discussion Questions</a:t>
            </a:r>
          </a:p>
        </p:txBody>
      </p:sp>
      <p:sp>
        <p:nvSpPr>
          <p:cNvPr id="28675" name="AutoShape 3" descr="Word Balloon:&#10;Why is advanced planning critical during a complex incident?"/>
          <p:cNvSpPr>
            <a:spLocks noChangeArrowheads="1"/>
          </p:cNvSpPr>
          <p:nvPr/>
        </p:nvSpPr>
        <p:spPr bwMode="auto">
          <a:xfrm>
            <a:off x="228600" y="1066800"/>
            <a:ext cx="4724400" cy="2362200"/>
          </a:xfrm>
          <a:prstGeom prst="wedgeEllipseCallout">
            <a:avLst>
              <a:gd name="adj1" fmla="val -39315"/>
              <a:gd name="adj2" fmla="val 68278"/>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lstStyle/>
          <a:p>
            <a:pPr algn="ctr"/>
            <a:r>
              <a:rPr lang="en-US" sz="2800" b="1" dirty="0">
                <a:solidFill>
                  <a:schemeClr val="bg1"/>
                </a:solidFill>
                <a:latin typeface="Arial" charset="0"/>
              </a:rPr>
              <a:t>Why is advanced planning critical during a complex incident?</a:t>
            </a:r>
          </a:p>
        </p:txBody>
      </p:sp>
      <p:sp>
        <p:nvSpPr>
          <p:cNvPr id="28676" name="AutoShape 4" descr="Word Balloon:&#10;What are the challenges to ensuring that advanced planning occurs?"/>
          <p:cNvSpPr>
            <a:spLocks noChangeArrowheads="1"/>
          </p:cNvSpPr>
          <p:nvPr/>
        </p:nvSpPr>
        <p:spPr bwMode="auto">
          <a:xfrm>
            <a:off x="3048000" y="2895600"/>
            <a:ext cx="5562600" cy="2819400"/>
          </a:xfrm>
          <a:prstGeom prst="wedgeEllipseCallout">
            <a:avLst>
              <a:gd name="adj1" fmla="val 54681"/>
              <a:gd name="adj2" fmla="val 47412"/>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lstStyle/>
          <a:p>
            <a:pPr algn="ctr"/>
            <a:r>
              <a:rPr lang="en-US" sz="2800" b="1" dirty="0">
                <a:solidFill>
                  <a:schemeClr val="bg1"/>
                </a:solidFill>
                <a:latin typeface="Arial" charset="0"/>
              </a:rPr>
              <a:t>What are the challenges to ensuring that advanced planning occurs?</a:t>
            </a: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spect="1" noChangeArrowheads="1"/>
          </p:cNvSpPr>
          <p:nvPr>
            <p:ph type="title"/>
          </p:nvPr>
        </p:nvSpPr>
        <p:spPr/>
        <p:txBody>
          <a:bodyPr/>
          <a:lstStyle/>
          <a:p>
            <a:r>
              <a:rPr lang="en-US" sz="3600" dirty="0" smtClean="0"/>
              <a:t>Separate Advanced Incident Planning</a:t>
            </a:r>
            <a:endParaRPr lang="en-US" sz="3600" dirty="0" smtClean="0">
              <a:solidFill>
                <a:srgbClr val="25387D"/>
              </a:solidFill>
            </a:endParaRPr>
          </a:p>
        </p:txBody>
      </p:sp>
      <p:sp>
        <p:nvSpPr>
          <p:cNvPr id="29699" name="Content Placeholder 3"/>
          <p:cNvSpPr>
            <a:spLocks noGrp="1"/>
          </p:cNvSpPr>
          <p:nvPr>
            <p:ph idx="1"/>
          </p:nvPr>
        </p:nvSpPr>
        <p:spPr>
          <a:xfrm>
            <a:off x="457200" y="1068388"/>
            <a:ext cx="5502275" cy="4646612"/>
          </a:xfrm>
        </p:spPr>
        <p:txBody>
          <a:bodyPr/>
          <a:lstStyle/>
          <a:p>
            <a:r>
              <a:rPr lang="en-US" sz="2600" dirty="0" smtClean="0"/>
              <a:t>To ensure that advanced planning occurs, the Planning Section Chief may:</a:t>
            </a:r>
          </a:p>
          <a:p>
            <a:pPr lvl="1">
              <a:tabLst/>
            </a:pPr>
            <a:r>
              <a:rPr lang="en-US" sz="2600" dirty="0" smtClean="0"/>
              <a:t>Assign a Deputy Planning Section Chief to manage advanced planning.</a:t>
            </a:r>
          </a:p>
          <a:p>
            <a:pPr lvl="1">
              <a:tabLst/>
            </a:pPr>
            <a:r>
              <a:rPr lang="en-US" sz="2600" dirty="0" smtClean="0"/>
              <a:t>Assign technical specialists to perform advanced planning.</a:t>
            </a:r>
          </a:p>
          <a:p>
            <a:pPr lvl="1">
              <a:tabLst/>
            </a:pPr>
            <a:r>
              <a:rPr lang="en-US" sz="2600" dirty="0" smtClean="0"/>
              <a:t>Establish a special unit within </a:t>
            </a:r>
            <a:br>
              <a:rPr lang="en-US" sz="2600" dirty="0" smtClean="0"/>
            </a:br>
            <a:r>
              <a:rPr lang="en-US" sz="2600" dirty="0" smtClean="0"/>
              <a:t>the Planning Section.</a:t>
            </a:r>
          </a:p>
          <a:p>
            <a:endParaRPr lang="en-US" dirty="0" smtClean="0"/>
          </a:p>
        </p:txBody>
      </p:sp>
      <p:pic>
        <p:nvPicPr>
          <p:cNvPr id="29700" name="Picture 5" descr="A section chief in an orange emergency vest stands at the head of a room"/>
          <p:cNvPicPr>
            <a:picLocks noChangeAspect="1"/>
          </p:cNvPicPr>
          <p:nvPr/>
        </p:nvPicPr>
        <p:blipFill>
          <a:blip r:embed="rId2">
            <a:extLst>
              <a:ext uri="{28A0092B-C50C-407E-A947-70E740481C1C}">
                <a14:useLocalDpi xmlns:a14="http://schemas.microsoft.com/office/drawing/2010/main" val="0"/>
              </a:ext>
            </a:extLst>
          </a:blip>
          <a:srcRect l="19325"/>
          <a:stretch>
            <a:fillRect/>
          </a:stretch>
        </p:blipFill>
        <p:spPr bwMode="auto">
          <a:xfrm>
            <a:off x="5900738" y="1185863"/>
            <a:ext cx="2505075" cy="2328862"/>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spect="1" noChangeArrowheads="1"/>
          </p:cNvSpPr>
          <p:nvPr>
            <p:ph type="title"/>
          </p:nvPr>
        </p:nvSpPr>
        <p:spPr/>
        <p:txBody>
          <a:bodyPr/>
          <a:lstStyle/>
          <a:p>
            <a:r>
              <a:rPr lang="en-US" sz="3600" dirty="0" smtClean="0"/>
              <a:t>Advanced Planning Considerations</a:t>
            </a:r>
            <a:endParaRPr lang="en-US" sz="3600" dirty="0" smtClean="0">
              <a:solidFill>
                <a:srgbClr val="25387D"/>
              </a:solidFill>
            </a:endParaRPr>
          </a:p>
        </p:txBody>
      </p:sp>
      <p:sp>
        <p:nvSpPr>
          <p:cNvPr id="30723" name="Content Placeholder 3"/>
          <p:cNvSpPr>
            <a:spLocks noGrp="1"/>
          </p:cNvSpPr>
          <p:nvPr>
            <p:ph idx="1"/>
          </p:nvPr>
        </p:nvSpPr>
        <p:spPr>
          <a:xfrm>
            <a:off x="457200" y="1068388"/>
            <a:ext cx="5502275" cy="4646612"/>
          </a:xfrm>
        </p:spPr>
        <p:txBody>
          <a:bodyPr/>
          <a:lstStyle/>
          <a:p>
            <a:r>
              <a:rPr lang="en-US" sz="2100" smtClean="0"/>
              <a:t>Advanced planning should project ahead at least 36 to 72 hours, and consider:</a:t>
            </a:r>
          </a:p>
          <a:p>
            <a:pPr lvl="1">
              <a:tabLst/>
            </a:pPr>
            <a:r>
              <a:rPr lang="en-US" sz="2100" smtClean="0"/>
              <a:t>Overall goal and incident objectives.</a:t>
            </a:r>
          </a:p>
          <a:p>
            <a:pPr lvl="1">
              <a:tabLst/>
            </a:pPr>
            <a:r>
              <a:rPr lang="en-US" sz="2100" smtClean="0"/>
              <a:t>Adequacy of previous and present plans.</a:t>
            </a:r>
          </a:p>
          <a:p>
            <a:pPr lvl="1">
              <a:tabLst/>
            </a:pPr>
            <a:r>
              <a:rPr lang="en-US" sz="2100" smtClean="0"/>
              <a:t>Future resource availability.</a:t>
            </a:r>
          </a:p>
          <a:p>
            <a:pPr lvl="1">
              <a:tabLst/>
            </a:pPr>
            <a:r>
              <a:rPr lang="en-US" sz="2100" smtClean="0"/>
              <a:t>Strategy assessment and alternatives.</a:t>
            </a:r>
          </a:p>
          <a:p>
            <a:pPr lvl="1">
              <a:tabLst/>
            </a:pPr>
            <a:r>
              <a:rPr lang="en-US" sz="2100" smtClean="0"/>
              <a:t>Environmental factors.</a:t>
            </a:r>
          </a:p>
          <a:p>
            <a:pPr lvl="1">
              <a:tabLst/>
            </a:pPr>
            <a:r>
              <a:rPr lang="en-US" sz="2100" smtClean="0"/>
              <a:t>Organizational assessment and alternatives.</a:t>
            </a:r>
          </a:p>
          <a:p>
            <a:pPr lvl="1">
              <a:tabLst/>
            </a:pPr>
            <a:r>
              <a:rPr lang="en-US" sz="2100" smtClean="0"/>
              <a:t>Political and economic issues.</a:t>
            </a:r>
          </a:p>
          <a:p>
            <a:pPr lvl="1">
              <a:tabLst/>
            </a:pPr>
            <a:r>
              <a:rPr lang="en-US" sz="2100" smtClean="0"/>
              <a:t>Long-term recovery needs.</a:t>
            </a:r>
          </a:p>
          <a:p>
            <a:endParaRPr lang="en-US" smtClean="0"/>
          </a:p>
        </p:txBody>
      </p:sp>
      <p:pic>
        <p:nvPicPr>
          <p:cNvPr id="30724" name="Picture 3" descr="People looking at information and planning"/>
          <p:cNvPicPr>
            <a:picLocks noChangeAspect="1"/>
          </p:cNvPicPr>
          <p:nvPr/>
        </p:nvPicPr>
        <p:blipFill>
          <a:blip r:embed="rId2">
            <a:extLst>
              <a:ext uri="{28A0092B-C50C-407E-A947-70E740481C1C}">
                <a14:useLocalDpi xmlns:a14="http://schemas.microsoft.com/office/drawing/2010/main" val="0"/>
              </a:ext>
            </a:extLst>
          </a:blip>
          <a:srcRect l="32426"/>
          <a:stretch>
            <a:fillRect/>
          </a:stretch>
        </p:blipFill>
        <p:spPr bwMode="auto">
          <a:xfrm>
            <a:off x="5986463" y="1665288"/>
            <a:ext cx="2540000" cy="24987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spect="1" noChangeArrowheads="1"/>
          </p:cNvSpPr>
          <p:nvPr>
            <p:ph type="title"/>
          </p:nvPr>
        </p:nvSpPr>
        <p:spPr/>
        <p:txBody>
          <a:bodyPr/>
          <a:lstStyle/>
          <a:p>
            <a:r>
              <a:rPr lang="en-US" sz="3600" dirty="0" smtClean="0"/>
              <a:t>ICS Organizational Options</a:t>
            </a:r>
            <a:endParaRPr lang="en-US" sz="3600" dirty="0" smtClean="0">
              <a:solidFill>
                <a:srgbClr val="25387D"/>
              </a:solidFill>
            </a:endParaRPr>
          </a:p>
        </p:txBody>
      </p:sp>
      <p:grpSp>
        <p:nvGrpSpPr>
          <p:cNvPr id="31747" name="Group 9" descr="Combine Several Incident Into an Incident Complex&#10;Divide an Incident Into Two or More Single Incidents &#10;Expand the Planning Capability&#10;Add a Second Operations or Logistics Section (highlighted)"/>
          <p:cNvGrpSpPr>
            <a:grpSpLocks/>
          </p:cNvGrpSpPr>
          <p:nvPr/>
        </p:nvGrpSpPr>
        <p:grpSpPr bwMode="auto">
          <a:xfrm>
            <a:off x="533400" y="1371600"/>
            <a:ext cx="7848600" cy="3505200"/>
            <a:chOff x="533400" y="1371600"/>
            <a:chExt cx="7848600" cy="3505200"/>
          </a:xfrm>
        </p:grpSpPr>
        <p:sp>
          <p:nvSpPr>
            <p:cNvPr id="7" name="Rectangle 3"/>
            <p:cNvSpPr>
              <a:spLocks noChangeArrowheads="1"/>
            </p:cNvSpPr>
            <p:nvPr/>
          </p:nvSpPr>
          <p:spPr bwMode="auto">
            <a:xfrm>
              <a:off x="533400" y="1371600"/>
              <a:ext cx="7848600" cy="609600"/>
            </a:xfrm>
            <a:prstGeom prst="rect">
              <a:avLst/>
            </a:prstGeom>
            <a:solidFill>
              <a:schemeClr val="bg1">
                <a:lumMod val="85000"/>
              </a:schemeClr>
            </a:solidFill>
            <a:ln>
              <a:headEnd/>
              <a:tailEnd/>
            </a:ln>
          </p:spPr>
          <p:style>
            <a:lnRef idx="1">
              <a:schemeClr val="accent6"/>
            </a:lnRef>
            <a:fillRef idx="2">
              <a:schemeClr val="accent6"/>
            </a:fillRef>
            <a:effectRef idx="1">
              <a:schemeClr val="accent6"/>
            </a:effectRef>
            <a:fontRef idx="minor">
              <a:schemeClr val="dk1"/>
            </a:fontRef>
          </p:style>
          <p:txBody>
            <a:bodyPr anchor="ctr">
              <a:flatTx/>
            </a:bodyPr>
            <a:lstStyle/>
            <a:p>
              <a:pPr>
                <a:defRPr/>
              </a:pPr>
              <a:r>
                <a:rPr lang="en-US" sz="2400" b="1" dirty="0"/>
                <a:t>Combine Several Incidents Into an Incident Complex</a:t>
              </a:r>
            </a:p>
          </p:txBody>
        </p:sp>
        <p:sp>
          <p:nvSpPr>
            <p:cNvPr id="8" name="Rectangle 4"/>
            <p:cNvSpPr>
              <a:spLocks noChangeArrowheads="1"/>
            </p:cNvSpPr>
            <p:nvPr/>
          </p:nvSpPr>
          <p:spPr bwMode="auto">
            <a:xfrm>
              <a:off x="533400" y="2286000"/>
              <a:ext cx="7848600" cy="609600"/>
            </a:xfrm>
            <a:prstGeom prst="rect">
              <a:avLst/>
            </a:prstGeom>
            <a:solidFill>
              <a:schemeClr val="bg1">
                <a:lumMod val="85000"/>
              </a:schemeClr>
            </a:solidFill>
            <a:ln>
              <a:headEnd/>
              <a:tailEnd/>
            </a:ln>
          </p:spPr>
          <p:style>
            <a:lnRef idx="1">
              <a:schemeClr val="accent6"/>
            </a:lnRef>
            <a:fillRef idx="2">
              <a:schemeClr val="accent6"/>
            </a:fillRef>
            <a:effectRef idx="1">
              <a:schemeClr val="accent6"/>
            </a:effectRef>
            <a:fontRef idx="minor">
              <a:schemeClr val="dk1"/>
            </a:fontRef>
          </p:style>
          <p:txBody>
            <a:bodyPr anchor="ctr">
              <a:flatTx/>
            </a:bodyPr>
            <a:lstStyle/>
            <a:p>
              <a:pPr>
                <a:defRPr/>
              </a:pPr>
              <a:r>
                <a:rPr lang="en-US" sz="2400" b="1" dirty="0"/>
                <a:t>Divide an Incident Into Two or More Single Incidents</a:t>
              </a:r>
            </a:p>
          </p:txBody>
        </p:sp>
        <p:sp>
          <p:nvSpPr>
            <p:cNvPr id="9" name="Rectangle 5"/>
            <p:cNvSpPr>
              <a:spLocks noChangeArrowheads="1"/>
            </p:cNvSpPr>
            <p:nvPr/>
          </p:nvSpPr>
          <p:spPr bwMode="auto">
            <a:xfrm>
              <a:off x="533400" y="4267200"/>
              <a:ext cx="7848600" cy="609600"/>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flatTx/>
            </a:bodyPr>
            <a:lstStyle/>
            <a:p>
              <a:pPr>
                <a:defRPr/>
              </a:pPr>
              <a:r>
                <a:rPr lang="en-US" sz="2400" b="1" dirty="0"/>
                <a:t>Add a Second Operations or Logistics Section</a:t>
              </a:r>
            </a:p>
          </p:txBody>
        </p:sp>
        <p:sp>
          <p:nvSpPr>
            <p:cNvPr id="14" name="Rectangle 7"/>
            <p:cNvSpPr>
              <a:spLocks noChangeArrowheads="1"/>
            </p:cNvSpPr>
            <p:nvPr/>
          </p:nvSpPr>
          <p:spPr bwMode="auto">
            <a:xfrm>
              <a:off x="533400" y="3276600"/>
              <a:ext cx="7848600" cy="609600"/>
            </a:xfrm>
            <a:prstGeom prst="rect">
              <a:avLst/>
            </a:prstGeom>
            <a:solidFill>
              <a:schemeClr val="bg1">
                <a:lumMod val="85000"/>
              </a:schemeClr>
            </a:solidFill>
            <a:ln>
              <a:headEnd/>
              <a:tailEnd/>
            </a:ln>
          </p:spPr>
          <p:style>
            <a:lnRef idx="1">
              <a:schemeClr val="accent6"/>
            </a:lnRef>
            <a:fillRef idx="2">
              <a:schemeClr val="accent6"/>
            </a:fillRef>
            <a:effectRef idx="1">
              <a:schemeClr val="accent6"/>
            </a:effectRef>
            <a:fontRef idx="minor">
              <a:schemeClr val="dk1"/>
            </a:fontRef>
          </p:style>
          <p:txBody>
            <a:bodyPr anchor="ctr">
              <a:flatTx/>
            </a:bodyPr>
            <a:lstStyle/>
            <a:p>
              <a:pPr>
                <a:defRPr/>
              </a:pPr>
              <a:r>
                <a:rPr lang="en-US" sz="2400" b="1" dirty="0"/>
                <a:t>Expand the Planning Capability</a:t>
              </a:r>
            </a:p>
          </p:txBody>
        </p:sp>
      </p:grpSp>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6406" y="4205288"/>
            <a:ext cx="8229600" cy="1382712"/>
          </a:xfrm>
        </p:spPr>
        <p:txBody>
          <a:bodyPr/>
          <a:lstStyle/>
          <a:p>
            <a:r>
              <a:rPr lang="en-US" sz="2400" dirty="0">
                <a:latin typeface="Arial" charset="0"/>
              </a:rPr>
              <a:t>Adding an Ops Section is designed to address issues related to span of control and geography, not function.  </a:t>
            </a:r>
            <a:r>
              <a:rPr lang="en-US" sz="2400" u="sng" dirty="0">
                <a:latin typeface="Arial" charset="0"/>
                <a:cs typeface="Times New Roman" pitchFamily="18" charset="0"/>
              </a:rPr>
              <a:t>This is an extremely rare occurrence</a:t>
            </a:r>
            <a:r>
              <a:rPr lang="en-US" sz="2400" dirty="0">
                <a:latin typeface="Arial" charset="0"/>
                <a:cs typeface="Times New Roman" pitchFamily="18" charset="0"/>
              </a:rPr>
              <a:t>. </a:t>
            </a:r>
          </a:p>
          <a:p>
            <a:endParaRPr lang="en-US" dirty="0"/>
          </a:p>
        </p:txBody>
      </p:sp>
      <p:sp>
        <p:nvSpPr>
          <p:cNvPr id="32770" name="Rectangle 2"/>
          <p:cNvSpPr>
            <a:spLocks noGrp="1" noChangeAspect="1" noChangeArrowheads="1"/>
          </p:cNvSpPr>
          <p:nvPr>
            <p:ph type="title"/>
          </p:nvPr>
        </p:nvSpPr>
        <p:spPr/>
        <p:txBody>
          <a:bodyPr/>
          <a:lstStyle/>
          <a:p>
            <a:r>
              <a:rPr lang="en-US" sz="3600" dirty="0" smtClean="0"/>
              <a:t>Adding an Operations Section</a:t>
            </a:r>
          </a:p>
        </p:txBody>
      </p:sp>
      <p:pic>
        <p:nvPicPr>
          <p:cNvPr id="32771" name="Picture 3" descr="Hierarchy chart:&#10;The top of the chart is the Incident Commander (IC). The IC is branched off into the Deputy IC, Operations (if needed), and the planning section, logistics section, and finance/admin section. &#10;&#10;The Deputy IC branches off into North Operations Section and South Operations S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1203325"/>
            <a:ext cx="8609013"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Complex Incident Management</a:t>
            </a:r>
          </a:p>
        </p:txBody>
      </p:sp>
      <p:grpSp>
        <p:nvGrpSpPr>
          <p:cNvPr id="8195" name="Group 8" descr="A arial view of a hurricane. &#10;&#10;Word Balloon:&#10;What are the characteristics of a complex incident?&#10;How does major or complex incident management differ?"/>
          <p:cNvGrpSpPr>
            <a:grpSpLocks/>
          </p:cNvGrpSpPr>
          <p:nvPr/>
        </p:nvGrpSpPr>
        <p:grpSpPr bwMode="auto">
          <a:xfrm>
            <a:off x="401638" y="1089025"/>
            <a:ext cx="8359775" cy="4554538"/>
            <a:chOff x="401638" y="1088574"/>
            <a:chExt cx="8359775" cy="4554538"/>
          </a:xfrm>
        </p:grpSpPr>
        <p:pic>
          <p:nvPicPr>
            <p:cNvPr id="5" name="Picture 3" descr="A arial view of a hurricane"/>
            <p:cNvPicPr>
              <a:picLocks noChangeAspect="1" noChangeArrowheads="1"/>
            </p:cNvPicPr>
            <p:nvPr/>
          </p:nvPicPr>
          <p:blipFill>
            <a:blip r:embed="rId3" cstate="print">
              <a:lum bright="10000"/>
            </a:blip>
            <a:srcRect b="6760"/>
            <a:stretch>
              <a:fillRect/>
            </a:stretch>
          </p:blipFill>
          <p:spPr bwMode="auto">
            <a:xfrm>
              <a:off x="401638" y="1088574"/>
              <a:ext cx="8359775" cy="4554538"/>
            </a:xfrm>
            <a:prstGeom prst="rect">
              <a:avLst/>
            </a:prstGeom>
            <a:ln>
              <a:noFill/>
            </a:ln>
            <a:effectLst>
              <a:softEdge rad="112500"/>
            </a:effectLst>
          </p:spPr>
        </p:pic>
        <p:sp>
          <p:nvSpPr>
            <p:cNvPr id="6" name="AutoShape 4"/>
            <p:cNvSpPr>
              <a:spLocks noChangeArrowheads="1"/>
            </p:cNvSpPr>
            <p:nvPr/>
          </p:nvSpPr>
          <p:spPr bwMode="auto">
            <a:xfrm>
              <a:off x="4191000" y="3412674"/>
              <a:ext cx="4267200" cy="1714500"/>
            </a:xfrm>
            <a:prstGeom prst="wedgeEllipseCallout">
              <a:avLst>
                <a:gd name="adj1" fmla="val -62093"/>
                <a:gd name="adj2" fmla="val 57815"/>
              </a:avLst>
            </a:prstGeom>
            <a:solidFill>
              <a:srgbClr val="000066"/>
            </a:solidFill>
            <a:ln>
              <a:headEnd/>
              <a:tailEnd/>
            </a:ln>
          </p:spPr>
          <p:style>
            <a:lnRef idx="0">
              <a:schemeClr val="accent3"/>
            </a:lnRef>
            <a:fillRef idx="3">
              <a:schemeClr val="accent3"/>
            </a:fillRef>
            <a:effectRef idx="3">
              <a:schemeClr val="accent3"/>
            </a:effectRef>
            <a:fontRef idx="minor">
              <a:schemeClr val="lt1"/>
            </a:fontRef>
          </p:style>
          <p:txBody>
            <a:bodyPr lIns="0" rIns="0"/>
            <a:lstStyle/>
            <a:p>
              <a:pPr algn="ctr">
                <a:defRPr/>
              </a:pPr>
              <a:r>
                <a:rPr lang="en-US" sz="2400" b="1" dirty="0">
                  <a:solidFill>
                    <a:schemeClr val="bg1"/>
                  </a:solidFill>
                </a:rPr>
                <a:t>How does major or complex incident management differ?</a:t>
              </a:r>
            </a:p>
          </p:txBody>
        </p:sp>
        <p:sp>
          <p:nvSpPr>
            <p:cNvPr id="7" name="AutoShape 5"/>
            <p:cNvSpPr>
              <a:spLocks noChangeArrowheads="1"/>
            </p:cNvSpPr>
            <p:nvPr/>
          </p:nvSpPr>
          <p:spPr bwMode="auto">
            <a:xfrm>
              <a:off x="457200" y="1240974"/>
              <a:ext cx="4191000" cy="1676400"/>
            </a:xfrm>
            <a:prstGeom prst="wedgeEllipseCallout">
              <a:avLst>
                <a:gd name="adj1" fmla="val 47994"/>
                <a:gd name="adj2" fmla="val 82195"/>
              </a:avLst>
            </a:prstGeom>
            <a:solidFill>
              <a:srgbClr val="000066"/>
            </a:solidFill>
            <a:ln>
              <a:headEnd/>
              <a:tailEnd/>
            </a:ln>
          </p:spPr>
          <p:style>
            <a:lnRef idx="0">
              <a:schemeClr val="accent3"/>
            </a:lnRef>
            <a:fillRef idx="3">
              <a:schemeClr val="accent3"/>
            </a:fillRef>
            <a:effectRef idx="3">
              <a:schemeClr val="accent3"/>
            </a:effectRef>
            <a:fontRef idx="minor">
              <a:schemeClr val="lt1"/>
            </a:fontRef>
          </p:style>
          <p:txBody>
            <a:bodyPr lIns="0" rIns="0"/>
            <a:lstStyle/>
            <a:p>
              <a:pPr algn="ctr">
                <a:defRPr/>
              </a:pPr>
              <a:r>
                <a:rPr lang="en-US" sz="2400" b="1" dirty="0">
                  <a:solidFill>
                    <a:schemeClr val="bg1"/>
                  </a:solidFill>
                </a:rPr>
                <a:t>What are the characteristics of a complex incident?</a:t>
              </a:r>
            </a:p>
          </p:txBody>
        </p:sp>
      </p:gr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spect="1" noChangeArrowheads="1"/>
          </p:cNvSpPr>
          <p:nvPr>
            <p:ph type="title"/>
          </p:nvPr>
        </p:nvSpPr>
        <p:spPr/>
        <p:txBody>
          <a:bodyPr/>
          <a:lstStyle/>
          <a:p>
            <a:r>
              <a:rPr lang="en-US" sz="3200" dirty="0" smtClean="0"/>
              <a:t>Adding Operations Section:  Considerations</a:t>
            </a:r>
            <a:endParaRPr lang="en-US" sz="3200" dirty="0" smtClean="0">
              <a:solidFill>
                <a:srgbClr val="25387D"/>
              </a:solidFill>
            </a:endParaRPr>
          </a:p>
        </p:txBody>
      </p:sp>
      <p:sp>
        <p:nvSpPr>
          <p:cNvPr id="33795" name="Content Placeholder 3"/>
          <p:cNvSpPr>
            <a:spLocks noGrp="1"/>
          </p:cNvSpPr>
          <p:nvPr>
            <p:ph idx="1"/>
          </p:nvPr>
        </p:nvSpPr>
        <p:spPr>
          <a:xfrm>
            <a:off x="457200" y="1068388"/>
            <a:ext cx="8099425" cy="4646612"/>
          </a:xfrm>
        </p:spPr>
        <p:txBody>
          <a:bodyPr/>
          <a:lstStyle/>
          <a:p>
            <a:pPr lvl="1"/>
            <a:r>
              <a:rPr lang="en-US" sz="2600" dirty="0" smtClean="0"/>
              <a:t>Ensure that Command and General Staffs can support the expansion.</a:t>
            </a:r>
          </a:p>
          <a:p>
            <a:pPr lvl="1"/>
            <a:r>
              <a:rPr lang="en-US" sz="2600" dirty="0" smtClean="0"/>
              <a:t>Ensure adequate incident action planning.</a:t>
            </a:r>
          </a:p>
          <a:p>
            <a:pPr lvl="1"/>
            <a:r>
              <a:rPr lang="en-US" sz="2600" dirty="0" smtClean="0"/>
              <a:t>Ensure adequate logistics support.</a:t>
            </a:r>
          </a:p>
          <a:p>
            <a:pPr lvl="1"/>
            <a:r>
              <a:rPr lang="en-US" sz="2600" dirty="0" smtClean="0"/>
              <a:t>Establish the second Operations Section at the beginning of an operational period.</a:t>
            </a:r>
          </a:p>
          <a:p>
            <a:pPr lvl="1"/>
            <a:r>
              <a:rPr lang="en-US" sz="2600" dirty="0" smtClean="0"/>
              <a:t>Ensure that all incident supervisory personnel are aware of the expanded organization.</a:t>
            </a:r>
          </a:p>
          <a:p>
            <a:pPr lvl="1"/>
            <a:r>
              <a:rPr lang="en-US" sz="2600" dirty="0" smtClean="0"/>
              <a:t>Add a Deputy Incident Commander for Operations, if necessary.</a:t>
            </a:r>
          </a:p>
          <a:p>
            <a:pPr>
              <a:tabLst>
                <a:tab pos="457200" algn="l"/>
              </a:tabLst>
            </a:pPr>
            <a:endParaRPr lang="en-US" dirty="0" smtClean="0"/>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6100" y="4127500"/>
            <a:ext cx="8229600" cy="1549400"/>
          </a:xfrm>
        </p:spPr>
        <p:txBody>
          <a:bodyPr/>
          <a:lstStyle/>
          <a:p>
            <a:r>
              <a:rPr lang="en-US" sz="2200" dirty="0">
                <a:latin typeface="Arial" charset="0"/>
              </a:rPr>
              <a:t>If an incident is so geographically dispersed that it is not feasible for the Incident Base to support the incident logistical needs, it may be necessary to establish another Logistics Section.  </a:t>
            </a:r>
            <a:r>
              <a:rPr lang="en-US" sz="2200" u="sng" dirty="0">
                <a:latin typeface="Arial" charset="0"/>
              </a:rPr>
              <a:t>T</a:t>
            </a:r>
            <a:r>
              <a:rPr lang="en-US" sz="2200" u="sng" dirty="0">
                <a:latin typeface="Arial" charset="0"/>
                <a:cs typeface="Times New Roman" pitchFamily="18" charset="0"/>
              </a:rPr>
              <a:t>his is an extremely rare occurrence</a:t>
            </a:r>
            <a:r>
              <a:rPr lang="en-US" sz="2200" dirty="0">
                <a:latin typeface="Arial" charset="0"/>
                <a:cs typeface="Times New Roman" pitchFamily="18" charset="0"/>
              </a:rPr>
              <a:t>. </a:t>
            </a:r>
          </a:p>
          <a:p>
            <a:endParaRPr lang="en-US" sz="2200" dirty="0"/>
          </a:p>
        </p:txBody>
      </p:sp>
      <p:sp>
        <p:nvSpPr>
          <p:cNvPr id="34818" name="Rectangle 2"/>
          <p:cNvSpPr>
            <a:spLocks noGrp="1" noChangeAspect="1" noChangeArrowheads="1"/>
          </p:cNvSpPr>
          <p:nvPr>
            <p:ph type="title"/>
          </p:nvPr>
        </p:nvSpPr>
        <p:spPr/>
        <p:txBody>
          <a:bodyPr/>
          <a:lstStyle/>
          <a:p>
            <a:r>
              <a:rPr lang="en-US" sz="3600" dirty="0" smtClean="0"/>
              <a:t>Adding a Logistics Section</a:t>
            </a:r>
          </a:p>
        </p:txBody>
      </p:sp>
      <p:pic>
        <p:nvPicPr>
          <p:cNvPr id="34819" name="Picture 2" descr="Hierarchy chart:&#10;The top of the chart is the Incident Commander (IC). The IC is branched off into the Deputy IC, Logistics (if needed), and the operations section, planning section, and finance/admin section. &#10;&#10;The Deputy IC branches off into North Logistics Section and South Logistics S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13" y="1182688"/>
            <a:ext cx="8809037"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spect="1" noChangeArrowheads="1"/>
          </p:cNvSpPr>
          <p:nvPr>
            <p:ph type="title"/>
          </p:nvPr>
        </p:nvSpPr>
        <p:spPr/>
        <p:txBody>
          <a:bodyPr/>
          <a:lstStyle/>
          <a:p>
            <a:r>
              <a:rPr lang="en-US" sz="3500" dirty="0" smtClean="0"/>
              <a:t>Adding Logistics Section:  Considerations</a:t>
            </a:r>
            <a:endParaRPr lang="en-US" sz="3500" dirty="0" smtClean="0">
              <a:solidFill>
                <a:srgbClr val="25387D"/>
              </a:solidFill>
            </a:endParaRPr>
          </a:p>
        </p:txBody>
      </p:sp>
      <p:sp>
        <p:nvSpPr>
          <p:cNvPr id="35843" name="Content Placeholder 3"/>
          <p:cNvSpPr>
            <a:spLocks noGrp="1"/>
          </p:cNvSpPr>
          <p:nvPr>
            <p:ph idx="1"/>
          </p:nvPr>
        </p:nvSpPr>
        <p:spPr>
          <a:xfrm>
            <a:off x="457200" y="1019175"/>
            <a:ext cx="8099425" cy="4646613"/>
          </a:xfrm>
        </p:spPr>
        <p:txBody>
          <a:bodyPr/>
          <a:lstStyle/>
          <a:p>
            <a:pPr lvl="1"/>
            <a:r>
              <a:rPr lang="en-US" sz="2700" dirty="0" smtClean="0"/>
              <a:t>Ensure that Command and General Staffs can support the expansion.</a:t>
            </a:r>
          </a:p>
          <a:p>
            <a:pPr lvl="1"/>
            <a:r>
              <a:rPr lang="en-US" sz="2700" dirty="0" smtClean="0"/>
              <a:t>Ensure adequate incident action planning.</a:t>
            </a:r>
          </a:p>
          <a:p>
            <a:pPr lvl="1"/>
            <a:r>
              <a:rPr lang="en-US" sz="2700" dirty="0" smtClean="0"/>
              <a:t>Establish the second Logistics Section at the beginning of an operational period.</a:t>
            </a:r>
          </a:p>
          <a:p>
            <a:pPr lvl="1"/>
            <a:r>
              <a:rPr lang="en-US" sz="2700" dirty="0" smtClean="0"/>
              <a:t>Ensure that all incident supervisory personnel are aware of the expanded organization.</a:t>
            </a:r>
          </a:p>
          <a:p>
            <a:pPr lvl="1"/>
            <a:r>
              <a:rPr lang="en-US" sz="2700" dirty="0" smtClean="0"/>
              <a:t>Add a Deputy Incident Commander for Logistics, if necessary.</a:t>
            </a:r>
          </a:p>
          <a:p>
            <a:pPr>
              <a:tabLst>
                <a:tab pos="457200" algn="l"/>
              </a:tabLst>
            </a:pPr>
            <a:endParaRPr lang="en-US" dirty="0" smtClean="0"/>
          </a:p>
        </p:txBody>
      </p:sp>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4"/>
          <p:cNvSpPr>
            <a:spLocks noGrp="1"/>
          </p:cNvSpPr>
          <p:nvPr>
            <p:ph type="ftr" sz="quarter" idx="4294967295"/>
          </p:nvPr>
        </p:nvSpPr>
        <p:spPr>
          <a:xfrm>
            <a:off x="6248400" y="6007100"/>
            <a:ext cx="2895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buFont typeface="Wingdings" pitchFamily="2" charset="2"/>
              <a:defRPr sz="2600" b="1">
                <a:solidFill>
                  <a:schemeClr val="bg1"/>
                </a:solidFill>
                <a:latin typeface="Arial" charset="0"/>
              </a:defRPr>
            </a:lvl1pPr>
            <a:lvl2pPr marL="742950" indent="-285750" algn="l" eaLnBrk="0" hangingPunct="0">
              <a:spcBef>
                <a:spcPct val="30000"/>
              </a:spcBef>
              <a:buFont typeface="Wingdings" pitchFamily="2" charset="2"/>
              <a:buChar char="§"/>
              <a:defRPr sz="2600" b="1">
                <a:solidFill>
                  <a:schemeClr val="bg1"/>
                </a:solidFill>
                <a:latin typeface="Arial" charset="0"/>
              </a:defRPr>
            </a:lvl2pPr>
            <a:lvl3pPr marL="1143000" indent="-228600" algn="l" eaLnBrk="0" hangingPunct="0">
              <a:spcBef>
                <a:spcPct val="30000"/>
              </a:spcBef>
              <a:buFont typeface="Wingdings" pitchFamily="2" charset="2"/>
              <a:buChar char="§"/>
              <a:defRPr sz="2600" b="1">
                <a:solidFill>
                  <a:schemeClr val="bg1"/>
                </a:solidFill>
                <a:latin typeface="Arial" charset="0"/>
              </a:defRPr>
            </a:lvl3pPr>
            <a:lvl4pPr marL="1600200" indent="-228600" algn="l" eaLnBrk="0" hangingPunct="0">
              <a:spcBef>
                <a:spcPct val="30000"/>
              </a:spcBef>
              <a:buFont typeface="Wingdings" pitchFamily="2" charset="2"/>
              <a:buChar char="§"/>
              <a:defRPr sz="2600" b="1">
                <a:solidFill>
                  <a:schemeClr val="bg1"/>
                </a:solidFill>
                <a:latin typeface="Arial" charset="0"/>
              </a:defRPr>
            </a:lvl4pPr>
            <a:lvl5pPr marL="2057400" indent="-228600" algn="l" eaLnBrk="0" hangingPunct="0">
              <a:spcBef>
                <a:spcPct val="30000"/>
              </a:spcBef>
              <a:buFont typeface="Wingdings" pitchFamily="2" charset="2"/>
              <a:buChar char="§"/>
              <a:defRPr sz="2600" b="1">
                <a:solidFill>
                  <a:schemeClr val="bg1"/>
                </a:solidFill>
                <a:latin typeface="Arial" charset="0"/>
              </a:defRPr>
            </a:lvl5pPr>
            <a:lvl6pPr marL="2514600" indent="-228600" eaLnBrk="0" fontAlgn="base" hangingPunct="0">
              <a:spcBef>
                <a:spcPct val="30000"/>
              </a:spcBef>
              <a:spcAft>
                <a:spcPct val="0"/>
              </a:spcAft>
              <a:buFont typeface="Wingdings" pitchFamily="2" charset="2"/>
              <a:buChar char="§"/>
              <a:defRPr sz="2600" b="1">
                <a:solidFill>
                  <a:schemeClr val="bg1"/>
                </a:solidFill>
                <a:latin typeface="Arial" charset="0"/>
              </a:defRPr>
            </a:lvl6pPr>
            <a:lvl7pPr marL="2971800" indent="-228600" eaLnBrk="0" fontAlgn="base" hangingPunct="0">
              <a:spcBef>
                <a:spcPct val="30000"/>
              </a:spcBef>
              <a:spcAft>
                <a:spcPct val="0"/>
              </a:spcAft>
              <a:buFont typeface="Wingdings" pitchFamily="2" charset="2"/>
              <a:buChar char="§"/>
              <a:defRPr sz="2600" b="1">
                <a:solidFill>
                  <a:schemeClr val="bg1"/>
                </a:solidFill>
                <a:latin typeface="Arial" charset="0"/>
              </a:defRPr>
            </a:lvl7pPr>
            <a:lvl8pPr marL="3429000" indent="-228600" eaLnBrk="0" fontAlgn="base" hangingPunct="0">
              <a:spcBef>
                <a:spcPct val="30000"/>
              </a:spcBef>
              <a:spcAft>
                <a:spcPct val="0"/>
              </a:spcAft>
              <a:buFont typeface="Wingdings" pitchFamily="2" charset="2"/>
              <a:buChar char="§"/>
              <a:defRPr sz="2600" b="1">
                <a:solidFill>
                  <a:schemeClr val="bg1"/>
                </a:solidFill>
                <a:latin typeface="Arial" charset="0"/>
              </a:defRPr>
            </a:lvl8pPr>
            <a:lvl9pPr marL="3886200" indent="-228600" eaLnBrk="0" fontAlgn="base" hangingPunct="0">
              <a:spcBef>
                <a:spcPct val="30000"/>
              </a:spcBef>
              <a:spcAft>
                <a:spcPct val="0"/>
              </a:spcAft>
              <a:buFont typeface="Wingdings" pitchFamily="2" charset="2"/>
              <a:buChar char="§"/>
              <a:defRPr sz="2600" b="1">
                <a:solidFill>
                  <a:schemeClr val="bg1"/>
                </a:solidFill>
                <a:latin typeface="Arial" charset="0"/>
              </a:defRPr>
            </a:lvl9pPr>
          </a:lstStyle>
          <a:p>
            <a:pPr algn="r" eaLnBrk="1" hangingPunct="1">
              <a:spcBef>
                <a:spcPct val="0"/>
              </a:spcBef>
              <a:buFontTx/>
              <a:buNone/>
            </a:pPr>
            <a:r>
              <a:rPr lang="en-US" altLang="en-US" sz="1400" smtClean="0"/>
              <a:t>Visual 3.</a:t>
            </a:r>
            <a:fld id="{73E4A407-82D3-45C6-93F6-5CEFE2131BCF}" type="slidenum">
              <a:rPr lang="en-US" altLang="en-US" sz="1400" smtClean="0"/>
              <a:pPr algn="r" eaLnBrk="1" hangingPunct="1">
                <a:spcBef>
                  <a:spcPct val="0"/>
                </a:spcBef>
                <a:buFontTx/>
                <a:buNone/>
              </a:pPr>
              <a:t>33</a:t>
            </a:fld>
            <a:endParaRPr lang="en-US" altLang="en-US" sz="1400" smtClean="0"/>
          </a:p>
        </p:txBody>
      </p:sp>
      <p:sp>
        <p:nvSpPr>
          <p:cNvPr id="44035" name="Rectangle 4"/>
          <p:cNvSpPr>
            <a:spLocks noGrp="1" noChangeAspect="1" noChangeArrowheads="1"/>
          </p:cNvSpPr>
          <p:nvPr>
            <p:ph type="title"/>
          </p:nvPr>
        </p:nvSpPr>
        <p:spPr/>
        <p:txBody>
          <a:bodyPr/>
          <a:lstStyle/>
          <a:p>
            <a:pPr eaLnBrk="1" hangingPunct="1"/>
            <a:r>
              <a:rPr lang="en-US" altLang="en-US" smtClean="0"/>
              <a:t>Activity:  The Expanding Incident</a:t>
            </a:r>
          </a:p>
        </p:txBody>
      </p:sp>
      <p:sp>
        <p:nvSpPr>
          <p:cNvPr id="44036" name="Rectangle 5"/>
          <p:cNvSpPr>
            <a:spLocks noGrp="1" noChangeArrowheads="1"/>
          </p:cNvSpPr>
          <p:nvPr>
            <p:ph type="body" idx="1"/>
          </p:nvPr>
        </p:nvSpPr>
        <p:spPr>
          <a:xfrm>
            <a:off x="406400" y="1066800"/>
            <a:ext cx="8534400" cy="4419600"/>
          </a:xfrm>
        </p:spPr>
        <p:txBody>
          <a:bodyPr/>
          <a:lstStyle/>
          <a:p>
            <a:pPr marL="0" indent="0" eaLnBrk="1" hangingPunct="1"/>
            <a:r>
              <a:rPr lang="en-US" altLang="en-US" sz="2000" u="sng" dirty="0" smtClean="0"/>
              <a:t>Scenario</a:t>
            </a:r>
            <a:r>
              <a:rPr lang="en-US" altLang="en-US" sz="2000" dirty="0" smtClean="0"/>
              <a:t>:  A major portion of the county has been affected by sudden severe weather.  Three incidents are reported within a 10-square-mile area.  Initially, each of these was designated as an individual incident and resources were separately assigned to each by separate response groups.</a:t>
            </a:r>
          </a:p>
          <a:p>
            <a:pPr lvl="1" eaLnBrk="1" hangingPunct="1"/>
            <a:r>
              <a:rPr lang="en-US" altLang="en-US" sz="2000" u="sng" dirty="0" smtClean="0"/>
              <a:t>Incident </a:t>
            </a:r>
            <a:r>
              <a:rPr lang="en-US" altLang="en-US" sz="2000" u="sng" dirty="0" smtClean="0"/>
              <a:t>1</a:t>
            </a:r>
            <a:r>
              <a:rPr lang="en-US" altLang="en-US" sz="2000" dirty="0" smtClean="0"/>
              <a:t>:  </a:t>
            </a:r>
            <a:r>
              <a:rPr lang="en-US" altLang="en-US" sz="2000" dirty="0" smtClean="0"/>
              <a:t>Damage to a hospital requiring evacuation, search and rescue, and relocation of 50 </a:t>
            </a:r>
            <a:r>
              <a:rPr lang="en-US" altLang="en-US" sz="2000" dirty="0" smtClean="0"/>
              <a:t>patients.</a:t>
            </a:r>
            <a:endParaRPr lang="en-US" altLang="en-US" sz="2000" dirty="0" smtClean="0"/>
          </a:p>
          <a:p>
            <a:pPr lvl="1" eaLnBrk="1" hangingPunct="1">
              <a:spcBef>
                <a:spcPct val="40000"/>
              </a:spcBef>
            </a:pPr>
            <a:r>
              <a:rPr lang="en-US" altLang="en-US" sz="2000" u="sng" dirty="0" smtClean="0"/>
              <a:t>Incident </a:t>
            </a:r>
            <a:r>
              <a:rPr lang="en-US" altLang="en-US" sz="2000" u="sng" dirty="0" smtClean="0"/>
              <a:t>2</a:t>
            </a:r>
            <a:r>
              <a:rPr lang="en-US" altLang="en-US" sz="2000" dirty="0" smtClean="0"/>
              <a:t>:  Severe damage to a 50 unit mobile home park.  Six residents are reported trapped inside two overturned mobile homes; other residents </a:t>
            </a:r>
            <a:r>
              <a:rPr lang="en-US" altLang="en-US" sz="2000" smtClean="0"/>
              <a:t>are unaccounted for.</a:t>
            </a:r>
            <a:endParaRPr lang="en-US" altLang="en-US" sz="2000" dirty="0" smtClean="0"/>
          </a:p>
          <a:p>
            <a:pPr lvl="1" eaLnBrk="1" hangingPunct="1">
              <a:spcBef>
                <a:spcPct val="40000"/>
              </a:spcBef>
            </a:pPr>
            <a:r>
              <a:rPr lang="en-US" altLang="en-US" sz="2000" u="sng" dirty="0" smtClean="0"/>
              <a:t>Incident </a:t>
            </a:r>
            <a:r>
              <a:rPr lang="en-US" altLang="en-US" sz="2000" u="sng" dirty="0" smtClean="0"/>
              <a:t>C</a:t>
            </a:r>
            <a:r>
              <a:rPr lang="en-US" altLang="en-US" sz="2000" dirty="0" smtClean="0"/>
              <a:t>:  Partial collapse of a roof in an open supermarket. Persons trapped and injured inside.  Numerous volunteers are rushing to the scene to help.</a:t>
            </a:r>
          </a:p>
        </p:txBody>
      </p:sp>
    </p:spTree>
    <p:extLst>
      <p:ext uri="{BB962C8B-B14F-4D97-AF65-F5344CB8AC3E}">
        <p14:creationId xmlns:p14="http://schemas.microsoft.com/office/powerpoint/2010/main" val="2623914196"/>
      </p:ext>
    </p:extLst>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spect="1" noChangeArrowheads="1"/>
          </p:cNvSpPr>
          <p:nvPr>
            <p:ph type="title"/>
          </p:nvPr>
        </p:nvSpPr>
        <p:spPr/>
        <p:txBody>
          <a:bodyPr/>
          <a:lstStyle/>
          <a:p>
            <a:r>
              <a:rPr lang="en-US" dirty="0" smtClean="0"/>
              <a:t>Summary</a:t>
            </a:r>
            <a:endParaRPr lang="en-US" dirty="0" smtClean="0">
              <a:solidFill>
                <a:srgbClr val="25387D"/>
              </a:solidFill>
            </a:endParaRPr>
          </a:p>
        </p:txBody>
      </p:sp>
      <p:sp>
        <p:nvSpPr>
          <p:cNvPr id="37891" name="Content Placeholder 3"/>
          <p:cNvSpPr>
            <a:spLocks noGrp="1"/>
          </p:cNvSpPr>
          <p:nvPr>
            <p:ph idx="1"/>
          </p:nvPr>
        </p:nvSpPr>
        <p:spPr>
          <a:xfrm>
            <a:off x="457200" y="1019175"/>
            <a:ext cx="8099425" cy="4646613"/>
          </a:xfrm>
        </p:spPr>
        <p:txBody>
          <a:bodyPr/>
          <a:lstStyle/>
          <a:p>
            <a:r>
              <a:rPr lang="en-US" sz="2600" dirty="0" smtClean="0"/>
              <a:t>You should now be able to:</a:t>
            </a:r>
          </a:p>
          <a:p>
            <a:pPr lvl="1">
              <a:tabLst/>
            </a:pPr>
            <a:r>
              <a:rPr lang="en-US" sz="2600" dirty="0" smtClean="0"/>
              <a:t>List the principal factors often found in or related to major and/or complex incidents/</a:t>
            </a:r>
            <a:br>
              <a:rPr lang="en-US" sz="2600" dirty="0" smtClean="0"/>
            </a:br>
            <a:r>
              <a:rPr lang="en-US" sz="2600" dirty="0" smtClean="0"/>
              <a:t>events.</a:t>
            </a:r>
          </a:p>
          <a:p>
            <a:pPr lvl="1">
              <a:tabLst/>
            </a:pPr>
            <a:r>
              <a:rPr lang="en-US" sz="2600" dirty="0" smtClean="0"/>
              <a:t>List the four expansion options for incident/</a:t>
            </a:r>
            <a:br>
              <a:rPr lang="en-US" sz="2600" dirty="0" smtClean="0"/>
            </a:br>
            <a:r>
              <a:rPr lang="en-US" sz="2600" dirty="0" smtClean="0"/>
              <a:t>event organization and describe the conditions under which they would be applied. </a:t>
            </a:r>
          </a:p>
          <a:p>
            <a:pPr lvl="1">
              <a:tabLst/>
            </a:pPr>
            <a:r>
              <a:rPr lang="en-US" sz="2600" dirty="0" smtClean="0"/>
              <a:t>Demonstrate, through an activity, how to apply the various options related to major or complex incident management. </a:t>
            </a:r>
          </a:p>
          <a:p>
            <a:endParaRPr lang="en-US" sz="2600" dirty="0" smtClean="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spect="1" noChangeArrowheads="1"/>
          </p:cNvSpPr>
          <p:nvPr>
            <p:ph type="title"/>
          </p:nvPr>
        </p:nvSpPr>
        <p:spPr>
          <a:xfrm>
            <a:off x="457200" y="304800"/>
            <a:ext cx="8310563" cy="639763"/>
          </a:xfrm>
        </p:spPr>
        <p:txBody>
          <a:bodyPr/>
          <a:lstStyle/>
          <a:p>
            <a:r>
              <a:rPr lang="en-US" sz="3200" dirty="0" smtClean="0"/>
              <a:t>What Are Major/Complex Incidents? (1 of 2)</a:t>
            </a:r>
          </a:p>
        </p:txBody>
      </p:sp>
      <p:sp>
        <p:nvSpPr>
          <p:cNvPr id="9219" name="Rectangle 4"/>
          <p:cNvSpPr>
            <a:spLocks noGrp="1" noChangeArrowheads="1"/>
          </p:cNvSpPr>
          <p:nvPr>
            <p:ph idx="1"/>
          </p:nvPr>
        </p:nvSpPr>
        <p:spPr>
          <a:xfrm>
            <a:off x="468313" y="1006475"/>
            <a:ext cx="4899025" cy="4646613"/>
          </a:xfrm>
        </p:spPr>
        <p:txBody>
          <a:bodyPr/>
          <a:lstStyle/>
          <a:p>
            <a:r>
              <a:rPr lang="en-US" sz="2200" smtClean="0"/>
              <a:t>Major/complex incidents:</a:t>
            </a:r>
          </a:p>
          <a:p>
            <a:pPr lvl="1">
              <a:tabLst/>
            </a:pPr>
            <a:r>
              <a:rPr lang="en-US" sz="2200" smtClean="0"/>
              <a:t>Involve more than one agency and/or political jurisdiction.</a:t>
            </a:r>
          </a:p>
          <a:p>
            <a:pPr lvl="1">
              <a:tabLst/>
            </a:pPr>
            <a:r>
              <a:rPr lang="en-US" sz="2200" smtClean="0"/>
              <a:t>Involve complex management and communication issues.</a:t>
            </a:r>
          </a:p>
          <a:p>
            <a:pPr lvl="1">
              <a:tabLst/>
            </a:pPr>
            <a:r>
              <a:rPr lang="en-US" sz="2200" smtClean="0"/>
              <a:t>Require experienced, highly qualified supervisory personnel.</a:t>
            </a:r>
          </a:p>
          <a:p>
            <a:pPr lvl="1">
              <a:tabLst/>
            </a:pPr>
            <a:r>
              <a:rPr lang="en-US" sz="2200" smtClean="0"/>
              <a:t>Require numerous tactical and support resources.</a:t>
            </a:r>
          </a:p>
          <a:p>
            <a:pPr lvl="1">
              <a:tabLst/>
            </a:pPr>
            <a:r>
              <a:rPr lang="en-US" sz="2200" smtClean="0"/>
              <a:t>May involve multiple victims with injuries, fatalities, or illnesses.</a:t>
            </a:r>
          </a:p>
        </p:txBody>
      </p:sp>
      <p:pic>
        <p:nvPicPr>
          <p:cNvPr id="9220" name="Picture 5" descr="Emergency vehicles and personnel"/>
          <p:cNvPicPr>
            <a:picLocks noChangeAspect="1"/>
          </p:cNvPicPr>
          <p:nvPr/>
        </p:nvPicPr>
        <p:blipFill>
          <a:blip r:embed="rId2">
            <a:extLst>
              <a:ext uri="{28A0092B-C50C-407E-A947-70E740481C1C}">
                <a14:useLocalDpi xmlns:a14="http://schemas.microsoft.com/office/drawing/2010/main" val="0"/>
              </a:ext>
            </a:extLst>
          </a:blip>
          <a:srcRect l="40334"/>
          <a:stretch>
            <a:fillRect/>
          </a:stretch>
        </p:blipFill>
        <p:spPr bwMode="auto">
          <a:xfrm>
            <a:off x="5367338" y="1149350"/>
            <a:ext cx="3098800" cy="38957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spect="1" noChangeArrowheads="1"/>
          </p:cNvSpPr>
          <p:nvPr>
            <p:ph type="title"/>
          </p:nvPr>
        </p:nvSpPr>
        <p:spPr/>
        <p:txBody>
          <a:bodyPr/>
          <a:lstStyle/>
          <a:p>
            <a:r>
              <a:rPr lang="en-US" sz="3200" dirty="0" smtClean="0"/>
              <a:t>What Are Major/Complex Incidents? (2 of 2)</a:t>
            </a:r>
          </a:p>
        </p:txBody>
      </p:sp>
      <p:sp>
        <p:nvSpPr>
          <p:cNvPr id="10243" name="Rectangle 4"/>
          <p:cNvSpPr>
            <a:spLocks noGrp="1" noChangeArrowheads="1"/>
          </p:cNvSpPr>
          <p:nvPr>
            <p:ph idx="1"/>
          </p:nvPr>
        </p:nvSpPr>
        <p:spPr>
          <a:xfrm>
            <a:off x="392113" y="1035050"/>
            <a:ext cx="5175250" cy="4646613"/>
          </a:xfrm>
        </p:spPr>
        <p:txBody>
          <a:bodyPr/>
          <a:lstStyle/>
          <a:p>
            <a:r>
              <a:rPr lang="en-US" sz="2100" smtClean="0"/>
              <a:t>Major/complex incidents:</a:t>
            </a:r>
          </a:p>
          <a:p>
            <a:pPr lvl="1">
              <a:tabLst/>
            </a:pPr>
            <a:r>
              <a:rPr lang="en-US" sz="2100" smtClean="0"/>
              <a:t>Include widespread damage to property/environment/economy.</a:t>
            </a:r>
          </a:p>
          <a:p>
            <a:pPr lvl="1">
              <a:tabLst/>
            </a:pPr>
            <a:r>
              <a:rPr lang="en-US" sz="2100" smtClean="0"/>
              <a:t>Result in psychological threat/trauma.</a:t>
            </a:r>
          </a:p>
          <a:p>
            <a:pPr lvl="1">
              <a:tabLst/>
            </a:pPr>
            <a:r>
              <a:rPr lang="en-US" sz="2100" smtClean="0"/>
              <a:t>Span multiple operational periods (weeks, months, years). </a:t>
            </a:r>
          </a:p>
          <a:p>
            <a:pPr lvl="1">
              <a:tabLst/>
            </a:pPr>
            <a:r>
              <a:rPr lang="en-US" sz="2100" smtClean="0"/>
              <a:t>Are costly to control and mitigate.</a:t>
            </a:r>
          </a:p>
          <a:p>
            <a:pPr lvl="1">
              <a:tabLst/>
            </a:pPr>
            <a:r>
              <a:rPr lang="en-US" sz="2100" smtClean="0"/>
              <a:t>Require extensive post-incident recovery efforts.</a:t>
            </a:r>
          </a:p>
          <a:p>
            <a:pPr lvl="1">
              <a:tabLst/>
            </a:pPr>
            <a:r>
              <a:rPr lang="en-US" sz="2100" smtClean="0"/>
              <a:t>Draw national media interest.</a:t>
            </a:r>
          </a:p>
          <a:p>
            <a:pPr lvl="1">
              <a:tabLst/>
            </a:pPr>
            <a:r>
              <a:rPr lang="en-US" sz="2100" smtClean="0"/>
              <a:t>May require a coordinated Federal response.</a:t>
            </a:r>
          </a:p>
        </p:txBody>
      </p:sp>
      <p:pic>
        <p:nvPicPr>
          <p:cNvPr id="10244" name="Picture 12" descr="A man working with petri dishes"/>
          <p:cNvPicPr>
            <a:picLocks noChangeAspect="1" noChangeArrowheads="1"/>
          </p:cNvPicPr>
          <p:nvPr/>
        </p:nvPicPr>
        <p:blipFill>
          <a:blip r:embed="rId2" cstate="print">
            <a:extLst>
              <a:ext uri="{28A0092B-C50C-407E-A947-70E740481C1C}">
                <a14:useLocalDpi xmlns:a14="http://schemas.microsoft.com/office/drawing/2010/main" val="0"/>
              </a:ext>
            </a:extLst>
          </a:blip>
          <a:srcRect l="10310"/>
          <a:stretch>
            <a:fillRect/>
          </a:stretch>
        </p:blipFill>
        <p:spPr bwMode="auto">
          <a:xfrm>
            <a:off x="5780088" y="1198563"/>
            <a:ext cx="2481262" cy="18288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10245" name="Picture 7" descr="Women looking at a map on the 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8500" y="3171825"/>
            <a:ext cx="2462213" cy="23780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84600" y="1068388"/>
            <a:ext cx="4902200" cy="4646612"/>
          </a:xfrm>
        </p:spPr>
        <p:txBody>
          <a:bodyPr/>
          <a:lstStyle/>
          <a:p>
            <a:pPr lvl="1" indent="-344488">
              <a:spcBef>
                <a:spcPct val="30000"/>
              </a:spcBef>
            </a:pPr>
            <a:r>
              <a:rPr lang="en-US" sz="2600" dirty="0">
                <a:latin typeface="Arial" charset="0"/>
              </a:rPr>
              <a:t>Administrative and jurisdictional complexity</a:t>
            </a:r>
          </a:p>
          <a:p>
            <a:pPr lvl="1" indent="-344488">
              <a:spcBef>
                <a:spcPct val="30000"/>
              </a:spcBef>
            </a:pPr>
            <a:r>
              <a:rPr lang="en-US" sz="2600" dirty="0">
                <a:latin typeface="Arial" charset="0"/>
              </a:rPr>
              <a:t>Geographic area involved</a:t>
            </a:r>
          </a:p>
          <a:p>
            <a:pPr lvl="1" indent="-344488">
              <a:spcBef>
                <a:spcPct val="30000"/>
              </a:spcBef>
            </a:pPr>
            <a:r>
              <a:rPr lang="en-US" sz="2600" dirty="0">
                <a:latin typeface="Arial" charset="0"/>
              </a:rPr>
              <a:t>Consideration of the span of control</a:t>
            </a:r>
          </a:p>
          <a:p>
            <a:pPr lvl="1" indent="-344488">
              <a:spcBef>
                <a:spcPct val="30000"/>
              </a:spcBef>
            </a:pPr>
            <a:r>
              <a:rPr lang="en-US" sz="2600" dirty="0">
                <a:latin typeface="Arial" charset="0"/>
              </a:rPr>
              <a:t>Functional specialties required</a:t>
            </a:r>
          </a:p>
          <a:p>
            <a:pPr lvl="1" indent="-344488">
              <a:spcBef>
                <a:spcPct val="30000"/>
              </a:spcBef>
            </a:pPr>
            <a:r>
              <a:rPr lang="en-US" sz="2600" dirty="0">
                <a:latin typeface="Arial" charset="0"/>
              </a:rPr>
              <a:t>Logistics, planning, and other support needs</a:t>
            </a:r>
          </a:p>
          <a:p>
            <a:pPr lvl="1" indent="-344488">
              <a:spcBef>
                <a:spcPct val="30000"/>
              </a:spcBef>
            </a:pPr>
            <a:r>
              <a:rPr lang="en-US" sz="2600" dirty="0">
                <a:latin typeface="Arial" charset="0"/>
              </a:rPr>
              <a:t>Potential for growth</a:t>
            </a:r>
          </a:p>
          <a:p>
            <a:endParaRPr lang="en-US" sz="2600" dirty="0"/>
          </a:p>
        </p:txBody>
      </p:sp>
      <p:sp>
        <p:nvSpPr>
          <p:cNvPr id="11266" name="Rectangle 2"/>
          <p:cNvSpPr>
            <a:spLocks noGrp="1" noChangeAspect="1" noChangeArrowheads="1"/>
          </p:cNvSpPr>
          <p:nvPr>
            <p:ph type="title"/>
          </p:nvPr>
        </p:nvSpPr>
        <p:spPr/>
        <p:txBody>
          <a:bodyPr/>
          <a:lstStyle/>
          <a:p>
            <a:r>
              <a:rPr lang="en-US" sz="3500" dirty="0" smtClean="0"/>
              <a:t>Factors for Determining Size &amp; Structure</a:t>
            </a:r>
          </a:p>
        </p:txBody>
      </p:sp>
      <p:pic>
        <p:nvPicPr>
          <p:cNvPr id="11267" name="Picture 1037" descr="A train knocked over on its s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725" y="3343275"/>
            <a:ext cx="2971800" cy="221773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11268" name="Picture 11" descr="Swat team"/>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8963" y="1166813"/>
            <a:ext cx="2979737" cy="2033587"/>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8229600" cy="1130300"/>
          </a:xfrm>
        </p:spPr>
        <p:txBody>
          <a:bodyPr/>
          <a:lstStyle/>
          <a:p>
            <a:r>
              <a:rPr lang="en-US" dirty="0">
                <a:latin typeface="Arial" charset="0"/>
              </a:rPr>
              <a:t>Most Command and General Staff positions are filled. </a:t>
            </a:r>
          </a:p>
          <a:p>
            <a:endParaRPr lang="en-US" dirty="0"/>
          </a:p>
        </p:txBody>
      </p:sp>
      <p:sp>
        <p:nvSpPr>
          <p:cNvPr id="12290" name="Rectangle 2"/>
          <p:cNvSpPr>
            <a:spLocks noGrp="1" noChangeAspect="1" noChangeArrowheads="1"/>
          </p:cNvSpPr>
          <p:nvPr>
            <p:ph type="title"/>
          </p:nvPr>
        </p:nvSpPr>
        <p:spPr/>
        <p:txBody>
          <a:bodyPr/>
          <a:lstStyle/>
          <a:p>
            <a:r>
              <a:rPr lang="en-US" dirty="0" smtClean="0"/>
              <a:t>Characteristics:  Organization (1 of 3)</a:t>
            </a:r>
          </a:p>
        </p:txBody>
      </p:sp>
      <p:pic>
        <p:nvPicPr>
          <p:cNvPr id="12292" name="Picture 5" descr="A hierarchy chart.  The top of the chart is Incident Commander.  The Public Information Officer, Safety Officer, and Liaison Officer answer to the incident commander.  The Operations Section Chief, Planning Section Chief, Logistics Section Chief, and the Finance/Admin Section Chief answer to the offic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88" y="2198688"/>
            <a:ext cx="8567737"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25700" y="3704432"/>
            <a:ext cx="6408738" cy="1883568"/>
          </a:xfrm>
        </p:spPr>
        <p:txBody>
          <a:bodyPr/>
          <a:lstStyle/>
          <a:p>
            <a:r>
              <a:rPr lang="en-US" dirty="0"/>
              <a:t>Divisions and Groups are used to organize tactical resources.  Branches may be required to reduce span of control.</a:t>
            </a:r>
          </a:p>
          <a:p>
            <a:endParaRPr lang="en-US" dirty="0"/>
          </a:p>
        </p:txBody>
      </p:sp>
      <p:sp>
        <p:nvSpPr>
          <p:cNvPr id="13314" name="Rectangle 2"/>
          <p:cNvSpPr>
            <a:spLocks noGrp="1" noChangeAspect="1" noChangeArrowheads="1"/>
          </p:cNvSpPr>
          <p:nvPr>
            <p:ph type="title"/>
          </p:nvPr>
        </p:nvSpPr>
        <p:spPr/>
        <p:txBody>
          <a:bodyPr/>
          <a:lstStyle/>
          <a:p>
            <a:r>
              <a:rPr lang="en-US" dirty="0" smtClean="0"/>
              <a:t>Characteristics:  Organization (2 of 3)</a:t>
            </a:r>
          </a:p>
        </p:txBody>
      </p:sp>
      <p:pic>
        <p:nvPicPr>
          <p:cNvPr id="13315" name="Picture 5" descr="A hierarchy chart.  The top of the chart is Incident Commander.  The Public Information Officer, Safety Officer, and Liaison Officer answer to the incident commander.  These branch off into the Operations Section, Planning Section, Logistics Section, and the Finance/Admin Section.&#10;&#10;The Operations Section branches off into Branches and Air Ops Branch.  Branches consists of Divisions and Groups which are the Strike Team, Task Force, and Single Resour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863" y="1096963"/>
            <a:ext cx="8664575"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08200" y="4449128"/>
            <a:ext cx="2197100" cy="658812"/>
          </a:xfrm>
        </p:spPr>
        <p:txBody>
          <a:bodyPr/>
          <a:lstStyle/>
          <a:p>
            <a:r>
              <a:rPr lang="en-US" sz="2400" dirty="0"/>
              <a:t>Most support units are needed.</a:t>
            </a:r>
          </a:p>
          <a:p>
            <a:endParaRPr lang="en-US" sz="2400" dirty="0"/>
          </a:p>
        </p:txBody>
      </p:sp>
      <p:sp>
        <p:nvSpPr>
          <p:cNvPr id="14338" name="Rectangle 2"/>
          <p:cNvSpPr>
            <a:spLocks noGrp="1" noChangeAspect="1" noChangeArrowheads="1"/>
          </p:cNvSpPr>
          <p:nvPr>
            <p:ph type="title"/>
          </p:nvPr>
        </p:nvSpPr>
        <p:spPr/>
        <p:txBody>
          <a:bodyPr/>
          <a:lstStyle/>
          <a:p>
            <a:r>
              <a:rPr lang="en-US" dirty="0" smtClean="0"/>
              <a:t>Characteristics:  Organization (3 of 3)</a:t>
            </a:r>
          </a:p>
        </p:txBody>
      </p:sp>
      <p:pic>
        <p:nvPicPr>
          <p:cNvPr id="7" name="Picture 2" descr="A hierarchy chart.  The top of the chart is Incident Commander.  The Public Information Officer, Safety Officer, and Liaison Officer answer to the incident commander.  These branch off into the Operations Section, Planning Section, Logistics Section, and the Finance/Admin Section.&#10;&#10;The Operations Section branches off into Branches and Air Ops Branch.  Branches consists of Divisions and Groups which are the Strike Team, Task Force, and Single Resource.&#10;&#10;The Planning Section branches off into the resources unit, demob. unit, situation unit, and doc. unit. &#10;&#10;The Logistics Section branches off into the service branch and the support branch. The service branch is consisted of the commun. unit, medical unit, and food unit. the support branch is consisted of the supply unit, facilities unit, and ground support unit.&#10;&#10;The Finance/Admin Section branches off into time unit, compens. claims unit, procurement unit, and cost un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0" y="1057729"/>
            <a:ext cx="8864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51F9574493A54E8DEC486376A2C933" ma:contentTypeVersion="2" ma:contentTypeDescription="Create a new document." ma:contentTypeScope="" ma:versionID="dfe6c15630988c61423f04bb52a17d48">
  <xsd:schema xmlns:xsd="http://www.w3.org/2001/XMLSchema" xmlns:p="http://schemas.microsoft.com/office/2006/metadata/properties" xmlns:ns2="b3cffaca-52ae-4b43-ba6f-0b61c76eab17" targetNamespace="http://schemas.microsoft.com/office/2006/metadata/properties" ma:root="true" ma:fieldsID="77a62b3c5fc6faebadda2c09e83b31b1" ns2:_="">
    <xsd:import namespace="b3cffaca-52ae-4b43-ba6f-0b61c76eab17"/>
    <xsd:element name="properties">
      <xsd:complexType>
        <xsd:sequence>
          <xsd:element name="documentManagement">
            <xsd:complexType>
              <xsd:all>
                <xsd:element ref="ns2:Next_x0020_Course_x0020_Date" minOccurs="0"/>
              </xsd:all>
            </xsd:complexType>
          </xsd:element>
        </xsd:sequence>
      </xsd:complexType>
    </xsd:element>
  </xsd:schema>
  <xsd:schema xmlns:xsd="http://www.w3.org/2001/XMLSchema" xmlns:dms="http://schemas.microsoft.com/office/2006/documentManagement/types" targetNamespace="b3cffaca-52ae-4b43-ba6f-0b61c76eab17" elementFormDefault="qualified">
    <xsd:import namespace="http://schemas.microsoft.com/office/2006/documentManagement/types"/>
    <xsd:element name="Next_x0020_Course_x0020_Date" ma:index="9" nillable="true" ma:displayName="Next Course Date" ma:format="DateOnly" ma:internalName="Next_x0020_Course_x0020_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ext_x0020_Course_x0020_Date xmlns="b3cffaca-52ae-4b43-ba6f-0b61c76eab17" xsi:nil="true"/>
  </documentManagement>
</p:properties>
</file>

<file path=customXml/itemProps1.xml><?xml version="1.0" encoding="utf-8"?>
<ds:datastoreItem xmlns:ds="http://schemas.openxmlformats.org/officeDocument/2006/customXml" ds:itemID="{C51C25FE-68FE-4EAA-8B0E-FFC48C39C5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cffaca-52ae-4b43-ba6f-0b61c76eab17"/>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740B7331-F4F2-4592-8D9D-B524A0E08E73}">
  <ds:schemaRefs>
    <ds:schemaRef ds:uri="http://schemas.microsoft.com/sharepoint/v3/contenttype/forms"/>
  </ds:schemaRefs>
</ds:datastoreItem>
</file>

<file path=customXml/itemProps3.xml><?xml version="1.0" encoding="utf-8"?>
<ds:datastoreItem xmlns:ds="http://schemas.openxmlformats.org/officeDocument/2006/customXml" ds:itemID="{D9662394-6550-448C-B84B-7A835AD6B3C1}">
  <ds:schemaRef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 ds:uri="b3cffaca-52ae-4b43-ba6f-0b61c76eab17"/>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02_ICSHigherEd_Visuals_SF</Template>
  <TotalTime>37418</TotalTime>
  <Words>1340</Words>
  <Application>Microsoft Office PowerPoint</Application>
  <PresentationFormat>On-screen Show (4:3)</PresentationFormat>
  <Paragraphs>162</Paragraphs>
  <Slides>34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Tahoma</vt:lpstr>
      <vt:lpstr>Times New Roman</vt:lpstr>
      <vt:lpstr>Wingdings</vt:lpstr>
      <vt:lpstr>1_Default Design</vt:lpstr>
      <vt:lpstr>Unit 3: </vt:lpstr>
      <vt:lpstr>Unit Objectives</vt:lpstr>
      <vt:lpstr>Complex Incident Management</vt:lpstr>
      <vt:lpstr>What Are Major/Complex Incidents? (1 of 2)</vt:lpstr>
      <vt:lpstr>What Are Major/Complex Incidents? (2 of 2)</vt:lpstr>
      <vt:lpstr>Factors for Determining Size &amp; Structure</vt:lpstr>
      <vt:lpstr>Characteristics:  Organization (1 of 3)</vt:lpstr>
      <vt:lpstr>Characteristics:  Organization (2 of 3)</vt:lpstr>
      <vt:lpstr>Characteristics:  Organization (3 of 3)</vt:lpstr>
      <vt:lpstr>Characteristics:  Resources &amp; Planning </vt:lpstr>
      <vt:lpstr>ICS Organizational Options</vt:lpstr>
      <vt:lpstr>Incident Complex:  Definition</vt:lpstr>
      <vt:lpstr>Discussion Question</vt:lpstr>
      <vt:lpstr>Incident Complex:  Structure  </vt:lpstr>
      <vt:lpstr>ICS Organizational Options</vt:lpstr>
      <vt:lpstr>Dividing a Single Incident (1 of 2)</vt:lpstr>
      <vt:lpstr>Dividing a Single Incident (2 of 2)</vt:lpstr>
      <vt:lpstr>Dividing an Incident</vt:lpstr>
      <vt:lpstr>ICS Organizational Options</vt:lpstr>
      <vt:lpstr>Branch Tactical Planning</vt:lpstr>
      <vt:lpstr>Branch Tactical Planning:  Examples</vt:lpstr>
      <vt:lpstr>Bastrop County Complex Sept 2011 Branch Tactical Planning Used in Two Ways</vt:lpstr>
      <vt:lpstr>Bastrop County Complex Sept 2011 Branch Tactical Planning Used in Two Ways</vt:lpstr>
      <vt:lpstr>Accomplishing Branch Planning</vt:lpstr>
      <vt:lpstr>Discussion Questions</vt:lpstr>
      <vt:lpstr>Separate Advanced Incident Planning</vt:lpstr>
      <vt:lpstr>Advanced Planning Considerations</vt:lpstr>
      <vt:lpstr>ICS Organizational Options</vt:lpstr>
      <vt:lpstr>Adding an Operations Section</vt:lpstr>
      <vt:lpstr>Adding Operations Section:  Considerations</vt:lpstr>
      <vt:lpstr>Adding a Logistics Section</vt:lpstr>
      <vt:lpstr>Adding Logistics Section:  Considerations</vt:lpstr>
      <vt:lpstr>Activity:  The Expanding Incident</vt:lpstr>
      <vt:lpstr>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ICS200</dc:title>
  <dc:creator>Sharon</dc:creator>
  <cp:lastModifiedBy>Bob</cp:lastModifiedBy>
  <cp:revision>2498</cp:revision>
  <cp:lastPrinted>2005-07-05T17:26:47Z</cp:lastPrinted>
  <dcterms:created xsi:type="dcterms:W3CDTF">2004-12-03T17:53:15Z</dcterms:created>
  <dcterms:modified xsi:type="dcterms:W3CDTF">2017-08-16T00:37:34Z</dcterms:modified>
</cp:coreProperties>
</file>