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  <p:sldMasterId id="2147483745" r:id="rId2"/>
    <p:sldMasterId id="2147483769" r:id="rId3"/>
  </p:sldMasterIdLst>
  <p:notesMasterIdLst>
    <p:notesMasterId r:id="rId16"/>
  </p:notesMasterIdLst>
  <p:handoutMasterIdLst>
    <p:handoutMasterId r:id="rId17"/>
  </p:handoutMasterIdLst>
  <p:sldIdLst>
    <p:sldId id="262" r:id="rId4"/>
    <p:sldId id="383" r:id="rId5"/>
    <p:sldId id="376" r:id="rId6"/>
    <p:sldId id="386" r:id="rId7"/>
    <p:sldId id="379" r:id="rId8"/>
    <p:sldId id="378" r:id="rId9"/>
    <p:sldId id="380" r:id="rId10"/>
    <p:sldId id="361" r:id="rId11"/>
    <p:sldId id="367" r:id="rId12"/>
    <p:sldId id="369" r:id="rId13"/>
    <p:sldId id="375" r:id="rId14"/>
    <p:sldId id="365" r:id="rId15"/>
  </p:sldIdLst>
  <p:sldSz cx="9144000" cy="6858000" type="screen4x3"/>
  <p:notesSz cx="7315200" cy="96012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6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6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6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6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0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80"/>
    <a:srgbClr val="CCCCFF"/>
    <a:srgbClr val="B2B2B2"/>
    <a:srgbClr val="1D3B59"/>
    <a:srgbClr val="003366"/>
    <a:srgbClr val="18314A"/>
    <a:srgbClr val="285078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39" autoAdjust="0"/>
    <p:restoredTop sz="90962" autoAdjust="0"/>
  </p:normalViewPr>
  <p:slideViewPr>
    <p:cSldViewPr>
      <p:cViewPr varScale="1">
        <p:scale>
          <a:sx n="68" d="100"/>
          <a:sy n="68" d="100"/>
        </p:scale>
        <p:origin x="1212" y="60"/>
      </p:cViewPr>
      <p:guideLst>
        <p:guide orient="horz" pos="340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80" d="100"/>
          <a:sy n="80" d="100"/>
        </p:scale>
        <p:origin x="-1206" y="-60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l" defTabSz="957263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r" defTabSz="957263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9713"/>
            <a:ext cx="3170238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l" defTabSz="957263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9713"/>
            <a:ext cx="3170237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r" defTabSz="957263">
              <a:defRPr sz="1300"/>
            </a:lvl1pPr>
          </a:lstStyle>
          <a:p>
            <a:pPr>
              <a:defRPr/>
            </a:pPr>
            <a:fld id="{E1783B7E-4919-48DE-9759-F49065BB56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010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l" defTabSz="957263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r" defTabSz="957263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l" defTabSz="957263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r" defTabSz="957263">
              <a:defRPr sz="1300">
                <a:latin typeface="Arial" charset="0"/>
              </a:defRPr>
            </a:lvl1pPr>
          </a:lstStyle>
          <a:p>
            <a:pPr>
              <a:defRPr/>
            </a:pPr>
            <a:fld id="{8B0AA06F-5C0F-4893-A787-6D00DB0BDB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7540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Header Placeholder 1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/>
                </a:solidFill>
              </a:rPr>
              <a:t>IS-700.A:  National Incident Management System, An Introduction</a:t>
            </a:r>
          </a:p>
        </p:txBody>
      </p:sp>
      <p:sp>
        <p:nvSpPr>
          <p:cNvPr id="28675" name="Footer Placeholder 5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prstClr val="black"/>
                </a:solidFill>
              </a:rPr>
              <a:t>January 2009</a:t>
            </a:r>
          </a:p>
        </p:txBody>
      </p:sp>
      <p:sp>
        <p:nvSpPr>
          <p:cNvPr id="28676" name="Slide Number Placeholder 6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prstClr val="black"/>
                </a:solidFill>
              </a:rPr>
              <a:t>Page 2.</a:t>
            </a:r>
            <a:fld id="{89260650-C4B2-44CA-9FB8-C378AB2B54DE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1638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90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6005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F6CA61D7-2386-4C01-A75F-7D0D6BB3703D}" type="slidenum">
              <a:rPr lang="en-US" sz="1300" smtClean="0">
                <a:latin typeface="Arial" charset="0"/>
              </a:rPr>
              <a:pPr eaLnBrk="1" hangingPunct="1"/>
              <a:t>3</a:t>
            </a:fld>
            <a:endParaRPr lang="en-US" sz="1300" smtClean="0">
              <a:latin typeface="Arial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064881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7178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1pPr>
            <a:lvl2pPr marL="742883" indent="-285725" defTabSz="957178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2pPr>
            <a:lvl3pPr marL="1142898" indent="-228580" defTabSz="957178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3pPr>
            <a:lvl4pPr marL="1600057" indent="-228580" defTabSz="957178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4pPr>
            <a:lvl5pPr marL="2057217" indent="-228580" defTabSz="957178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5pPr>
            <a:lvl6pPr marL="2514376" indent="-228580" algn="ctr" defTabSz="95717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6pPr>
            <a:lvl7pPr marL="2971536" indent="-228580" algn="ctr" defTabSz="95717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7pPr>
            <a:lvl8pPr marL="3428694" indent="-228580" algn="ctr" defTabSz="95717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8pPr>
            <a:lvl9pPr marL="3885854" indent="-228580" algn="ctr" defTabSz="95717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9448B02A-34AD-4334-9B22-D18F8BE9E591}" type="slidenum">
              <a:rPr lang="en-US" sz="1300">
                <a:solidFill>
                  <a:prstClr val="black"/>
                </a:solidFill>
                <a:latin typeface="Arial" charset="0"/>
              </a:rPr>
              <a:pPr eaLnBrk="1" hangingPunct="1"/>
              <a:t>4</a:t>
            </a:fld>
            <a:endParaRPr lang="en-US" sz="13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6425188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5E087079-7969-43BD-9CBB-09FC77D99012}" type="slidenum">
              <a:rPr lang="en-US" altLang="en-US" sz="1300">
                <a:solidFill>
                  <a:prstClr val="black"/>
                </a:solidFill>
                <a:latin typeface="Arial" charset="0"/>
              </a:rPr>
              <a:pPr eaLnBrk="1" hangingPunct="1"/>
              <a:t>7</a:t>
            </a:fld>
            <a:endParaRPr lang="en-US" altLang="en-US" sz="13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778263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PbkgFEMA_v0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2"/>
          <p:cNvSpPr>
            <a:spLocks noChangeArrowheads="1"/>
          </p:cNvSpPr>
          <p:nvPr userDrawn="1"/>
        </p:nvSpPr>
        <p:spPr bwMode="gray">
          <a:xfrm>
            <a:off x="6248400" y="59690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r>
              <a:rPr lang="en-US" sz="1400" b="1" dirty="0">
                <a:solidFill>
                  <a:srgbClr val="FFFFFF"/>
                </a:solidFill>
                <a:latin typeface="Arial"/>
              </a:rPr>
              <a:t> Visual 1.</a:t>
            </a:r>
            <a:fld id="{53474BB2-2153-48B9-B504-256572BBAA59}" type="slidenum">
              <a:rPr lang="en-US" sz="1400" b="1">
                <a:solidFill>
                  <a:srgbClr val="FFFFFF"/>
                </a:solidFill>
                <a:latin typeface="Arial"/>
              </a:rPr>
              <a:pPr algn="r">
                <a:defRPr/>
              </a:pPr>
              <a:t>‹#›</a:t>
            </a:fld>
            <a:endParaRPr lang="en-US" sz="1400" b="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 userDrawn="1"/>
        </p:nvSpPr>
        <p:spPr bwMode="gray">
          <a:xfrm>
            <a:off x="2890838" y="6181725"/>
            <a:ext cx="6253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ts val="0"/>
              </a:spcBef>
              <a:defRPr/>
            </a:pPr>
            <a:r>
              <a:rPr lang="en-US" sz="1400" b="1" dirty="0">
                <a:solidFill>
                  <a:srgbClr val="FFFFFF"/>
                </a:solidFill>
                <a:latin typeface="Arial"/>
              </a:rPr>
              <a:t>Course Overview</a:t>
            </a:r>
          </a:p>
        </p:txBody>
      </p:sp>
      <p:sp>
        <p:nvSpPr>
          <p:cNvPr id="37891" name="Rectangle 4"/>
          <p:cNvSpPr>
            <a:spLocks noGrp="1" noChangeAspect="1" noChangeArrowheads="1"/>
          </p:cNvSpPr>
          <p:nvPr>
            <p:ph type="ctrTitle"/>
          </p:nvPr>
        </p:nvSpPr>
        <p:spPr>
          <a:xfrm>
            <a:off x="736600" y="1901825"/>
            <a:ext cx="7772400" cy="1470025"/>
          </a:xfrm>
        </p:spPr>
        <p:txBody>
          <a:bodyPr/>
          <a:lstStyle>
            <a:lvl1pPr>
              <a:defRPr sz="44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7892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800100" y="25781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4000">
                <a:latin typeface="Times New Roman" pitchFamily="18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1462251"/>
      </p:ext>
    </p:extLst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33A5E-72C1-41E8-8D63-65B8634F501F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514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Visual 1.</a:t>
            </a:r>
            <a:fld id="{3716C31E-999E-4B1D-AF72-91197CA61B4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3656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Visual 1.</a:t>
            </a:r>
            <a:fld id="{D9D7DD56-A416-4BFC-A260-CF7F119CEA5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129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Visual 1.</a:t>
            </a:r>
            <a:fld id="{345701D0-70E4-49D9-B35D-5915F1F1C51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543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Visual 1.</a:t>
            </a:r>
            <a:fld id="{A7C4A84A-FA8B-48AF-8591-D357CFC8F7D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877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Visual 1.</a:t>
            </a:r>
            <a:fld id="{F44536DB-8384-4DD8-90BF-33CB7EE743B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780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Visual 1.</a:t>
            </a:r>
            <a:fld id="{D7954596-FE79-4A03-8A71-E87D5A5E27B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0302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Visual 1.</a:t>
            </a:r>
            <a:fld id="{26B3D0EA-97FC-4BF2-A89E-88CE03673A3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355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Visual 1.</a:t>
            </a:r>
            <a:fld id="{843F2913-89BE-44A8-A4F2-BBAFC5DB2C7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024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Visual 1.</a:t>
            </a:r>
            <a:fld id="{336B52D3-DE18-4ED0-A641-5C7AF45DB5E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1102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PPbkgFEMA_v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2"/>
          <p:cNvSpPr>
            <a:spLocks noChangeArrowheads="1"/>
          </p:cNvSpPr>
          <p:nvPr userDrawn="1"/>
        </p:nvSpPr>
        <p:spPr bwMode="gray">
          <a:xfrm>
            <a:off x="6248400" y="59690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r>
              <a:rPr lang="en-US" sz="1400" b="1" dirty="0">
                <a:solidFill>
                  <a:srgbClr val="FFFFFF"/>
                </a:solidFill>
                <a:latin typeface="Arial" charset="0"/>
              </a:rPr>
              <a:t> Visual 1.</a:t>
            </a:r>
            <a:fld id="{38CE3E14-3C14-40C8-A92B-2C0F61D49DD6}" type="slidenum">
              <a:rPr lang="en-US" sz="1400" b="1">
                <a:solidFill>
                  <a:srgbClr val="FFFFFF"/>
                </a:solidFill>
                <a:latin typeface="Arial" charset="0"/>
              </a:rPr>
              <a:pPr algn="r">
                <a:defRPr/>
              </a:pPr>
              <a:t>‹#›</a:t>
            </a:fld>
            <a:endParaRPr lang="en-US" sz="1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 userDrawn="1"/>
        </p:nvSpPr>
        <p:spPr bwMode="gray">
          <a:xfrm>
            <a:off x="2890838" y="6181725"/>
            <a:ext cx="6253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ts val="0"/>
              </a:spcBef>
              <a:defRPr/>
            </a:pPr>
            <a:r>
              <a:rPr lang="en-US" sz="1400" b="1" dirty="0">
                <a:solidFill>
                  <a:srgbClr val="FFFFFF"/>
                </a:solidFill>
                <a:latin typeface="Arial"/>
              </a:rPr>
              <a:t>Course Overview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198940"/>
      </p:ext>
    </p:extLst>
  </p:cSld>
  <p:clrMapOvr>
    <a:masterClrMapping/>
  </p:clrMapOvr>
  <p:transition>
    <p:wipe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Visual 1.</a:t>
            </a:r>
            <a:fld id="{B7C9E624-E24D-43C2-A229-D424B52759D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936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F466F-BDA4-4F18-9C7B-FF0A9A1B0E80}" type="datetime1">
              <a:rPr lang="en-US" smtClean="0"/>
              <a:pPr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1135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607B-A47E-422C-9BEF-122CCDB7C526}" type="datetime1">
              <a:rPr lang="en-US" smtClean="0"/>
              <a:pPr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3314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A7CB-BEE6-4F99-898E-913F06E8E125}" type="datetime1">
              <a:rPr lang="en-US" smtClean="0"/>
              <a:pPr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1931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300C-6FC5-4FC3-AF1A-075E4F50620D}" type="datetime1">
              <a:rPr lang="en-US" smtClean="0"/>
              <a:pPr/>
              <a:t>6/18/2019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8485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295D-4A77-4DEB-B04C-9F4282A8BC04}" type="datetime1">
              <a:rPr lang="en-US" smtClean="0"/>
              <a:pPr/>
              <a:t>6/18/2019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3968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28685-4D0C-42D5-8013-B5904CD1FCBC}" type="datetime1">
              <a:rPr lang="en-US" smtClean="0"/>
              <a:pPr/>
              <a:t>6/18/2019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6034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26C0-9885-4BA9-BBFA-A52CBFEBB775}" type="datetime1">
              <a:rPr lang="en-US" smtClean="0"/>
              <a:pPr/>
              <a:t>6/18/2019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6741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E1B38-C5EB-4D66-9137-0AFE9CDEDE8F}" type="datetime1">
              <a:rPr lang="en-US" smtClean="0"/>
              <a:pPr/>
              <a:t>6/18/2019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3434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>
                <a:solidFill>
                  <a:srgbClr val="434342"/>
                </a:solidFill>
              </a:rPr>
              <a:pPr/>
              <a:t>‹#›</a:t>
            </a:fld>
            <a:endParaRPr lang="en-US">
              <a:solidFill>
                <a:srgbClr val="4343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4180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6/18/2019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963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tabLst/>
              <a:defRPr sz="2800">
                <a:latin typeface="+mn-lt"/>
              </a:defRPr>
            </a:lvl1pPr>
            <a:lvl2pPr>
              <a:tabLst>
                <a:tab pos="457200" algn="l"/>
              </a:tabLst>
              <a:defRPr sz="2800">
                <a:latin typeface="+mn-lt"/>
              </a:defRPr>
            </a:lvl2pPr>
            <a:lvl3pPr>
              <a:defRPr sz="2800">
                <a:latin typeface="+mn-lt"/>
              </a:defRPr>
            </a:lvl3pPr>
            <a:lvl4pPr>
              <a:defRPr sz="2800">
                <a:latin typeface="+mn-lt"/>
              </a:defRPr>
            </a:lvl4pPr>
            <a:lvl5pPr>
              <a:defRPr sz="2800"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370339"/>
      </p:ext>
    </p:extLst>
  </p:cSld>
  <p:clrMapOvr>
    <a:masterClrMapping/>
  </p:clrMapOvr>
  <p:transition>
    <p:wipe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4290-6522-4139-852E-05BD9E7F0D2E}" type="datetime1">
              <a:rPr lang="en-US" smtClean="0"/>
              <a:pPr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24945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55F9-81EA-47C5-8059-9E5C2B437C70}" type="datetime1">
              <a:rPr lang="en-US" smtClean="0"/>
              <a:pPr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249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8388"/>
            <a:ext cx="4038600" cy="4646612"/>
          </a:xfrm>
        </p:spPr>
        <p:txBody>
          <a:bodyPr/>
          <a:lstStyle>
            <a:lvl1pPr marL="0" indent="0"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8388"/>
            <a:ext cx="4038600" cy="4646612"/>
          </a:xfrm>
        </p:spPr>
        <p:txBody>
          <a:bodyPr/>
          <a:lstStyle>
            <a:lvl1pPr marL="0" indent="0"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397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14813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985" y="4558352"/>
            <a:ext cx="7948684" cy="910988"/>
          </a:xfrm>
          <a:solidFill>
            <a:srgbClr val="000066"/>
          </a:solidFill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1068388"/>
            <a:ext cx="7936173" cy="3162418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397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210384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Callout 3"/>
          <p:cNvSpPr/>
          <p:nvPr userDrawn="1"/>
        </p:nvSpPr>
        <p:spPr>
          <a:xfrm>
            <a:off x="1146412" y="1555844"/>
            <a:ext cx="6632812" cy="3016156"/>
          </a:xfrm>
          <a:prstGeom prst="wedgeEllipseCallou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1860076" y="2340588"/>
            <a:ext cx="5205484" cy="1119116"/>
          </a:xfrm>
          <a:noFill/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332016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8071394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/>
          <p:cNvSpPr>
            <a:spLocks noGrp="1"/>
          </p:cNvSpPr>
          <p:nvPr>
            <p:ph sz="half" idx="13"/>
          </p:nvPr>
        </p:nvSpPr>
        <p:spPr>
          <a:xfrm>
            <a:off x="635011" y="4264172"/>
            <a:ext cx="7948684" cy="683500"/>
          </a:xfrm>
          <a:solidFill>
            <a:srgbClr val="000066"/>
          </a:solidFill>
        </p:spPr>
        <p:txBody>
          <a:bodyPr/>
          <a:lstStyle>
            <a:lvl1pPr marL="0" indent="0">
              <a:defRPr sz="24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12"/>
          </p:nvPr>
        </p:nvSpPr>
        <p:spPr>
          <a:xfrm>
            <a:off x="631473" y="3473792"/>
            <a:ext cx="7948684" cy="683500"/>
          </a:xfrm>
          <a:solidFill>
            <a:srgbClr val="000066"/>
          </a:solidFill>
        </p:spPr>
        <p:txBody>
          <a:bodyPr/>
          <a:lstStyle>
            <a:lvl1pPr marL="0" indent="0">
              <a:defRPr sz="24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half" idx="11"/>
          </p:nvPr>
        </p:nvSpPr>
        <p:spPr>
          <a:xfrm>
            <a:off x="642105" y="2708261"/>
            <a:ext cx="7948684" cy="683500"/>
          </a:xfrm>
          <a:solidFill>
            <a:srgbClr val="000066"/>
          </a:solidFill>
        </p:spPr>
        <p:txBody>
          <a:bodyPr/>
          <a:lstStyle>
            <a:lvl1pPr marL="0" indent="0">
              <a:defRPr sz="24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0"/>
          </p:nvPr>
        </p:nvSpPr>
        <p:spPr>
          <a:xfrm>
            <a:off x="652739" y="1932096"/>
            <a:ext cx="7948684" cy="683500"/>
          </a:xfrm>
          <a:solidFill>
            <a:srgbClr val="000066"/>
          </a:solidFill>
        </p:spPr>
        <p:txBody>
          <a:bodyPr/>
          <a:lstStyle>
            <a:lvl1pPr marL="0" indent="0">
              <a:defRPr sz="24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sz="half" idx="2"/>
          </p:nvPr>
        </p:nvSpPr>
        <p:spPr>
          <a:xfrm>
            <a:off x="631474" y="1177198"/>
            <a:ext cx="7948684" cy="683500"/>
          </a:xfrm>
          <a:solidFill>
            <a:srgbClr val="000066"/>
          </a:solidFill>
        </p:spPr>
        <p:txBody>
          <a:bodyPr/>
          <a:lstStyle>
            <a:lvl1pPr marL="0" indent="0">
              <a:defRPr sz="24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660621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algn="l">
              <a:defRPr/>
            </a:pPr>
            <a:fld id="{CB2D53B6-487A-4CD8-AAF5-4777963F9B3A}" type="datetime1">
              <a:rPr lang="en-US">
                <a:solidFill>
                  <a:srgbClr val="000000"/>
                </a:solidFill>
              </a:rPr>
              <a:pPr algn="l">
                <a:defRPr/>
              </a:pPr>
              <a:t>6/18/2019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algn="l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algn="l">
              <a:defRPr/>
            </a:pPr>
            <a:r>
              <a:rPr lang="en-US">
                <a:solidFill>
                  <a:srgbClr val="000000"/>
                </a:solidFill>
              </a:rPr>
              <a:t>Visual </a:t>
            </a:r>
            <a:fld id="{7567CAFC-6D5D-4BB8-BC1B-139F9B0A9D7F}" type="slidenum">
              <a:rPr lang="en-US">
                <a:solidFill>
                  <a:srgbClr val="000000"/>
                </a:solidFill>
              </a:rPr>
              <a:pPr algn="l">
                <a:defRPr/>
              </a:pPr>
              <a:t>‹#›</a:t>
            </a:fld>
            <a:r>
              <a:rPr lang="en-US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89544586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PPbkgFEMA_v0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457200" y="990600"/>
            <a:ext cx="807720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12"/>
          <p:cNvSpPr>
            <a:spLocks noChangeArrowheads="1"/>
          </p:cNvSpPr>
          <p:nvPr/>
        </p:nvSpPr>
        <p:spPr bwMode="gray">
          <a:xfrm>
            <a:off x="6248400" y="59690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r>
              <a:rPr lang="en-US" sz="1400" b="1" dirty="0">
                <a:solidFill>
                  <a:srgbClr val="FFFFFF"/>
                </a:solidFill>
                <a:latin typeface="Arial"/>
              </a:rPr>
              <a:t> Visual 1.</a:t>
            </a:r>
            <a:fld id="{721A5B0A-1B8B-4DF4-975F-8E8712A5291B}" type="slidenum">
              <a:rPr lang="en-US" sz="1400" b="1">
                <a:solidFill>
                  <a:srgbClr val="FFFFFF"/>
                </a:solidFill>
                <a:latin typeface="Arial"/>
              </a:rPr>
              <a:pPr algn="r">
                <a:defRPr/>
              </a:pPr>
              <a:t>‹#›</a:t>
            </a:fld>
            <a:endParaRPr lang="en-US" sz="1400" b="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gray">
          <a:xfrm>
            <a:off x="2890838" y="6181725"/>
            <a:ext cx="6253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ts val="0"/>
              </a:spcBef>
              <a:defRPr/>
            </a:pPr>
            <a:r>
              <a:rPr lang="en-US" sz="1400" b="1" dirty="0">
                <a:solidFill>
                  <a:srgbClr val="FFFFFF"/>
                </a:solidFill>
                <a:latin typeface="Arial"/>
              </a:rPr>
              <a:t>Course Overview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68388"/>
            <a:ext cx="8229600" cy="464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2296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96511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</p:sldLayoutIdLst>
  <p:transition>
    <p:wipe dir="r"/>
  </p:transition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tabLst>
          <a:tab pos="457200" algn="l"/>
        </a:tabLst>
        <a:defRPr sz="2800" b="1">
          <a:solidFill>
            <a:srgbClr val="000066"/>
          </a:solidFill>
          <a:latin typeface="+mn-lt"/>
          <a:ea typeface="+mn-ea"/>
          <a:cs typeface="+mn-cs"/>
        </a:defRPr>
      </a:lvl1pPr>
      <a:lvl2pPr marL="4572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tabLst>
          <a:tab pos="457200" algn="l"/>
        </a:tabLst>
        <a:defRPr sz="2800" b="1">
          <a:solidFill>
            <a:srgbClr val="000066"/>
          </a:solidFill>
          <a:latin typeface="+mn-lt"/>
          <a:cs typeface="+mn-cs"/>
        </a:defRPr>
      </a:lvl2pPr>
      <a:lvl3pPr marL="9144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tabLst>
          <a:tab pos="914400" algn="l"/>
        </a:tabLst>
        <a:defRPr sz="2800" b="1">
          <a:solidFill>
            <a:srgbClr val="000066"/>
          </a:solidFill>
          <a:latin typeface="+mn-lt"/>
          <a:cs typeface="+mn-cs"/>
        </a:defRPr>
      </a:lvl3pPr>
      <a:lvl4pPr marL="13716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tabLst>
          <a:tab pos="1371600" algn="l"/>
        </a:tabLst>
        <a:defRPr sz="2800" b="1">
          <a:solidFill>
            <a:srgbClr val="000066"/>
          </a:solidFill>
          <a:latin typeface="+mn-lt"/>
          <a:cs typeface="+mn-cs"/>
        </a:defRPr>
      </a:lvl4pPr>
      <a:lvl5pPr marL="2174875" indent="-228600" algn="l" rtl="0" eaLnBrk="0" fontAlgn="base" hangingPunct="0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5pPr>
      <a:lvl6pPr marL="26320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6pPr>
      <a:lvl7pPr marL="30892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7pPr>
      <a:lvl8pPr marL="35464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8pPr>
      <a:lvl9pPr marL="40036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mtClean="0"/>
              <a:t>Visual 1.</a:t>
            </a:r>
            <a:fld id="{F9B0CBB3-93CD-48D1-8D80-11A59026417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EC5EF-442C-4A58-91FE-1EB8D3F9CF6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11" descr="C:\Files\Templates-forms\fema-genericvisual_noseal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92813"/>
            <a:ext cx="9145588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0024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FDD49-9B06-4CA8-9D84-12A6632A23F2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3DE7E-366E-490A-8E3E-47C1C6E1B1D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11" descr="fema-genericvisual_noseal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92813"/>
            <a:ext cx="9145588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2"/>
          <p:cNvSpPr>
            <a:spLocks noChangeArrowheads="1"/>
          </p:cNvSpPr>
          <p:nvPr userDrawn="1"/>
        </p:nvSpPr>
        <p:spPr bwMode="gray">
          <a:xfrm>
            <a:off x="6248400" y="6019800"/>
            <a:ext cx="2895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/>
            <a:r>
              <a:rPr lang="en-US" sz="1400" b="1">
                <a:solidFill>
                  <a:srgbClr val="FFFFFF"/>
                </a:solidFill>
                <a:latin typeface="Arial" charset="0"/>
              </a:rPr>
              <a:t> Visual 1.</a:t>
            </a:r>
            <a:fld id="{E602A648-DE56-42A4-B088-CB01B1009C74}" type="slidenum">
              <a:rPr lang="en-US" sz="1400" b="1">
                <a:solidFill>
                  <a:srgbClr val="FFFFFF"/>
                </a:solidFill>
                <a:latin typeface="Arial" charset="0"/>
              </a:rPr>
              <a:pPr algn="r"/>
              <a:t>‹#›</a:t>
            </a:fld>
            <a:endParaRPr lang="en-US" sz="1400" b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 userDrawn="1"/>
        </p:nvSpPr>
        <p:spPr bwMode="gray">
          <a:xfrm>
            <a:off x="228600" y="6019800"/>
            <a:ext cx="5872163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  <a:defRPr/>
            </a:pPr>
            <a:r>
              <a:rPr lang="en-US" sz="1400" b="1" smtClean="0">
                <a:solidFill>
                  <a:srgbClr val="FFFFFF"/>
                </a:solidFill>
                <a:latin typeface="Arial" charset="0"/>
              </a:rPr>
              <a:t>Unit 1:  </a:t>
            </a:r>
            <a:br>
              <a:rPr lang="en-US" sz="1400" b="1" smtClean="0">
                <a:solidFill>
                  <a:srgbClr val="FFFFFF"/>
                </a:solidFill>
                <a:latin typeface="Arial" charset="0"/>
              </a:rPr>
            </a:br>
            <a:r>
              <a:rPr lang="en-US" sz="1400" b="1" smtClean="0">
                <a:solidFill>
                  <a:srgbClr val="FFFFFF"/>
                </a:solidFill>
                <a:latin typeface="Arial" charset="0"/>
              </a:rPr>
              <a:t>Course Overview</a:t>
            </a:r>
          </a:p>
        </p:txBody>
      </p:sp>
    </p:spTree>
    <p:extLst>
      <p:ext uri="{BB962C8B-B14F-4D97-AF65-F5344CB8AC3E}">
        <p14:creationId xmlns:p14="http://schemas.microsoft.com/office/powerpoint/2010/main" val="3237923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8.jpe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9" descr="C:\Files\Fema\ICS 200\Delegation\Del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209800"/>
            <a:ext cx="4267200" cy="264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spect="1" noChangeArrowheads="1"/>
          </p:cNvSpPr>
          <p:nvPr>
            <p:ph type="ctrTitle"/>
          </p:nvPr>
        </p:nvSpPr>
        <p:spPr>
          <a:xfrm>
            <a:off x="304800" y="2122488"/>
            <a:ext cx="8382000" cy="2057400"/>
          </a:xfrm>
        </p:spPr>
        <p:txBody>
          <a:bodyPr>
            <a:normAutofit fontScale="90000"/>
          </a:bodyPr>
          <a:lstStyle/>
          <a:p>
            <a:pPr eaLnBrk="1" hangingPunct="1">
              <a:spcBef>
                <a:spcPct val="30000"/>
              </a:spcBef>
              <a:tabLst>
                <a:tab pos="574675" algn="l"/>
              </a:tabLst>
            </a:pPr>
            <a:r>
              <a:rPr lang="en-US" sz="3200" dirty="0" smtClean="0"/>
              <a:t> </a:t>
            </a:r>
            <a:br>
              <a:rPr lang="en-US" sz="3200" dirty="0" smtClean="0"/>
            </a:br>
            <a:r>
              <a:rPr lang="en-US" sz="3700" dirty="0" smtClean="0"/>
              <a:t>ICS 400</a:t>
            </a:r>
            <a:br>
              <a:rPr lang="en-US" sz="3700" dirty="0" smtClean="0"/>
            </a:br>
            <a:r>
              <a:rPr lang="en-US" sz="3700" dirty="0" smtClean="0"/>
              <a:t>	</a:t>
            </a:r>
            <a:r>
              <a:rPr lang="en-US" dirty="0" smtClean="0"/>
              <a:t>Advanced ICS for Command and General Staff and Complex Incidents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3200" dirty="0" smtClean="0"/>
              <a:t>June 19-20</a:t>
            </a:r>
            <a:r>
              <a:rPr lang="en-US" sz="3200" dirty="0" smtClean="0"/>
              <a:t>, </a:t>
            </a:r>
            <a:r>
              <a:rPr lang="en-US" sz="3200" dirty="0" smtClean="0"/>
              <a:t>2019</a:t>
            </a:r>
            <a:r>
              <a:rPr lang="en-US" sz="3200" smtClean="0"/>
              <a:t/>
            </a:r>
            <a:br>
              <a:rPr lang="en-US" sz="3200" smtClean="0"/>
            </a:br>
            <a:r>
              <a:rPr lang="en-US" sz="3200" smtClean="0"/>
              <a:t>RIVERHEAD, </a:t>
            </a:r>
            <a:r>
              <a:rPr lang="en-US" sz="3200" dirty="0" smtClean="0"/>
              <a:t>NY</a:t>
            </a:r>
            <a:br>
              <a:rPr lang="en-US" sz="3200" dirty="0" smtClean="0"/>
            </a:br>
            <a:endParaRPr lang="en-US" sz="32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152400" y="5486400"/>
            <a:ext cx="2209800" cy="327782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ctr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1500" b="1" kern="120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1500" b="1" kern="120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1500" b="1" kern="120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1500" b="1" kern="120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1500" b="1" kern="120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500" b="1" kern="120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500" b="1" kern="120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500" b="1" kern="120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500" b="1" kern="120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800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RBIM LLC</a:t>
            </a:r>
            <a:endParaRPr lang="en-US" sz="1800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7"/>
          <p:cNvSpPr>
            <a:spLocks noGrp="1" noChangeAspec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ICS Challenges in Complex Incidents 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Visual 1.</a:t>
            </a:r>
            <a:fld id="{2B63B0D1-44BE-42B9-9169-21936EA377BB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10244" name="AutoShape 23"/>
          <p:cNvSpPr>
            <a:spLocks noChangeArrowheads="1"/>
          </p:cNvSpPr>
          <p:nvPr/>
        </p:nvSpPr>
        <p:spPr bwMode="auto">
          <a:xfrm>
            <a:off x="2971800" y="1143000"/>
            <a:ext cx="5257800" cy="1752600"/>
          </a:xfrm>
          <a:prstGeom prst="wedgeRoundRectCallout">
            <a:avLst>
              <a:gd name="adj1" fmla="val -34481"/>
              <a:gd name="adj2" fmla="val 88856"/>
              <a:gd name="adj3" fmla="val 16667"/>
            </a:avLst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>
              <a:spcBef>
                <a:spcPct val="30000"/>
              </a:spcBef>
              <a:buFont typeface="Wingdings" pitchFamily="2" charset="2"/>
              <a:buNone/>
            </a:pPr>
            <a:r>
              <a:rPr lang="en-US" sz="3200" b="1" dirty="0">
                <a:latin typeface="Arial" charset="0"/>
              </a:rPr>
              <a:t>What challenges do you face in managing complex incidents?</a:t>
            </a:r>
          </a:p>
        </p:txBody>
      </p:sp>
      <p:pic>
        <p:nvPicPr>
          <p:cNvPr id="315416" name="Picture 24" descr="S:\FEMA\ICS 100-400 Power point\ICS 400\unit1_slide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3581400"/>
            <a:ext cx="2921000" cy="20129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rgbClr val="B2B2B2">
                <a:alpha val="50000"/>
              </a:srgbClr>
            </a:outerShdw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1026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Course Structure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Visual 1.</a:t>
            </a:r>
            <a:fld id="{4DBBB169-A7F9-4F35-90FE-2C0F39AE2209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11268" name="Rectangle 1031"/>
          <p:cNvSpPr>
            <a:spLocks noChangeArrowheads="1"/>
          </p:cNvSpPr>
          <p:nvPr/>
        </p:nvSpPr>
        <p:spPr bwMode="gray">
          <a:xfrm>
            <a:off x="4648200" y="1511300"/>
            <a:ext cx="4038600" cy="990600"/>
          </a:xfrm>
          <a:prstGeom prst="rect">
            <a:avLst/>
          </a:prstGeom>
          <a:solidFill>
            <a:schemeClr val="bg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anchor="ctr">
            <a:flatTx/>
          </a:bodyPr>
          <a:lstStyle/>
          <a:p>
            <a:r>
              <a:rPr lang="en-US" sz="1800" b="1">
                <a:solidFill>
                  <a:srgbClr val="18314A"/>
                </a:solidFill>
                <a:latin typeface="Arial" charset="0"/>
              </a:rPr>
              <a:t>Unit 2:</a:t>
            </a:r>
          </a:p>
          <a:p>
            <a:r>
              <a:rPr lang="en-US" sz="1800" b="1">
                <a:solidFill>
                  <a:srgbClr val="18314A"/>
                </a:solidFill>
                <a:latin typeface="Arial" charset="0"/>
              </a:rPr>
              <a:t>Fundamentals Review</a:t>
            </a:r>
          </a:p>
        </p:txBody>
      </p:sp>
      <p:sp>
        <p:nvSpPr>
          <p:cNvPr id="11269" name="Rectangle 1033"/>
          <p:cNvSpPr>
            <a:spLocks noChangeArrowheads="1"/>
          </p:cNvSpPr>
          <p:nvPr/>
        </p:nvSpPr>
        <p:spPr bwMode="gray">
          <a:xfrm>
            <a:off x="4648200" y="2743200"/>
            <a:ext cx="3998913" cy="990600"/>
          </a:xfrm>
          <a:prstGeom prst="rect">
            <a:avLst/>
          </a:prstGeom>
          <a:solidFill>
            <a:schemeClr val="bg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anchor="ctr">
            <a:flatTx/>
          </a:bodyPr>
          <a:lstStyle/>
          <a:p>
            <a:r>
              <a:rPr lang="en-US" sz="1800" b="1">
                <a:solidFill>
                  <a:srgbClr val="18314A"/>
                </a:solidFill>
                <a:latin typeface="Arial" charset="0"/>
              </a:rPr>
              <a:t>Unit 4:</a:t>
            </a:r>
          </a:p>
          <a:p>
            <a:r>
              <a:rPr lang="en-US" sz="1800" b="1">
                <a:solidFill>
                  <a:srgbClr val="18314A"/>
                </a:solidFill>
                <a:latin typeface="Arial" charset="0"/>
              </a:rPr>
              <a:t>Area Command </a:t>
            </a:r>
          </a:p>
        </p:txBody>
      </p:sp>
      <p:sp>
        <p:nvSpPr>
          <p:cNvPr id="11270" name="Rectangle 1035"/>
          <p:cNvSpPr>
            <a:spLocks noChangeArrowheads="1"/>
          </p:cNvSpPr>
          <p:nvPr/>
        </p:nvSpPr>
        <p:spPr bwMode="gray">
          <a:xfrm>
            <a:off x="4648200" y="4038600"/>
            <a:ext cx="3962400" cy="990600"/>
          </a:xfrm>
          <a:prstGeom prst="rect">
            <a:avLst/>
          </a:prstGeom>
          <a:solidFill>
            <a:schemeClr val="bg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anchor="ctr">
            <a:flatTx/>
          </a:bodyPr>
          <a:lstStyle/>
          <a:p>
            <a:r>
              <a:rPr lang="en-US" sz="1800" b="1">
                <a:solidFill>
                  <a:srgbClr val="18314A"/>
                </a:solidFill>
                <a:latin typeface="Arial" charset="0"/>
              </a:rPr>
              <a:t>Unit 6:</a:t>
            </a:r>
          </a:p>
          <a:p>
            <a:r>
              <a:rPr lang="en-US" sz="1800" b="1">
                <a:solidFill>
                  <a:srgbClr val="18314A"/>
                </a:solidFill>
                <a:latin typeface="Arial" charset="0"/>
              </a:rPr>
              <a:t>Course Summary</a:t>
            </a:r>
          </a:p>
        </p:txBody>
      </p:sp>
      <p:sp>
        <p:nvSpPr>
          <p:cNvPr id="11271" name="Rectangle 1037"/>
          <p:cNvSpPr>
            <a:spLocks noChangeArrowheads="1"/>
          </p:cNvSpPr>
          <p:nvPr/>
        </p:nvSpPr>
        <p:spPr bwMode="gray">
          <a:xfrm>
            <a:off x="254000" y="1524000"/>
            <a:ext cx="4016375" cy="990600"/>
          </a:xfrm>
          <a:prstGeom prst="rect">
            <a:avLst/>
          </a:prstGeom>
          <a:solidFill>
            <a:schemeClr val="bg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anchor="ctr">
            <a:flatTx/>
          </a:bodyPr>
          <a:lstStyle/>
          <a:p>
            <a:r>
              <a:rPr lang="en-US" sz="1800" b="1">
                <a:solidFill>
                  <a:srgbClr val="18314A"/>
                </a:solidFill>
                <a:latin typeface="Arial" charset="0"/>
              </a:rPr>
              <a:t>Unit 1:</a:t>
            </a:r>
          </a:p>
          <a:p>
            <a:r>
              <a:rPr lang="en-US" sz="1800" b="1">
                <a:solidFill>
                  <a:srgbClr val="18314A"/>
                </a:solidFill>
                <a:latin typeface="Arial" charset="0"/>
              </a:rPr>
              <a:t>Course Overview</a:t>
            </a:r>
          </a:p>
        </p:txBody>
      </p:sp>
      <p:sp>
        <p:nvSpPr>
          <p:cNvPr id="11272" name="Rectangle 1038"/>
          <p:cNvSpPr>
            <a:spLocks noChangeArrowheads="1"/>
          </p:cNvSpPr>
          <p:nvPr/>
        </p:nvSpPr>
        <p:spPr bwMode="gray">
          <a:xfrm>
            <a:off x="254000" y="4038600"/>
            <a:ext cx="4000500" cy="990600"/>
          </a:xfrm>
          <a:prstGeom prst="rect">
            <a:avLst/>
          </a:prstGeom>
          <a:solidFill>
            <a:schemeClr val="bg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anchor="ctr">
            <a:flatTx/>
          </a:bodyPr>
          <a:lstStyle/>
          <a:p>
            <a:r>
              <a:rPr lang="en-US" sz="1800" b="1">
                <a:solidFill>
                  <a:srgbClr val="18314A"/>
                </a:solidFill>
                <a:latin typeface="Arial" charset="0"/>
              </a:rPr>
              <a:t>Unit 5:</a:t>
            </a:r>
          </a:p>
          <a:p>
            <a:r>
              <a:rPr lang="en-US" sz="1800" b="1">
                <a:solidFill>
                  <a:srgbClr val="18314A"/>
                </a:solidFill>
                <a:latin typeface="Arial" charset="0"/>
              </a:rPr>
              <a:t>Multiagency Coordination</a:t>
            </a:r>
          </a:p>
        </p:txBody>
      </p:sp>
      <p:sp>
        <p:nvSpPr>
          <p:cNvPr id="11273" name="Rectangle 1040"/>
          <p:cNvSpPr>
            <a:spLocks noChangeArrowheads="1"/>
          </p:cNvSpPr>
          <p:nvPr/>
        </p:nvSpPr>
        <p:spPr bwMode="gray">
          <a:xfrm>
            <a:off x="254000" y="2743200"/>
            <a:ext cx="4038600" cy="990600"/>
          </a:xfrm>
          <a:prstGeom prst="rect">
            <a:avLst/>
          </a:prstGeom>
          <a:solidFill>
            <a:schemeClr val="bg1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2270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anchor="ctr">
            <a:flatTx/>
          </a:bodyPr>
          <a:lstStyle/>
          <a:p>
            <a:r>
              <a:rPr lang="en-US" sz="1800" b="1">
                <a:solidFill>
                  <a:srgbClr val="18314A"/>
                </a:solidFill>
                <a:latin typeface="Arial" charset="0"/>
              </a:rPr>
              <a:t>Unit 3:</a:t>
            </a:r>
          </a:p>
          <a:p>
            <a:r>
              <a:rPr lang="en-US" sz="1800" b="1">
                <a:solidFill>
                  <a:srgbClr val="18314A"/>
                </a:solidFill>
                <a:latin typeface="Arial" charset="0"/>
              </a:rPr>
              <a:t>Major and/or Complex Incident/</a:t>
            </a:r>
            <a:br>
              <a:rPr lang="en-US" sz="1800" b="1">
                <a:solidFill>
                  <a:srgbClr val="18314A"/>
                </a:solidFill>
                <a:latin typeface="Arial" charset="0"/>
              </a:rPr>
            </a:br>
            <a:r>
              <a:rPr lang="en-US" sz="1800" b="1">
                <a:solidFill>
                  <a:srgbClr val="18314A"/>
                </a:solidFill>
                <a:latin typeface="Arial" charset="0"/>
              </a:rPr>
              <a:t>Event Management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Successful Course Completion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66800"/>
            <a:ext cx="4648200" cy="3581400"/>
          </a:xfrm>
        </p:spPr>
        <p:txBody>
          <a:bodyPr/>
          <a:lstStyle/>
          <a:p>
            <a:pPr lvl="1" eaLnBrk="1" hangingPunct="1"/>
            <a:r>
              <a:rPr lang="en-US" smtClean="0"/>
              <a:t>Participate in unit activities/exercises.</a:t>
            </a:r>
          </a:p>
          <a:p>
            <a:pPr lvl="1" eaLnBrk="1" hangingPunct="1"/>
            <a:r>
              <a:rPr lang="en-US" smtClean="0"/>
              <a:t>Achieve 70% or higher on the final exam.</a:t>
            </a:r>
          </a:p>
          <a:p>
            <a:pPr lvl="1" eaLnBrk="1" hangingPunct="1"/>
            <a:r>
              <a:rPr lang="en-US" smtClean="0"/>
              <a:t>Complete the end-of-course evaluation.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Visual 1.</a:t>
            </a:r>
            <a:fld id="{4F2E2FD2-0BF2-4AE1-93C7-66EDC00302DF}" type="slidenum">
              <a:rPr lang="en-US"/>
              <a:pPr>
                <a:defRPr/>
              </a:pPr>
              <a:t>12</a:t>
            </a:fld>
            <a:endParaRPr lang="en-US"/>
          </a:p>
        </p:txBody>
      </p:sp>
      <p:pic>
        <p:nvPicPr>
          <p:cNvPr id="311301" name="Picture 5" descr="http://static-p.arttoday.com/thb/thb8/PH/gc1824_20021111/gc_22/7363023.thb.jpg?graduation10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86400" y="1143000"/>
            <a:ext cx="2628900" cy="40005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rgbClr val="B2B2B2">
                <a:alpha val="50000"/>
              </a:srgbClr>
            </a:outerShdw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"/>
          <p:cNvSpPr>
            <a:spLocks noGrp="1" noChangeAspect="1" noChangeArrowheads="1"/>
          </p:cNvSpPr>
          <p:nvPr>
            <p:ph type="ctrTitle"/>
          </p:nvPr>
        </p:nvSpPr>
        <p:spPr>
          <a:xfrm>
            <a:off x="588491" y="228600"/>
            <a:ext cx="7772400" cy="1470025"/>
          </a:xfrm>
        </p:spPr>
        <p:txBody>
          <a:bodyPr/>
          <a:lstStyle/>
          <a:p>
            <a:pPr eaLnBrk="1" hangingPunct="1"/>
            <a:r>
              <a:rPr lang="en-US" sz="4000" dirty="0" smtClean="0"/>
              <a:t>Unit 1: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 smtClean="0"/>
          </a:p>
        </p:txBody>
      </p:sp>
      <p:sp>
        <p:nvSpPr>
          <p:cNvPr id="6147" name="Subtitle 3"/>
          <p:cNvSpPr>
            <a:spLocks noGrp="1"/>
          </p:cNvSpPr>
          <p:nvPr>
            <p:ph type="subTitle" idx="1"/>
          </p:nvPr>
        </p:nvSpPr>
        <p:spPr>
          <a:xfrm>
            <a:off x="590550" y="1427163"/>
            <a:ext cx="4419600" cy="1752600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dirty="0" smtClean="0"/>
              <a:t>Course Overview</a:t>
            </a:r>
          </a:p>
          <a:p>
            <a:pPr>
              <a:spcBef>
                <a:spcPts val="1800"/>
              </a:spcBef>
            </a:pPr>
            <a:r>
              <a:rPr lang="en-US" sz="3200" dirty="0" smtClean="0"/>
              <a:t>Advanced ICS for Command and General Staff, Complex Incidents, and MACS</a:t>
            </a:r>
          </a:p>
        </p:txBody>
      </p:sp>
      <p:pic>
        <p:nvPicPr>
          <p:cNvPr id="6148" name="Picture 16" descr="FEMA, USDA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50" y="2828925"/>
            <a:ext cx="3786188" cy="249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698917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spect="1" noChangeArrowheads="1"/>
          </p:cNvSpPr>
          <p:nvPr>
            <p:ph type="title"/>
          </p:nvPr>
        </p:nvSpPr>
        <p:spPr>
          <a:xfrm>
            <a:off x="426308" y="914400"/>
            <a:ext cx="3917092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Instructor Introductions</a:t>
            </a:r>
            <a:br>
              <a:rPr lang="en-US" dirty="0" smtClean="0"/>
            </a:br>
            <a:r>
              <a:rPr lang="en-US" dirty="0" smtClean="0"/>
              <a:t>Bob </a:t>
            </a:r>
            <a:r>
              <a:rPr lang="en-US" dirty="0"/>
              <a:t>Panko</a:t>
            </a:r>
            <a:br>
              <a:rPr lang="en-US" dirty="0"/>
            </a:br>
            <a:endParaRPr lang="en-US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3581400" y="228600"/>
            <a:ext cx="4809409" cy="5562600"/>
          </a:xfrm>
        </p:spPr>
        <p:txBody>
          <a:bodyPr>
            <a:normAutofit fontScale="62500" lnSpcReduction="20000"/>
          </a:bodyPr>
          <a:lstStyle/>
          <a:p>
            <a:pPr lvl="2" eaLnBrk="1" hangingPunct="1"/>
            <a:endParaRPr lang="en-US" sz="2200" dirty="0" smtClean="0"/>
          </a:p>
          <a:p>
            <a:pPr lvl="2" eaLnBrk="1" hangingPunct="1"/>
            <a:r>
              <a:rPr lang="en-US" sz="3200" dirty="0" smtClean="0"/>
              <a:t>Bob and ICS grew up together starting in 1982</a:t>
            </a:r>
            <a:endParaRPr lang="en-US" sz="3200" dirty="0"/>
          </a:p>
          <a:p>
            <a:pPr lvl="2" eaLnBrk="1" hangingPunct="1"/>
            <a:r>
              <a:rPr lang="en-US" sz="3200" dirty="0" smtClean="0"/>
              <a:t>Retired in Nov 2007 after 36 calendar years with NPS</a:t>
            </a:r>
          </a:p>
          <a:p>
            <a:pPr lvl="2" eaLnBrk="1" hangingPunct="1"/>
            <a:r>
              <a:rPr lang="en-US" sz="3200" dirty="0" smtClean="0"/>
              <a:t>USNPS Ranger / </a:t>
            </a:r>
            <a:r>
              <a:rPr lang="en-US" sz="3200" dirty="0" err="1" smtClean="0"/>
              <a:t>Supv</a:t>
            </a:r>
            <a:r>
              <a:rPr lang="en-US" sz="3200" dirty="0" smtClean="0"/>
              <a:t> Ranger / </a:t>
            </a:r>
            <a:r>
              <a:rPr lang="en-US" sz="3200" dirty="0" err="1" smtClean="0"/>
              <a:t>Asst</a:t>
            </a:r>
            <a:r>
              <a:rPr lang="en-US" sz="3200" dirty="0" smtClean="0"/>
              <a:t> Chief Ranger</a:t>
            </a:r>
          </a:p>
          <a:p>
            <a:pPr lvl="2" eaLnBrk="1" hangingPunct="1"/>
            <a:r>
              <a:rPr lang="en-US" sz="3200" dirty="0" smtClean="0"/>
              <a:t>USNPS Fire &amp; Aviation Man Officer Everglades NP</a:t>
            </a:r>
          </a:p>
          <a:p>
            <a:pPr lvl="2" eaLnBrk="1" hangingPunct="1"/>
            <a:r>
              <a:rPr lang="en-US" sz="3200" dirty="0" smtClean="0"/>
              <a:t>Mt Rainier, Everglades, Shenandoah, Statue of Liberty / Ellis Island, Biscayne &amp; Everglades</a:t>
            </a:r>
          </a:p>
          <a:p>
            <a:pPr lvl="2" eaLnBrk="1" hangingPunct="1"/>
            <a:r>
              <a:rPr lang="en-US" sz="3200" dirty="0" smtClean="0"/>
              <a:t>ICT2 – Southern Area IMT2 &amp; NPS All Hazard 1993-2010</a:t>
            </a:r>
          </a:p>
          <a:p>
            <a:pPr lvl="2" eaLnBrk="1" hangingPunct="1"/>
            <a:r>
              <a:rPr lang="en-US" sz="3200" dirty="0" smtClean="0"/>
              <a:t>Southern Area Type 1 &amp; 2 IMT’s 2004-2015 (IC / OSC / LOFR)</a:t>
            </a:r>
          </a:p>
          <a:p>
            <a:pPr lvl="2" eaLnBrk="1" hangingPunct="1"/>
            <a:r>
              <a:rPr lang="en-US" sz="3200" dirty="0" smtClean="0"/>
              <a:t>2016- Current Operations SC NY State IMT2</a:t>
            </a:r>
          </a:p>
          <a:p>
            <a:pPr lvl="2" eaLnBrk="1" hangingPunct="1"/>
            <a:r>
              <a:rPr lang="en-US" sz="3200" dirty="0" smtClean="0"/>
              <a:t>Risky Business Incident Management LLC “sole member”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209800"/>
            <a:ext cx="3953591" cy="258603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6308" y="4948237"/>
            <a:ext cx="31550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Photo courtesy TIME Magazine, June 1986 </a:t>
            </a:r>
            <a:endParaRPr lang="en-US" sz="12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spect="1" noChangeArrowheads="1"/>
          </p:cNvSpPr>
          <p:nvPr>
            <p:ph type="title"/>
          </p:nvPr>
        </p:nvSpPr>
        <p:spPr>
          <a:xfrm>
            <a:off x="-416642" y="345967"/>
            <a:ext cx="5586601" cy="54864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 smtClean="0"/>
              <a:t>Instructor </a:t>
            </a:r>
            <a:r>
              <a:rPr lang="en-US" sz="3600" b="1" dirty="0"/>
              <a:t>Introductions   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Chris </a:t>
            </a:r>
            <a:r>
              <a:rPr lang="en-US" sz="3600" b="1" dirty="0"/>
              <a:t>Lieberman</a:t>
            </a:r>
            <a:r>
              <a:rPr lang="en-US" sz="2000" dirty="0"/>
              <a:t/>
            </a:r>
            <a:br>
              <a:rPr lang="en-US" sz="2000" dirty="0"/>
            </a:br>
            <a:endParaRPr lang="en-US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2590800" y="879367"/>
            <a:ext cx="6553200" cy="4167116"/>
          </a:xfrm>
        </p:spPr>
        <p:txBody>
          <a:bodyPr>
            <a:noAutofit/>
          </a:bodyPr>
          <a:lstStyle/>
          <a:p>
            <a:pPr lvl="1" eaLnBrk="1" hangingPunct="1"/>
            <a:r>
              <a:rPr lang="en-US" sz="2400" dirty="0" smtClean="0"/>
              <a:t>Project Specialist at Con Edison Emergency Preparedness since 2012</a:t>
            </a:r>
          </a:p>
          <a:p>
            <a:pPr lvl="2"/>
            <a:r>
              <a:rPr lang="en-US" sz="2400" dirty="0"/>
              <a:t>Deployed to Florida and Puerto Rico in response to Hurricanes Irma and </a:t>
            </a:r>
            <a:r>
              <a:rPr lang="en-US" sz="2400" dirty="0" smtClean="0"/>
              <a:t>Maria</a:t>
            </a:r>
          </a:p>
          <a:p>
            <a:pPr lvl="2"/>
            <a:r>
              <a:rPr lang="en-US" sz="2400" dirty="0" smtClean="0"/>
              <a:t>Command &amp; General Staff for incidents and events in NYC, Westchester, Orange and Rockland Counties</a:t>
            </a:r>
            <a:endParaRPr lang="en-US" sz="2400" dirty="0"/>
          </a:p>
          <a:p>
            <a:pPr lvl="1"/>
            <a:r>
              <a:rPr lang="en-US" sz="2400" dirty="0" smtClean="0"/>
              <a:t>Retired Detective/Chief Pilot from Westchester County after 23 year career in 2012</a:t>
            </a:r>
          </a:p>
          <a:p>
            <a:pPr lvl="1" eaLnBrk="1" hangingPunct="1"/>
            <a:r>
              <a:rPr lang="en-US" sz="2400" dirty="0" smtClean="0"/>
              <a:t>Instructor/Facilitator for NYS DHSES OEM</a:t>
            </a:r>
          </a:p>
          <a:p>
            <a:pPr lvl="1" eaLnBrk="1" hangingPunct="1"/>
            <a:r>
              <a:rPr lang="en-US" sz="2400" dirty="0" smtClean="0"/>
              <a:t>Planning Section Chief on NY State IMT</a:t>
            </a:r>
          </a:p>
          <a:p>
            <a:pPr lvl="2"/>
            <a:r>
              <a:rPr lang="en-US" sz="2400" dirty="0"/>
              <a:t>Multiple assignments with NYS IMT for wildland fires, floods, and </a:t>
            </a:r>
            <a:r>
              <a:rPr lang="en-US" sz="2400" dirty="0" smtClean="0"/>
              <a:t>hurricanes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0" r="36666" b="33750"/>
          <a:stretch/>
        </p:blipFill>
        <p:spPr>
          <a:xfrm>
            <a:off x="670907" y="2621276"/>
            <a:ext cx="1347299" cy="14572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16" y="959621"/>
            <a:ext cx="2492483" cy="16616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848" y="4111110"/>
            <a:ext cx="1557216" cy="147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001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I have experience on multiple incidents/events managed using ICS and worked on these assignments as a member of the Command &amp; General Staff</a:t>
            </a:r>
          </a:p>
          <a:p>
            <a:r>
              <a:rPr lang="en-US" dirty="0" smtClean="0"/>
              <a:t>I am a member of a Type 3 or 4 Incident Management Team (regionally or within your own organization)</a:t>
            </a:r>
          </a:p>
          <a:p>
            <a:r>
              <a:rPr lang="en-US" dirty="0" smtClean="0"/>
              <a:t>I have been on multiple incidents/events managed using ICS</a:t>
            </a:r>
            <a:r>
              <a:rPr lang="en-US" dirty="0"/>
              <a:t> </a:t>
            </a:r>
            <a:r>
              <a:rPr lang="en-US" dirty="0" smtClean="0"/>
              <a:t>but have usually worked as a single resource (part of a crew, as an EMT, etc.) or worked as a Unit Leader</a:t>
            </a:r>
          </a:p>
          <a:p>
            <a:r>
              <a:rPr lang="en-US" dirty="0" smtClean="0"/>
              <a:t>I </a:t>
            </a:r>
            <a:r>
              <a:rPr lang="en-US" dirty="0"/>
              <a:t>have had I300 training, but have had no real life experience in using ICS </a:t>
            </a:r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Visual 1.</a:t>
            </a:r>
            <a:fld id="{3716C31E-999E-4B1D-AF72-91197CA61B43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19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Introductions</a:t>
            </a:r>
            <a:endParaRPr lang="en-US" dirty="0"/>
          </a:p>
        </p:txBody>
      </p:sp>
      <p:sp>
        <p:nvSpPr>
          <p:cNvPr id="5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itchFamily="2" charset="2"/>
              <a:buChar char="Ø"/>
            </a:pPr>
            <a:r>
              <a:rPr lang="en-US" altLang="en-US" dirty="0" smtClean="0"/>
              <a:t>Name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altLang="en-US" dirty="0" smtClean="0"/>
              <a:t>Day Job / Who you work or volunteer for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altLang="en-US" dirty="0" smtClean="0"/>
              <a:t>Your past experience in emergency &amp; incident management – ICS positions you performed in the past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altLang="en-US" dirty="0" smtClean="0"/>
              <a:t>Expectations from attending this course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Visual 1.</a:t>
            </a:r>
            <a:fld id="{3716C31E-999E-4B1D-AF72-91197CA61B4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64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Operational Period Briefing</a:t>
            </a:r>
          </a:p>
        </p:txBody>
      </p:sp>
      <p:sp>
        <p:nvSpPr>
          <p:cNvPr id="7171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7162800" cy="4373563"/>
          </a:xfrm>
        </p:spPr>
        <p:txBody>
          <a:bodyPr>
            <a:normAutofit lnSpcReduction="10000"/>
          </a:bodyPr>
          <a:lstStyle/>
          <a:p>
            <a:r>
              <a:rPr lang="en-US" altLang="en-US" sz="2000" dirty="0" smtClean="0"/>
              <a:t>Current Situation</a:t>
            </a:r>
          </a:p>
          <a:p>
            <a:r>
              <a:rPr lang="en-US" altLang="en-US" sz="2000" dirty="0" smtClean="0"/>
              <a:t>Objectives</a:t>
            </a:r>
          </a:p>
          <a:p>
            <a:r>
              <a:rPr lang="en-US" altLang="en-US" sz="2000" dirty="0" smtClean="0"/>
              <a:t>Predictive Information</a:t>
            </a:r>
          </a:p>
          <a:p>
            <a:r>
              <a:rPr lang="en-US" altLang="en-US" sz="2000" dirty="0" smtClean="0"/>
              <a:t>Assignments</a:t>
            </a:r>
          </a:p>
          <a:p>
            <a:r>
              <a:rPr lang="en-US" altLang="en-US" sz="2000" dirty="0" smtClean="0"/>
              <a:t>Safety </a:t>
            </a:r>
          </a:p>
          <a:p>
            <a:r>
              <a:rPr lang="en-US" altLang="en-US" sz="2000" dirty="0" smtClean="0"/>
              <a:t>Logistics</a:t>
            </a:r>
          </a:p>
          <a:p>
            <a:r>
              <a:rPr lang="en-US" altLang="en-US" sz="2000" dirty="0" smtClean="0"/>
              <a:t>Finance</a:t>
            </a:r>
          </a:p>
          <a:p>
            <a:r>
              <a:rPr lang="en-US" altLang="en-US" sz="2000" dirty="0" smtClean="0"/>
              <a:t>Planning</a:t>
            </a:r>
          </a:p>
          <a:p>
            <a:r>
              <a:rPr lang="en-US" altLang="en-US" sz="2000" dirty="0" smtClean="0"/>
              <a:t>Information</a:t>
            </a:r>
          </a:p>
          <a:p>
            <a:r>
              <a:rPr lang="en-US" altLang="en-US" sz="2000" dirty="0" smtClean="0"/>
              <a:t>Liaison</a:t>
            </a:r>
          </a:p>
          <a:p>
            <a:r>
              <a:rPr lang="en-US" altLang="en-US" sz="2000" dirty="0" smtClean="0"/>
              <a:t>Agency Reps / Agency Administrator</a:t>
            </a:r>
          </a:p>
          <a:p>
            <a:r>
              <a:rPr lang="en-US" altLang="en-US" sz="2000" dirty="0" smtClean="0"/>
              <a:t>Close Out</a:t>
            </a:r>
          </a:p>
          <a:p>
            <a:endParaRPr lang="en-US" altLang="en-US" sz="2000" dirty="0" smtClean="0"/>
          </a:p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362859392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6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ICS-400 Course Goals</a:t>
            </a:r>
          </a:p>
        </p:txBody>
      </p:sp>
      <p:sp>
        <p:nvSpPr>
          <p:cNvPr id="4100" name="Rectangle 7"/>
          <p:cNvSpPr>
            <a:spLocks noGrp="1" noChangeArrowheads="1"/>
          </p:cNvSpPr>
          <p:nvPr>
            <p:ph idx="1"/>
          </p:nvPr>
        </p:nvSpPr>
        <p:spPr>
          <a:xfrm>
            <a:off x="361950" y="1066800"/>
            <a:ext cx="8529638" cy="4525963"/>
          </a:xfrm>
        </p:spPr>
        <p:txBody>
          <a:bodyPr/>
          <a:lstStyle/>
          <a:p>
            <a:pPr lvl="1" eaLnBrk="1" hangingPunct="1"/>
            <a:r>
              <a:rPr lang="en-US" dirty="0" smtClean="0"/>
              <a:t>Explain how major incidents engender special management challenges.</a:t>
            </a:r>
          </a:p>
          <a:p>
            <a:pPr lvl="1" eaLnBrk="1" hangingPunct="1"/>
            <a:r>
              <a:rPr lang="en-US" dirty="0" smtClean="0"/>
              <a:t>Describe the circumstances in which an Area Command is established.</a:t>
            </a:r>
          </a:p>
          <a:p>
            <a:pPr lvl="1" eaLnBrk="1" hangingPunct="1"/>
            <a:r>
              <a:rPr lang="en-US" dirty="0" smtClean="0"/>
              <a:t>Describe the circumstances in which multiagency coordination systems are established.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Visual 1.</a:t>
            </a:r>
            <a:fld id="{8575BF07-DA77-4752-9067-5533AAAF2E96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4101" name="Text Box 8"/>
          <p:cNvSpPr txBox="1">
            <a:spLocks noChangeArrowheads="1"/>
          </p:cNvSpPr>
          <p:nvPr/>
        </p:nvSpPr>
        <p:spPr bwMode="auto">
          <a:xfrm>
            <a:off x="304800" y="3886200"/>
            <a:ext cx="8382000" cy="2133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l" eaLnBrk="1" hangingPunct="1"/>
            <a:r>
              <a:rPr lang="en-US" sz="2200" b="1" dirty="0">
                <a:latin typeface="Arial" charset="0"/>
              </a:rPr>
              <a:t>This course is designed for senior personnel who </a:t>
            </a:r>
            <a:r>
              <a:rPr lang="en-US" sz="2200" b="1" dirty="0" smtClean="0">
                <a:latin typeface="Arial" charset="0"/>
              </a:rPr>
              <a:t>are expected to perform </a:t>
            </a:r>
            <a:r>
              <a:rPr lang="en-US" sz="2200" b="1" dirty="0">
                <a:latin typeface="Arial" charset="0"/>
              </a:rPr>
              <a:t>as a Command &amp; General Staff member of a T2 or T1 IMT or in an Area Command or multiagency coordination system.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6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Instructor Expectations</a:t>
            </a:r>
          </a:p>
        </p:txBody>
      </p:sp>
      <p:sp>
        <p:nvSpPr>
          <p:cNvPr id="9220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en-US" smtClean="0"/>
              <a:t>Cooperate with the group.</a:t>
            </a:r>
          </a:p>
          <a:p>
            <a:pPr lvl="1" eaLnBrk="1" hangingPunct="1"/>
            <a:r>
              <a:rPr lang="en-US" smtClean="0"/>
              <a:t>Be open minded to new ideas.</a:t>
            </a:r>
          </a:p>
          <a:p>
            <a:pPr lvl="1" eaLnBrk="1" hangingPunct="1"/>
            <a:r>
              <a:rPr lang="en-US" smtClean="0"/>
              <a:t>Participate actively in all of the training activities and exercises.</a:t>
            </a:r>
          </a:p>
          <a:p>
            <a:pPr lvl="1" eaLnBrk="1" hangingPunct="1"/>
            <a:r>
              <a:rPr lang="en-US" smtClean="0"/>
              <a:t>Return to class at the stated time.</a:t>
            </a:r>
          </a:p>
          <a:p>
            <a:pPr lvl="1" eaLnBrk="1" hangingPunct="1"/>
            <a:r>
              <a:rPr lang="en-US" smtClean="0"/>
              <a:t>Use what you learn in the course to perform effectively within an ICS organization.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Visual 1.</a:t>
            </a:r>
            <a:fld id="{499AFDC2-135A-4359-AA09-79DB35E9FCA1}" type="slidenum">
              <a:rPr lang="en-US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H:\Saved Files\FEMA\ICS\ICS100\02ICS100.ppt</Template>
  <TotalTime>9379</TotalTime>
  <Words>574</Words>
  <Application>Microsoft Office PowerPoint</Application>
  <PresentationFormat>On-screen Show (4:3)</PresentationFormat>
  <Paragraphs>91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Tahoma</vt:lpstr>
      <vt:lpstr>Times New Roman</vt:lpstr>
      <vt:lpstr>Wingdings</vt:lpstr>
      <vt:lpstr>1_Default Design</vt:lpstr>
      <vt:lpstr>1_Office Theme</vt:lpstr>
      <vt:lpstr>Office Theme</vt:lpstr>
      <vt:lpstr>  ICS 400  Advanced ICS for Command and General Staff and Complex Incidents      June 19-20, 2019 RIVERHEAD, NY </vt:lpstr>
      <vt:lpstr>Unit 1: </vt:lpstr>
      <vt:lpstr>Instructor Introductions Bob Panko </vt:lpstr>
      <vt:lpstr>Instructor Introductions    Chris Lieberman </vt:lpstr>
      <vt:lpstr>Student Questions</vt:lpstr>
      <vt:lpstr>Student Introductions</vt:lpstr>
      <vt:lpstr>Operational Period Briefing</vt:lpstr>
      <vt:lpstr>ICS-400 Course Goals</vt:lpstr>
      <vt:lpstr>Instructor Expectations</vt:lpstr>
      <vt:lpstr>ICS Challenges in Complex Incidents </vt:lpstr>
      <vt:lpstr>Course Structure</vt:lpstr>
      <vt:lpstr>Successful Course Completion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ICS200</dc:title>
  <dc:creator>Bob Admin</dc:creator>
  <cp:lastModifiedBy>Bob</cp:lastModifiedBy>
  <cp:revision>282</cp:revision>
  <cp:lastPrinted>2005-06-20T02:23:52Z</cp:lastPrinted>
  <dcterms:created xsi:type="dcterms:W3CDTF">2004-12-03T17:53:15Z</dcterms:created>
  <dcterms:modified xsi:type="dcterms:W3CDTF">2019-06-18T22:55:50Z</dcterms:modified>
</cp:coreProperties>
</file>