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wmv" ContentType="video/x-ms-wm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Lst>
  <p:notesMasterIdLst>
    <p:notesMasterId r:id="rId47"/>
  </p:notesMasterIdLst>
  <p:handoutMasterIdLst>
    <p:handoutMasterId r:id="rId48"/>
  </p:handoutMasterIdLst>
  <p:sldIdLst>
    <p:sldId id="628" r:id="rId5"/>
    <p:sldId id="632" r:id="rId6"/>
    <p:sldId id="699" r:id="rId7"/>
    <p:sldId id="693" r:id="rId8"/>
    <p:sldId id="695" r:id="rId9"/>
    <p:sldId id="696" r:id="rId10"/>
    <p:sldId id="697" r:id="rId11"/>
    <p:sldId id="700" r:id="rId12"/>
    <p:sldId id="698" r:id="rId13"/>
    <p:sldId id="701" r:id="rId14"/>
    <p:sldId id="702" r:id="rId15"/>
    <p:sldId id="703" r:id="rId16"/>
    <p:sldId id="704" r:id="rId17"/>
    <p:sldId id="705" r:id="rId18"/>
    <p:sldId id="706" r:id="rId19"/>
    <p:sldId id="707" r:id="rId20"/>
    <p:sldId id="708" r:id="rId21"/>
    <p:sldId id="709" r:id="rId22"/>
    <p:sldId id="710" r:id="rId23"/>
    <p:sldId id="711" r:id="rId24"/>
    <p:sldId id="712" r:id="rId25"/>
    <p:sldId id="713" r:id="rId26"/>
    <p:sldId id="714" r:id="rId27"/>
    <p:sldId id="715" r:id="rId28"/>
    <p:sldId id="716" r:id="rId29"/>
    <p:sldId id="717" r:id="rId30"/>
    <p:sldId id="718" r:id="rId31"/>
    <p:sldId id="719" r:id="rId32"/>
    <p:sldId id="720" r:id="rId33"/>
    <p:sldId id="721" r:id="rId34"/>
    <p:sldId id="722" r:id="rId35"/>
    <p:sldId id="723" r:id="rId36"/>
    <p:sldId id="724" r:id="rId37"/>
    <p:sldId id="725" r:id="rId38"/>
    <p:sldId id="726" r:id="rId39"/>
    <p:sldId id="727" r:id="rId40"/>
    <p:sldId id="728" r:id="rId41"/>
    <p:sldId id="729" r:id="rId42"/>
    <p:sldId id="734" r:id="rId43"/>
    <p:sldId id="735" r:id="rId44"/>
    <p:sldId id="731" r:id="rId45"/>
    <p:sldId id="732" r:id="rId46"/>
  </p:sldIdLst>
  <p:sldSz cx="9144000" cy="6858000" type="screen4x3"/>
  <p:notesSz cx="7315200" cy="96012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72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D2E8F6"/>
    <a:srgbClr val="006699"/>
    <a:srgbClr val="EBD0C1"/>
    <a:srgbClr val="A40000"/>
    <a:srgbClr val="D2EBC1"/>
    <a:srgbClr val="0066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798" autoAdjust="0"/>
    <p:restoredTop sz="86475" autoAdjust="0"/>
  </p:normalViewPr>
  <p:slideViewPr>
    <p:cSldViewPr snapToGrid="0">
      <p:cViewPr varScale="1">
        <p:scale>
          <a:sx n="64" d="100"/>
          <a:sy n="64" d="100"/>
        </p:scale>
        <p:origin x="924" y="72"/>
      </p:cViewPr>
      <p:guideLst>
        <p:guide orient="horz" pos="720"/>
        <p:guide pos="2880"/>
      </p:guideLst>
    </p:cSldViewPr>
  </p:slideViewPr>
  <p:outlineViewPr>
    <p:cViewPr>
      <p:scale>
        <a:sx n="33" d="100"/>
        <a:sy n="33" d="100"/>
      </p:scale>
      <p:origin x="0" y="3234"/>
    </p:cViewPr>
  </p:outlineViewPr>
  <p:notesTextViewPr>
    <p:cViewPr>
      <p:scale>
        <a:sx n="100" d="100"/>
        <a:sy n="100" d="100"/>
      </p:scale>
      <p:origin x="0" y="0"/>
    </p:cViewPr>
  </p:notesTextViewPr>
  <p:sorterViewPr>
    <p:cViewPr>
      <p:scale>
        <a:sx n="100" d="100"/>
        <a:sy n="100" d="100"/>
      </p:scale>
      <p:origin x="0" y="-11694"/>
    </p:cViewPr>
  </p:sorterViewPr>
  <p:notesViewPr>
    <p:cSldViewPr snapToGrid="0">
      <p:cViewPr>
        <p:scale>
          <a:sx n="75" d="100"/>
          <a:sy n="75" d="100"/>
        </p:scale>
        <p:origin x="-1980"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753E30-9EE7-4414-A9D1-BCA5C16D071B}" type="doc">
      <dgm:prSet loTypeId="urn:microsoft.com/office/officeart/2005/8/layout/vList3#1" loCatId="list" qsTypeId="urn:microsoft.com/office/officeart/2005/8/quickstyle/3d2" qsCatId="3D" csTypeId="urn:microsoft.com/office/officeart/2005/8/colors/accent2_2" csCatId="accent2" phldr="1"/>
      <dgm:spPr/>
    </dgm:pt>
    <dgm:pt modelId="{0BC416F1-1185-4211-AB35-F56BFDA773CA}">
      <dgm:prSet phldrT="[Text]"/>
      <dgm:spPr/>
      <dgm:t>
        <a:bodyPr/>
        <a:lstStyle/>
        <a:p>
          <a:r>
            <a:rPr lang="en-US" b="1" dirty="0" smtClean="0">
              <a:latin typeface="+mn-lt"/>
            </a:rPr>
            <a:t>Policy-Level Group </a:t>
          </a:r>
        </a:p>
        <a:p>
          <a:pPr marL="0" indent="0"/>
          <a:r>
            <a:rPr lang="en-US" b="1" dirty="0" smtClean="0">
              <a:latin typeface="+mn-lt"/>
            </a:rPr>
            <a:t>(MAC Organization)</a:t>
          </a:r>
          <a:endParaRPr lang="en-US" dirty="0"/>
        </a:p>
      </dgm:t>
    </dgm:pt>
    <dgm:pt modelId="{603920C8-ECAA-4751-8376-2C134B0A5965}" type="parTrans" cxnId="{5275404D-2241-4E96-BDD7-ECC49A99CA29}">
      <dgm:prSet/>
      <dgm:spPr/>
      <dgm:t>
        <a:bodyPr/>
        <a:lstStyle/>
        <a:p>
          <a:endParaRPr lang="en-US"/>
        </a:p>
      </dgm:t>
    </dgm:pt>
    <dgm:pt modelId="{E4BFE3A2-4BE1-485E-AA19-8EA7E54ED950}" type="sibTrans" cxnId="{5275404D-2241-4E96-BDD7-ECC49A99CA29}">
      <dgm:prSet/>
      <dgm:spPr/>
      <dgm:t>
        <a:bodyPr/>
        <a:lstStyle/>
        <a:p>
          <a:endParaRPr lang="en-US"/>
        </a:p>
      </dgm:t>
    </dgm:pt>
    <dgm:pt modelId="{ED9A9D43-EE8C-451C-A4DC-F1763430B9C3}">
      <dgm:prSet phldrT="[Text]"/>
      <dgm:spPr/>
      <dgm:t>
        <a:bodyPr/>
        <a:lstStyle/>
        <a:p>
          <a:r>
            <a:rPr lang="en-US" b="1" dirty="0" smtClean="0">
              <a:latin typeface="+mn-lt"/>
            </a:rPr>
            <a:t>Implementation Staff</a:t>
          </a:r>
        </a:p>
      </dgm:t>
    </dgm:pt>
    <dgm:pt modelId="{E19A544F-6226-4F2A-B75C-B2F4F159F7CD}" type="parTrans" cxnId="{017A788A-7042-474B-8E3F-CFA97916B60A}">
      <dgm:prSet/>
      <dgm:spPr/>
      <dgm:t>
        <a:bodyPr/>
        <a:lstStyle/>
        <a:p>
          <a:endParaRPr lang="en-US"/>
        </a:p>
      </dgm:t>
    </dgm:pt>
    <dgm:pt modelId="{9035DAF9-1004-4C65-858C-2B9B4A2FE90C}" type="sibTrans" cxnId="{017A788A-7042-474B-8E3F-CFA97916B60A}">
      <dgm:prSet/>
      <dgm:spPr/>
      <dgm:t>
        <a:bodyPr/>
        <a:lstStyle/>
        <a:p>
          <a:endParaRPr lang="en-US"/>
        </a:p>
      </dgm:t>
    </dgm:pt>
    <dgm:pt modelId="{7114C6B2-D6EE-4E37-ADDD-FCC676A72FD9}">
      <dgm:prSet phldrT="[Text]"/>
      <dgm:spPr/>
      <dgm:t>
        <a:bodyPr/>
        <a:lstStyle/>
        <a:p>
          <a:r>
            <a:rPr lang="en-US" b="1" dirty="0" smtClean="0">
              <a:latin typeface="+mn-lt"/>
            </a:rPr>
            <a:t>Coordination Center</a:t>
          </a:r>
        </a:p>
      </dgm:t>
    </dgm:pt>
    <dgm:pt modelId="{32DE0BCF-4040-459E-90AA-9EFD0BB2F2D2}" type="parTrans" cxnId="{20A0B7B8-E2C4-4E0D-8046-0E8CE7BD45FE}">
      <dgm:prSet/>
      <dgm:spPr/>
      <dgm:t>
        <a:bodyPr/>
        <a:lstStyle/>
        <a:p>
          <a:endParaRPr lang="en-US"/>
        </a:p>
      </dgm:t>
    </dgm:pt>
    <dgm:pt modelId="{6CDEE42E-3A9D-4835-8ED8-D2B869C0D4BE}" type="sibTrans" cxnId="{20A0B7B8-E2C4-4E0D-8046-0E8CE7BD45FE}">
      <dgm:prSet/>
      <dgm:spPr/>
      <dgm:t>
        <a:bodyPr/>
        <a:lstStyle/>
        <a:p>
          <a:endParaRPr lang="en-US"/>
        </a:p>
      </dgm:t>
    </dgm:pt>
    <dgm:pt modelId="{54DDDA94-BC43-4197-977F-537EB451E18F}" type="pres">
      <dgm:prSet presAssocID="{A2753E30-9EE7-4414-A9D1-BCA5C16D071B}" presName="linearFlow" presStyleCnt="0">
        <dgm:presLayoutVars>
          <dgm:dir/>
          <dgm:resizeHandles val="exact"/>
        </dgm:presLayoutVars>
      </dgm:prSet>
      <dgm:spPr/>
    </dgm:pt>
    <dgm:pt modelId="{E318AF64-17B0-41E2-939C-9A0B42AFE578}" type="pres">
      <dgm:prSet presAssocID="{0BC416F1-1185-4211-AB35-F56BFDA773CA}" presName="composite" presStyleCnt="0"/>
      <dgm:spPr/>
    </dgm:pt>
    <dgm:pt modelId="{50356531-C66C-4810-AEB6-424100B0929F}" type="pres">
      <dgm:prSet presAssocID="{0BC416F1-1185-4211-AB35-F56BFDA773CA}" presName="imgShp" presStyleLbl="fgImgPlace1" presStyleIdx="0" presStyleCnt="3"/>
      <dgm:spPr>
        <a:blipFill rotWithShape="0">
          <a:blip xmlns:r="http://schemas.openxmlformats.org/officeDocument/2006/relationships" r:embed="rId1"/>
          <a:stretch>
            <a:fillRect/>
          </a:stretch>
        </a:blipFill>
      </dgm:spPr>
    </dgm:pt>
    <dgm:pt modelId="{1B5A385B-793D-45F2-9D3E-D3CF509699E1}" type="pres">
      <dgm:prSet presAssocID="{0BC416F1-1185-4211-AB35-F56BFDA773CA}" presName="txShp" presStyleLbl="node1" presStyleIdx="0" presStyleCnt="3">
        <dgm:presLayoutVars>
          <dgm:bulletEnabled val="1"/>
        </dgm:presLayoutVars>
      </dgm:prSet>
      <dgm:spPr/>
      <dgm:t>
        <a:bodyPr/>
        <a:lstStyle/>
        <a:p>
          <a:endParaRPr lang="en-US"/>
        </a:p>
      </dgm:t>
    </dgm:pt>
    <dgm:pt modelId="{7A72F6AD-8CF8-4DA3-9070-EB5B11A85700}" type="pres">
      <dgm:prSet presAssocID="{E4BFE3A2-4BE1-485E-AA19-8EA7E54ED950}" presName="spacing" presStyleCnt="0"/>
      <dgm:spPr/>
    </dgm:pt>
    <dgm:pt modelId="{1B6C41FA-3B72-4CE0-BECF-BCCE03A570F3}" type="pres">
      <dgm:prSet presAssocID="{ED9A9D43-EE8C-451C-A4DC-F1763430B9C3}" presName="composite" presStyleCnt="0"/>
      <dgm:spPr/>
    </dgm:pt>
    <dgm:pt modelId="{251EDEB9-41F5-462D-ADD3-3012920C76BF}" type="pres">
      <dgm:prSet presAssocID="{ED9A9D43-EE8C-451C-A4DC-F1763430B9C3}" presName="imgShp" presStyleLbl="fgImgPlace1" presStyleIdx="1" presStyleCnt="3"/>
      <dgm:spPr>
        <a:blipFill rotWithShape="0">
          <a:blip xmlns:r="http://schemas.openxmlformats.org/officeDocument/2006/relationships" r:embed="rId2"/>
          <a:stretch>
            <a:fillRect/>
          </a:stretch>
        </a:blipFill>
      </dgm:spPr>
    </dgm:pt>
    <dgm:pt modelId="{E51A8BE3-8C48-4C54-8820-E9E3BDDA09A0}" type="pres">
      <dgm:prSet presAssocID="{ED9A9D43-EE8C-451C-A4DC-F1763430B9C3}" presName="txShp" presStyleLbl="node1" presStyleIdx="1" presStyleCnt="3">
        <dgm:presLayoutVars>
          <dgm:bulletEnabled val="1"/>
        </dgm:presLayoutVars>
      </dgm:prSet>
      <dgm:spPr/>
      <dgm:t>
        <a:bodyPr/>
        <a:lstStyle/>
        <a:p>
          <a:endParaRPr lang="en-US"/>
        </a:p>
      </dgm:t>
    </dgm:pt>
    <dgm:pt modelId="{5BD7BFA9-AEF6-4B9C-BB40-CFE1655A74B4}" type="pres">
      <dgm:prSet presAssocID="{9035DAF9-1004-4C65-858C-2B9B4A2FE90C}" presName="spacing" presStyleCnt="0"/>
      <dgm:spPr/>
    </dgm:pt>
    <dgm:pt modelId="{7B7BC5F9-DFD5-4427-A895-EB49B2265BFF}" type="pres">
      <dgm:prSet presAssocID="{7114C6B2-D6EE-4E37-ADDD-FCC676A72FD9}" presName="composite" presStyleCnt="0"/>
      <dgm:spPr/>
    </dgm:pt>
    <dgm:pt modelId="{FC01A1A5-8A41-457A-A3FE-354FABEF5E93}" type="pres">
      <dgm:prSet presAssocID="{7114C6B2-D6EE-4E37-ADDD-FCC676A72FD9}" presName="imgShp" presStyleLbl="fgImgPlace1" presStyleIdx="2" presStyleCnt="3"/>
      <dgm:spPr>
        <a:blipFill rotWithShape="0">
          <a:blip xmlns:r="http://schemas.openxmlformats.org/officeDocument/2006/relationships" r:embed="rId3"/>
          <a:stretch>
            <a:fillRect/>
          </a:stretch>
        </a:blipFill>
      </dgm:spPr>
    </dgm:pt>
    <dgm:pt modelId="{9E8BE96F-63CE-4E35-BA26-C5DDA2070629}" type="pres">
      <dgm:prSet presAssocID="{7114C6B2-D6EE-4E37-ADDD-FCC676A72FD9}" presName="txShp" presStyleLbl="node1" presStyleIdx="2" presStyleCnt="3">
        <dgm:presLayoutVars>
          <dgm:bulletEnabled val="1"/>
        </dgm:presLayoutVars>
      </dgm:prSet>
      <dgm:spPr/>
      <dgm:t>
        <a:bodyPr/>
        <a:lstStyle/>
        <a:p>
          <a:endParaRPr lang="en-US"/>
        </a:p>
      </dgm:t>
    </dgm:pt>
  </dgm:ptLst>
  <dgm:cxnLst>
    <dgm:cxn modelId="{C22B7A04-EC9B-49D7-8D09-A3D90A37F6AA}" type="presOf" srcId="{ED9A9D43-EE8C-451C-A4DC-F1763430B9C3}" destId="{E51A8BE3-8C48-4C54-8820-E9E3BDDA09A0}" srcOrd="0" destOrd="0" presId="urn:microsoft.com/office/officeart/2005/8/layout/vList3#1"/>
    <dgm:cxn modelId="{5275404D-2241-4E96-BDD7-ECC49A99CA29}" srcId="{A2753E30-9EE7-4414-A9D1-BCA5C16D071B}" destId="{0BC416F1-1185-4211-AB35-F56BFDA773CA}" srcOrd="0" destOrd="0" parTransId="{603920C8-ECAA-4751-8376-2C134B0A5965}" sibTransId="{E4BFE3A2-4BE1-485E-AA19-8EA7E54ED950}"/>
    <dgm:cxn modelId="{CEC103B3-0185-40D6-BC6B-4822AF2CABD1}" type="presOf" srcId="{7114C6B2-D6EE-4E37-ADDD-FCC676A72FD9}" destId="{9E8BE96F-63CE-4E35-BA26-C5DDA2070629}" srcOrd="0" destOrd="0" presId="urn:microsoft.com/office/officeart/2005/8/layout/vList3#1"/>
    <dgm:cxn modelId="{20A0B7B8-E2C4-4E0D-8046-0E8CE7BD45FE}" srcId="{A2753E30-9EE7-4414-A9D1-BCA5C16D071B}" destId="{7114C6B2-D6EE-4E37-ADDD-FCC676A72FD9}" srcOrd="2" destOrd="0" parTransId="{32DE0BCF-4040-459E-90AA-9EFD0BB2F2D2}" sibTransId="{6CDEE42E-3A9D-4835-8ED8-D2B869C0D4BE}"/>
    <dgm:cxn modelId="{017A788A-7042-474B-8E3F-CFA97916B60A}" srcId="{A2753E30-9EE7-4414-A9D1-BCA5C16D071B}" destId="{ED9A9D43-EE8C-451C-A4DC-F1763430B9C3}" srcOrd="1" destOrd="0" parTransId="{E19A544F-6226-4F2A-B75C-B2F4F159F7CD}" sibTransId="{9035DAF9-1004-4C65-858C-2B9B4A2FE90C}"/>
    <dgm:cxn modelId="{1D27DEFF-C4F3-471E-B9D3-7DF9E8342DD9}" type="presOf" srcId="{0BC416F1-1185-4211-AB35-F56BFDA773CA}" destId="{1B5A385B-793D-45F2-9D3E-D3CF509699E1}" srcOrd="0" destOrd="0" presId="urn:microsoft.com/office/officeart/2005/8/layout/vList3#1"/>
    <dgm:cxn modelId="{CD1C3F3C-9D73-435E-BFAF-E716D9030596}" type="presOf" srcId="{A2753E30-9EE7-4414-A9D1-BCA5C16D071B}" destId="{54DDDA94-BC43-4197-977F-537EB451E18F}" srcOrd="0" destOrd="0" presId="urn:microsoft.com/office/officeart/2005/8/layout/vList3#1"/>
    <dgm:cxn modelId="{7974E2F7-DD67-489B-AB0B-69D05AA0D16E}" type="presParOf" srcId="{54DDDA94-BC43-4197-977F-537EB451E18F}" destId="{E318AF64-17B0-41E2-939C-9A0B42AFE578}" srcOrd="0" destOrd="0" presId="urn:microsoft.com/office/officeart/2005/8/layout/vList3#1"/>
    <dgm:cxn modelId="{69BAA812-0E5E-4911-AADE-4EFBBBEFB2AF}" type="presParOf" srcId="{E318AF64-17B0-41E2-939C-9A0B42AFE578}" destId="{50356531-C66C-4810-AEB6-424100B0929F}" srcOrd="0" destOrd="0" presId="urn:microsoft.com/office/officeart/2005/8/layout/vList3#1"/>
    <dgm:cxn modelId="{D7C263A7-9730-4291-BD7D-D5D9D499E927}" type="presParOf" srcId="{E318AF64-17B0-41E2-939C-9A0B42AFE578}" destId="{1B5A385B-793D-45F2-9D3E-D3CF509699E1}" srcOrd="1" destOrd="0" presId="urn:microsoft.com/office/officeart/2005/8/layout/vList3#1"/>
    <dgm:cxn modelId="{EFC7CE07-D51A-4392-B1FF-E9364C7552F5}" type="presParOf" srcId="{54DDDA94-BC43-4197-977F-537EB451E18F}" destId="{7A72F6AD-8CF8-4DA3-9070-EB5B11A85700}" srcOrd="1" destOrd="0" presId="urn:microsoft.com/office/officeart/2005/8/layout/vList3#1"/>
    <dgm:cxn modelId="{7B7CE2ED-830B-4787-A371-AB8F0C7E534A}" type="presParOf" srcId="{54DDDA94-BC43-4197-977F-537EB451E18F}" destId="{1B6C41FA-3B72-4CE0-BECF-BCCE03A570F3}" srcOrd="2" destOrd="0" presId="urn:microsoft.com/office/officeart/2005/8/layout/vList3#1"/>
    <dgm:cxn modelId="{785CA3E0-033C-4F8C-932D-86F8A993259A}" type="presParOf" srcId="{1B6C41FA-3B72-4CE0-BECF-BCCE03A570F3}" destId="{251EDEB9-41F5-462D-ADD3-3012920C76BF}" srcOrd="0" destOrd="0" presId="urn:microsoft.com/office/officeart/2005/8/layout/vList3#1"/>
    <dgm:cxn modelId="{D834F334-D255-4E80-B5FE-C15EA390002B}" type="presParOf" srcId="{1B6C41FA-3B72-4CE0-BECF-BCCE03A570F3}" destId="{E51A8BE3-8C48-4C54-8820-E9E3BDDA09A0}" srcOrd="1" destOrd="0" presId="urn:microsoft.com/office/officeart/2005/8/layout/vList3#1"/>
    <dgm:cxn modelId="{C3289720-4402-4FE8-BFA8-E43026DC699A}" type="presParOf" srcId="{54DDDA94-BC43-4197-977F-537EB451E18F}" destId="{5BD7BFA9-AEF6-4B9C-BB40-CFE1655A74B4}" srcOrd="3" destOrd="0" presId="urn:microsoft.com/office/officeart/2005/8/layout/vList3#1"/>
    <dgm:cxn modelId="{A81775B2-794F-4857-8B47-81FE53163C53}" type="presParOf" srcId="{54DDDA94-BC43-4197-977F-537EB451E18F}" destId="{7B7BC5F9-DFD5-4427-A895-EB49B2265BFF}" srcOrd="4" destOrd="0" presId="urn:microsoft.com/office/officeart/2005/8/layout/vList3#1"/>
    <dgm:cxn modelId="{F1F7ACA2-6944-4538-A9B5-C55D986B1BB4}" type="presParOf" srcId="{7B7BC5F9-DFD5-4427-A895-EB49B2265BFF}" destId="{FC01A1A5-8A41-457A-A3FE-354FABEF5E93}" srcOrd="0" destOrd="0" presId="urn:microsoft.com/office/officeart/2005/8/layout/vList3#1"/>
    <dgm:cxn modelId="{62A1834D-BD8A-4EF5-BC4C-C6C0A35969F7}" type="presParOf" srcId="{7B7BC5F9-DFD5-4427-A895-EB49B2265BFF}" destId="{9E8BE96F-63CE-4E35-BA26-C5DDA2070629}"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A385B-793D-45F2-9D3E-D3CF509699E1}">
      <dsp:nvSpPr>
        <dsp:cNvPr id="0" name=""/>
        <dsp:cNvSpPr/>
      </dsp:nvSpPr>
      <dsp:spPr>
        <a:xfrm rot="10800000">
          <a:off x="1078010" y="266"/>
          <a:ext cx="3158617" cy="1129677"/>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8157" tIns="72390" rIns="135128" bIns="72390" numCol="1" spcCol="1270" anchor="ctr" anchorCtr="0">
          <a:noAutofit/>
        </a:bodyPr>
        <a:lstStyle/>
        <a:p>
          <a:pPr lvl="0" algn="ctr" defTabSz="844550">
            <a:lnSpc>
              <a:spcPct val="90000"/>
            </a:lnSpc>
            <a:spcBef>
              <a:spcPct val="0"/>
            </a:spcBef>
            <a:spcAft>
              <a:spcPct val="35000"/>
            </a:spcAft>
          </a:pPr>
          <a:r>
            <a:rPr lang="en-US" sz="1900" b="1" kern="1200" dirty="0" smtClean="0">
              <a:latin typeface="+mn-lt"/>
            </a:rPr>
            <a:t>Policy-Level Group </a:t>
          </a:r>
        </a:p>
        <a:p>
          <a:pPr marL="0" lvl="0" indent="0" algn="ctr" defTabSz="844550">
            <a:lnSpc>
              <a:spcPct val="90000"/>
            </a:lnSpc>
            <a:spcBef>
              <a:spcPct val="0"/>
            </a:spcBef>
            <a:spcAft>
              <a:spcPct val="35000"/>
            </a:spcAft>
          </a:pPr>
          <a:r>
            <a:rPr lang="en-US" sz="1900" b="1" kern="1200" dirty="0" smtClean="0">
              <a:latin typeface="+mn-lt"/>
            </a:rPr>
            <a:t>(MAC Organization)</a:t>
          </a:r>
          <a:endParaRPr lang="en-US" sz="1900" kern="1200" dirty="0"/>
        </a:p>
      </dsp:txBody>
      <dsp:txXfrm rot="10800000">
        <a:off x="1360429" y="266"/>
        <a:ext cx="2876198" cy="1129677"/>
      </dsp:txXfrm>
    </dsp:sp>
    <dsp:sp modelId="{50356531-C66C-4810-AEB6-424100B0929F}">
      <dsp:nvSpPr>
        <dsp:cNvPr id="0" name=""/>
        <dsp:cNvSpPr/>
      </dsp:nvSpPr>
      <dsp:spPr>
        <a:xfrm>
          <a:off x="513172" y="266"/>
          <a:ext cx="1129677" cy="1129677"/>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51A8BE3-8C48-4C54-8820-E9E3BDDA09A0}">
      <dsp:nvSpPr>
        <dsp:cNvPr id="0" name=""/>
        <dsp:cNvSpPr/>
      </dsp:nvSpPr>
      <dsp:spPr>
        <a:xfrm rot="10800000">
          <a:off x="1078010" y="1467161"/>
          <a:ext cx="3158617" cy="1129677"/>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8157" tIns="72390" rIns="135128" bIns="72390" numCol="1" spcCol="1270" anchor="ctr" anchorCtr="0">
          <a:noAutofit/>
        </a:bodyPr>
        <a:lstStyle/>
        <a:p>
          <a:pPr lvl="0" algn="ctr" defTabSz="844550">
            <a:lnSpc>
              <a:spcPct val="90000"/>
            </a:lnSpc>
            <a:spcBef>
              <a:spcPct val="0"/>
            </a:spcBef>
            <a:spcAft>
              <a:spcPct val="35000"/>
            </a:spcAft>
          </a:pPr>
          <a:r>
            <a:rPr lang="en-US" sz="1900" b="1" kern="1200" dirty="0" smtClean="0">
              <a:latin typeface="+mn-lt"/>
            </a:rPr>
            <a:t>Implementation Staff</a:t>
          </a:r>
        </a:p>
      </dsp:txBody>
      <dsp:txXfrm rot="10800000">
        <a:off x="1360429" y="1467161"/>
        <a:ext cx="2876198" cy="1129677"/>
      </dsp:txXfrm>
    </dsp:sp>
    <dsp:sp modelId="{251EDEB9-41F5-462D-ADD3-3012920C76BF}">
      <dsp:nvSpPr>
        <dsp:cNvPr id="0" name=""/>
        <dsp:cNvSpPr/>
      </dsp:nvSpPr>
      <dsp:spPr>
        <a:xfrm>
          <a:off x="513172" y="1467161"/>
          <a:ext cx="1129677" cy="1129677"/>
        </a:xfrm>
        <a:prstGeom prst="ellipse">
          <a:avLst/>
        </a:prstGeom>
        <a:blipFill rotWithShape="0">
          <a:blip xmlns:r="http://schemas.openxmlformats.org/officeDocument/2006/relationships" r:embed="rId2"/>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9E8BE96F-63CE-4E35-BA26-C5DDA2070629}">
      <dsp:nvSpPr>
        <dsp:cNvPr id="0" name=""/>
        <dsp:cNvSpPr/>
      </dsp:nvSpPr>
      <dsp:spPr>
        <a:xfrm rot="10800000">
          <a:off x="1078010" y="2934056"/>
          <a:ext cx="3158617" cy="1129677"/>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8157" tIns="72390" rIns="135128" bIns="72390" numCol="1" spcCol="1270" anchor="ctr" anchorCtr="0">
          <a:noAutofit/>
        </a:bodyPr>
        <a:lstStyle/>
        <a:p>
          <a:pPr lvl="0" algn="ctr" defTabSz="844550">
            <a:lnSpc>
              <a:spcPct val="90000"/>
            </a:lnSpc>
            <a:spcBef>
              <a:spcPct val="0"/>
            </a:spcBef>
            <a:spcAft>
              <a:spcPct val="35000"/>
            </a:spcAft>
          </a:pPr>
          <a:r>
            <a:rPr lang="en-US" sz="1900" b="1" kern="1200" dirty="0" smtClean="0">
              <a:latin typeface="+mn-lt"/>
            </a:rPr>
            <a:t>Coordination Center</a:t>
          </a:r>
        </a:p>
      </dsp:txBody>
      <dsp:txXfrm rot="10800000">
        <a:off x="1360429" y="2934056"/>
        <a:ext cx="2876198" cy="1129677"/>
      </dsp:txXfrm>
    </dsp:sp>
    <dsp:sp modelId="{FC01A1A5-8A41-457A-A3FE-354FABEF5E93}">
      <dsp:nvSpPr>
        <dsp:cNvPr id="0" name=""/>
        <dsp:cNvSpPr/>
      </dsp:nvSpPr>
      <dsp:spPr>
        <a:xfrm>
          <a:off x="513172" y="2934056"/>
          <a:ext cx="1129677" cy="1129677"/>
        </a:xfrm>
        <a:prstGeom prst="ellipse">
          <a:avLst/>
        </a:prstGeom>
        <a:blipFill rotWithShape="0">
          <a:blip xmlns:r="http://schemas.openxmlformats.org/officeDocument/2006/relationships" r:embed="rId3"/>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3170238"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4144963" y="0"/>
            <a:ext cx="3170237"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9129713"/>
            <a:ext cx="3170238"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4144963" y="9129713"/>
            <a:ext cx="3170237"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ahoma" pitchFamily="34" charset="0"/>
                <a:cs typeface="+mn-cs"/>
              </a:defRPr>
            </a:lvl1pPr>
          </a:lstStyle>
          <a:p>
            <a:pPr>
              <a:defRPr/>
            </a:pPr>
            <a:fld id="{97ABA01F-659E-4C01-8AB4-4506F2A5711B}" type="slidenum">
              <a:rPr lang="en-US"/>
              <a:pPr>
                <a:defRPr/>
              </a:pPr>
              <a:t>‹#›</a:t>
            </a:fld>
            <a:endParaRPr lang="en-US" dirty="0"/>
          </a:p>
        </p:txBody>
      </p:sp>
    </p:spTree>
    <p:extLst>
      <p:ext uri="{BB962C8B-B14F-4D97-AF65-F5344CB8AC3E}">
        <p14:creationId xmlns:p14="http://schemas.microsoft.com/office/powerpoint/2010/main" val="1277590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Arial" charset="0"/>
                <a:cs typeface="+mn-cs"/>
              </a:defRPr>
            </a:lvl1pPr>
          </a:lstStyle>
          <a:p>
            <a:pPr>
              <a:defRPr/>
            </a:pPr>
            <a:endParaRPr lang="en-US"/>
          </a:p>
        </p:txBody>
      </p:sp>
      <p:sp>
        <p:nvSpPr>
          <p:cNvPr id="48132"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Arial" charset="0"/>
                <a:cs typeface="+mn-cs"/>
              </a:defRPr>
            </a:lvl1pPr>
          </a:lstStyle>
          <a:p>
            <a:pPr>
              <a:defRPr/>
            </a:pPr>
            <a:fld id="{EB88656C-6423-4F88-A085-9291090E3394}" type="slidenum">
              <a:rPr lang="en-US"/>
              <a:pPr>
                <a:defRPr/>
              </a:pPr>
              <a:t>‹#›</a:t>
            </a:fld>
            <a:endParaRPr lang="en-US" dirty="0"/>
          </a:p>
        </p:txBody>
      </p:sp>
    </p:spTree>
    <p:extLst>
      <p:ext uri="{BB962C8B-B14F-4D97-AF65-F5344CB8AC3E}">
        <p14:creationId xmlns:p14="http://schemas.microsoft.com/office/powerpoint/2010/main" val="20725986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8372DB2F-EEBF-4580-AE9F-FC4005F15433}" type="slidenum">
              <a:rPr lang="en-US" smtClean="0"/>
              <a:pPr>
                <a:defRPr/>
              </a:pPr>
              <a:t>1</a:t>
            </a:fld>
            <a:endParaRPr lang="en-US" dirty="0" smtClean="0"/>
          </a:p>
        </p:txBody>
      </p:sp>
      <p:sp>
        <p:nvSpPr>
          <p:cNvPr id="49157" name="Slide Image Placeholder 1"/>
          <p:cNvSpPr>
            <a:spLocks noGrp="1" noRot="1" noChangeAspect="1" noTextEdit="1"/>
          </p:cNvSpPr>
          <p:nvPr>
            <p:ph type="sldImg"/>
          </p:nvPr>
        </p:nvSpPr>
        <p:spPr>
          <a:ln/>
        </p:spPr>
      </p:sp>
      <p:sp>
        <p:nvSpPr>
          <p:cNvPr id="491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cs typeface="Arial" charset="0"/>
            </a:endParaRPr>
          </a:p>
        </p:txBody>
      </p:sp>
    </p:spTree>
    <p:extLst>
      <p:ext uri="{BB962C8B-B14F-4D97-AF65-F5344CB8AC3E}">
        <p14:creationId xmlns:p14="http://schemas.microsoft.com/office/powerpoint/2010/main" val="217500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F0DC12-D5AB-46D5-93B9-CF318E2DBA40}" type="slidenum">
              <a:rPr lang="en-US"/>
              <a:pPr>
                <a:defRPr/>
              </a:pPr>
              <a:t>2</a:t>
            </a:fld>
            <a:endParaRPr lang="en-US" dirty="0"/>
          </a:p>
        </p:txBody>
      </p:sp>
      <p:sp>
        <p:nvSpPr>
          <p:cNvPr id="50179" name="Rectangle 2"/>
          <p:cNvSpPr>
            <a:spLocks noGrp="1" noRot="1" noChangeAspect="1" noChangeArrowheads="1" noTextEdit="1"/>
          </p:cNvSpPr>
          <p:nvPr>
            <p:ph type="sldImg"/>
          </p:nvPr>
        </p:nvSpPr>
        <p:spPr>
          <a:xfrm>
            <a:off x="1257300" y="719138"/>
            <a:ext cx="4802188" cy="3600450"/>
          </a:xfrm>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2074177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912BBA8-87C8-427F-9E4D-C50355ACEFA6}" type="slidenum">
              <a:rPr lang="en-US"/>
              <a:pPr>
                <a:defRPr/>
              </a:pPr>
              <a:t>3</a:t>
            </a:fld>
            <a:endParaRPr lang="en-US" dirty="0"/>
          </a:p>
        </p:txBody>
      </p:sp>
      <p:sp>
        <p:nvSpPr>
          <p:cNvPr id="51203" name="Rectangle 2"/>
          <p:cNvSpPr>
            <a:spLocks noGrp="1" noRot="1" noChangeAspect="1" noChangeArrowheads="1" noTextEdit="1"/>
          </p:cNvSpPr>
          <p:nvPr>
            <p:ph type="sldImg"/>
          </p:nvPr>
        </p:nvSpPr>
        <p:spPr>
          <a:xfrm>
            <a:off x="1257300" y="719138"/>
            <a:ext cx="4802188" cy="360045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3812617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eaLnBrk="0" hangingPunct="0">
              <a:defRPr b="1">
                <a:solidFill>
                  <a:schemeClr val="tx1"/>
                </a:solidFill>
                <a:latin typeface="Arial" charset="0"/>
              </a:defRPr>
            </a:lvl1pPr>
            <a:lvl2pPr marL="742950" indent="-285750" defTabSz="957263" eaLnBrk="0" hangingPunct="0">
              <a:defRPr b="1">
                <a:solidFill>
                  <a:schemeClr val="tx1"/>
                </a:solidFill>
                <a:latin typeface="Arial" charset="0"/>
              </a:defRPr>
            </a:lvl2pPr>
            <a:lvl3pPr marL="1143000" indent="-228600" defTabSz="957263" eaLnBrk="0" hangingPunct="0">
              <a:defRPr b="1">
                <a:solidFill>
                  <a:schemeClr val="tx1"/>
                </a:solidFill>
                <a:latin typeface="Arial" charset="0"/>
              </a:defRPr>
            </a:lvl3pPr>
            <a:lvl4pPr marL="1600200" indent="-228600" defTabSz="957263" eaLnBrk="0" hangingPunct="0">
              <a:defRPr b="1">
                <a:solidFill>
                  <a:schemeClr val="tx1"/>
                </a:solidFill>
                <a:latin typeface="Arial" charset="0"/>
              </a:defRPr>
            </a:lvl4pPr>
            <a:lvl5pPr marL="2057400" indent="-228600" defTabSz="957263" eaLnBrk="0" hangingPunct="0">
              <a:defRPr b="1">
                <a:solidFill>
                  <a:schemeClr val="tx1"/>
                </a:solidFill>
                <a:latin typeface="Arial" charset="0"/>
              </a:defRPr>
            </a:lvl5pPr>
            <a:lvl6pPr marL="2514600" indent="-228600" algn="ctr" defTabSz="957263" eaLnBrk="0" fontAlgn="base" hangingPunct="0">
              <a:spcBef>
                <a:spcPct val="0"/>
              </a:spcBef>
              <a:spcAft>
                <a:spcPct val="0"/>
              </a:spcAft>
              <a:defRPr b="1">
                <a:solidFill>
                  <a:schemeClr val="tx1"/>
                </a:solidFill>
                <a:latin typeface="Arial" charset="0"/>
              </a:defRPr>
            </a:lvl6pPr>
            <a:lvl7pPr marL="2971800" indent="-228600" algn="ctr" defTabSz="957263" eaLnBrk="0" fontAlgn="base" hangingPunct="0">
              <a:spcBef>
                <a:spcPct val="0"/>
              </a:spcBef>
              <a:spcAft>
                <a:spcPct val="0"/>
              </a:spcAft>
              <a:defRPr b="1">
                <a:solidFill>
                  <a:schemeClr val="tx1"/>
                </a:solidFill>
                <a:latin typeface="Arial" charset="0"/>
              </a:defRPr>
            </a:lvl7pPr>
            <a:lvl8pPr marL="3429000" indent="-228600" algn="ctr" defTabSz="957263" eaLnBrk="0" fontAlgn="base" hangingPunct="0">
              <a:spcBef>
                <a:spcPct val="0"/>
              </a:spcBef>
              <a:spcAft>
                <a:spcPct val="0"/>
              </a:spcAft>
              <a:defRPr b="1">
                <a:solidFill>
                  <a:schemeClr val="tx1"/>
                </a:solidFill>
                <a:latin typeface="Arial" charset="0"/>
              </a:defRPr>
            </a:lvl8pPr>
            <a:lvl9pPr marL="3886200" indent="-228600" algn="ctr" defTabSz="957263" eaLnBrk="0" fontAlgn="base" hangingPunct="0">
              <a:spcBef>
                <a:spcPct val="0"/>
              </a:spcBef>
              <a:spcAft>
                <a:spcPct val="0"/>
              </a:spcAft>
              <a:defRPr b="1">
                <a:solidFill>
                  <a:schemeClr val="tx1"/>
                </a:solidFill>
                <a:latin typeface="Arial" charset="0"/>
              </a:defRPr>
            </a:lvl9pPr>
          </a:lstStyle>
          <a:p>
            <a:pPr eaLnBrk="1" hangingPunct="1"/>
            <a:fld id="{30D5F67A-758E-4E32-B737-889AB0E7C1DC}" type="slidenum">
              <a:rPr lang="en-US" altLang="en-US" b="0" smtClean="0"/>
              <a:pPr eaLnBrk="1" hangingPunct="1"/>
              <a:t>39</a:t>
            </a:fld>
            <a:endParaRPr lang="en-US" altLang="en-US" b="0"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lnSpc>
                <a:spcPct val="80000"/>
              </a:lnSpc>
            </a:pPr>
            <a:endParaRPr lang="en-US" altLang="en-US" sz="800" smtClean="0"/>
          </a:p>
        </p:txBody>
      </p:sp>
    </p:spTree>
    <p:extLst>
      <p:ext uri="{BB962C8B-B14F-4D97-AF65-F5344CB8AC3E}">
        <p14:creationId xmlns:p14="http://schemas.microsoft.com/office/powerpoint/2010/main" val="4004744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76181351-418B-41F5-A5A8-C8DBECFE8AD2}"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Multiagency Coordination</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156731668"/>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710AF581-09AE-4745-8B28-71E5BCE63BFD}"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Multiagency Coordination</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802742641"/>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99639820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1091448587"/>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371791709"/>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37113805"/>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6760759"/>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59729485"/>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cs typeface="+mn-cs"/>
              </a:defRPr>
            </a:lvl1pPr>
          </a:lstStyle>
          <a:p>
            <a:pPr>
              <a:defRPr/>
            </a:pPr>
            <a:fld id="{93EB3C10-278E-4BAE-A963-AD024EA5D20C}" type="datetime1">
              <a:rPr lang="en-US"/>
              <a:pPr>
                <a:defRPr/>
              </a:pPr>
              <a:t>9/10/2018</a:t>
            </a:fld>
            <a:endParaRPr lang="en-US" dirty="0"/>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cs typeface="+mn-cs"/>
              </a:defRPr>
            </a:lvl1pPr>
          </a:lstStyle>
          <a:p>
            <a:pPr>
              <a:defRPr/>
            </a:pPr>
            <a:r>
              <a:rPr lang="en-US"/>
              <a:t>Visual </a:t>
            </a:r>
            <a:fld id="{329F4446-3875-4F30-B1B8-E7716043329F}" type="slidenum">
              <a:rPr lang="en-US"/>
              <a:pPr>
                <a:defRPr/>
              </a:pPr>
              <a:t>‹#›</a:t>
            </a:fld>
            <a:r>
              <a:rPr lang="en-US"/>
              <a:t> </a:t>
            </a:r>
          </a:p>
        </p:txBody>
      </p:sp>
    </p:spTree>
    <p:extLst>
      <p:ext uri="{BB962C8B-B14F-4D97-AF65-F5344CB8AC3E}">
        <p14:creationId xmlns:p14="http://schemas.microsoft.com/office/powerpoint/2010/main" val="3606340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28" name="Rectangle 12"/>
          <p:cNvSpPr>
            <a:spLocks noChangeArrowheads="1"/>
          </p:cNvSpPr>
          <p:nvPr/>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00CAB9E0-3CEC-474C-A6FA-1C0B1CAB4D74}"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1029" name="Text Box 13"/>
          <p:cNvSpPr txBox="1">
            <a:spLocks noChangeArrowheads="1"/>
          </p:cNvSpPr>
          <p:nvPr/>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r>
              <a:rPr lang="en-US" sz="1400" b="1">
                <a:solidFill>
                  <a:schemeClr val="bg1"/>
                </a:solidFill>
                <a:latin typeface="Arial" charset="0"/>
              </a:rPr>
              <a:t>Multiagency Coordination</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649" r:id="rId1"/>
    <p:sldLayoutId id="2147484650" r:id="rId2"/>
    <p:sldLayoutId id="2147484644" r:id="rId3"/>
    <p:sldLayoutId id="2147484645" r:id="rId4"/>
    <p:sldLayoutId id="2147484646" r:id="rId5"/>
    <p:sldLayoutId id="2147484651" r:id="rId6"/>
    <p:sldLayoutId id="2147484647" r:id="rId7"/>
    <p:sldLayoutId id="2147484648" r:id="rId8"/>
    <p:sldLayoutId id="2147484652" r:id="rId9"/>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p:cNvSpPr>
            <a:spLocks noGrp="1" noChangeAspect="1" noChangeArrowheads="1"/>
          </p:cNvSpPr>
          <p:nvPr>
            <p:ph type="ctrTitle"/>
          </p:nvPr>
        </p:nvSpPr>
        <p:spPr>
          <a:xfrm>
            <a:off x="938213" y="1339850"/>
            <a:ext cx="7772400" cy="1470025"/>
          </a:xfrm>
        </p:spPr>
        <p:txBody>
          <a:bodyPr/>
          <a:lstStyle/>
          <a:p>
            <a:pPr eaLnBrk="1" hangingPunct="1"/>
            <a:r>
              <a:rPr lang="en-US" sz="4000" dirty="0" smtClean="0"/>
              <a:t>Unit 5:</a:t>
            </a:r>
            <a:r>
              <a:rPr lang="en-US" sz="3600" dirty="0" smtClean="0"/>
              <a:t/>
            </a:r>
            <a:br>
              <a:rPr lang="en-US" sz="3600" dirty="0" smtClean="0"/>
            </a:br>
            <a:endParaRPr lang="en-US" sz="3600" dirty="0" smtClean="0"/>
          </a:p>
        </p:txBody>
      </p:sp>
      <p:sp>
        <p:nvSpPr>
          <p:cNvPr id="6147" name="Subtitle 3"/>
          <p:cNvSpPr>
            <a:spLocks noGrp="1"/>
          </p:cNvSpPr>
          <p:nvPr>
            <p:ph type="subTitle" idx="1"/>
          </p:nvPr>
        </p:nvSpPr>
        <p:spPr>
          <a:xfrm>
            <a:off x="129858" y="202565"/>
            <a:ext cx="6400800" cy="1752600"/>
          </a:xfrm>
        </p:spPr>
        <p:txBody>
          <a:bodyPr/>
          <a:lstStyle/>
          <a:p>
            <a:r>
              <a:rPr lang="en-US" dirty="0" smtClean="0"/>
              <a:t>Multiagency </a:t>
            </a:r>
            <a:br>
              <a:rPr lang="en-US" dirty="0" smtClean="0"/>
            </a:br>
            <a:r>
              <a:rPr lang="en-US" dirty="0" smtClean="0"/>
              <a:t>Coordination</a:t>
            </a:r>
          </a:p>
        </p:txBody>
      </p:sp>
      <p:pic>
        <p:nvPicPr>
          <p:cNvPr id="5" name="Picture 10"/>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74000" contrast="-19000"/>
                    </a14:imgEffect>
                  </a14:imgLayer>
                </a14:imgProps>
              </a:ext>
              <a:ext uri="{28A0092B-C50C-407E-A947-70E740481C1C}">
                <a14:useLocalDpi xmlns:a14="http://schemas.microsoft.com/office/drawing/2010/main" val="0"/>
              </a:ext>
            </a:extLst>
          </a:blip>
          <a:srcRect/>
          <a:stretch>
            <a:fillRect/>
          </a:stretch>
        </p:blipFill>
        <p:spPr bwMode="auto">
          <a:xfrm>
            <a:off x="579120" y="2303145"/>
            <a:ext cx="24638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74720" y="2322195"/>
            <a:ext cx="23622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41720" y="2322195"/>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731520" y="4227195"/>
            <a:ext cx="2209800" cy="923925"/>
          </a:xfrm>
          <a:prstGeom prst="rect">
            <a:avLst/>
          </a:prstGeom>
          <a:solidFill>
            <a:srgbClr val="292934">
              <a:lumMod val="75000"/>
              <a:lumOff val="25000"/>
            </a:srgbClr>
          </a:solidFill>
          <a:ln>
            <a:noFill/>
          </a:ln>
        </p:spPr>
        <p:txBody>
          <a:bodyPr>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algn="ctr" eaLnBrk="0" fontAlgn="base" hangingPunct="0">
              <a:spcBef>
                <a:spcPct val="0"/>
              </a:spcBef>
              <a:spcAft>
                <a:spcPct val="0"/>
              </a:spcAft>
              <a:defRPr b="1">
                <a:solidFill>
                  <a:schemeClr val="tx1"/>
                </a:solidFill>
                <a:latin typeface="Arial" charset="0"/>
              </a:defRPr>
            </a:lvl6pPr>
            <a:lvl7pPr marL="2971800" indent="-228600" algn="ctr" eaLnBrk="0" fontAlgn="base" hangingPunct="0">
              <a:spcBef>
                <a:spcPct val="0"/>
              </a:spcBef>
              <a:spcAft>
                <a:spcPct val="0"/>
              </a:spcAft>
              <a:defRPr b="1">
                <a:solidFill>
                  <a:schemeClr val="tx1"/>
                </a:solidFill>
                <a:latin typeface="Arial" charset="0"/>
              </a:defRPr>
            </a:lvl7pPr>
            <a:lvl8pPr marL="3429000" indent="-228600" algn="ctr" eaLnBrk="0" fontAlgn="base" hangingPunct="0">
              <a:spcBef>
                <a:spcPct val="0"/>
              </a:spcBef>
              <a:spcAft>
                <a:spcPct val="0"/>
              </a:spcAft>
              <a:defRPr b="1">
                <a:solidFill>
                  <a:schemeClr val="tx1"/>
                </a:solidFill>
                <a:latin typeface="Arial" charset="0"/>
              </a:defRPr>
            </a:lvl8pPr>
            <a:lvl9pPr marL="3886200" indent="-228600" algn="ctr" eaLnBrk="0" fontAlgn="base" hangingPunct="0">
              <a:spcBef>
                <a:spcPct val="0"/>
              </a:spcBef>
              <a:spcAft>
                <a:spcPct val="0"/>
              </a:spcAft>
              <a:defRPr b="1">
                <a:solidFill>
                  <a:schemeClr val="tx1"/>
                </a:solidFill>
                <a:latin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FFFFFF"/>
                </a:solidFill>
                <a:effectLst/>
                <a:uLnTx/>
                <a:uFillTx/>
                <a:latin typeface="Arial" charset="0"/>
                <a:cs typeface="+mn-cs"/>
              </a:rPr>
              <a:t>Florida State EOC</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FFFFFF"/>
                </a:solidFill>
                <a:effectLst/>
                <a:uLnTx/>
                <a:uFillTx/>
                <a:latin typeface="Arial" charset="0"/>
                <a:cs typeface="+mn-cs"/>
              </a:rPr>
              <a:t>(State), Tallahassee, </a:t>
            </a:r>
            <a:r>
              <a:rPr kumimoji="0" lang="en-US" altLang="en-US" sz="1800" b="1" i="0" u="none" strike="noStrike" kern="0" cap="none" spc="0" normalizeH="0" baseline="0" noProof="0" dirty="0" err="1">
                <a:ln>
                  <a:noFill/>
                </a:ln>
                <a:solidFill>
                  <a:srgbClr val="FFFFFF"/>
                </a:solidFill>
                <a:effectLst/>
                <a:uLnTx/>
                <a:uFillTx/>
                <a:latin typeface="Arial" charset="0"/>
                <a:cs typeface="+mn-cs"/>
              </a:rPr>
              <a:t>Fl</a:t>
            </a:r>
            <a:endParaRPr kumimoji="0" lang="en-US" altLang="en-US" sz="1800" b="1" i="0" u="none" strike="noStrike" kern="0" cap="none" spc="0" normalizeH="0" baseline="0" noProof="0" dirty="0">
              <a:ln>
                <a:noFill/>
              </a:ln>
              <a:solidFill>
                <a:srgbClr val="FFFFFF"/>
              </a:solidFill>
              <a:effectLst/>
              <a:uLnTx/>
              <a:uFillTx/>
              <a:latin typeface="Arial" charset="0"/>
              <a:cs typeface="+mn-cs"/>
            </a:endParaRPr>
          </a:p>
        </p:txBody>
      </p:sp>
      <p:sp>
        <p:nvSpPr>
          <p:cNvPr id="9" name="Rectangle 8"/>
          <p:cNvSpPr>
            <a:spLocks noChangeArrowheads="1"/>
          </p:cNvSpPr>
          <p:nvPr/>
        </p:nvSpPr>
        <p:spPr bwMode="auto">
          <a:xfrm>
            <a:off x="3246120" y="4227195"/>
            <a:ext cx="2743200" cy="1200150"/>
          </a:xfrm>
          <a:prstGeom prst="rect">
            <a:avLst/>
          </a:prstGeom>
          <a:solidFill>
            <a:srgbClr val="292934">
              <a:lumMod val="75000"/>
              <a:lumOff val="25000"/>
            </a:srgbClr>
          </a:solidFill>
          <a:ln>
            <a:noFill/>
          </a:ln>
        </p:spPr>
        <p:txBody>
          <a:bodyPr>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algn="ctr" eaLnBrk="0" fontAlgn="base" hangingPunct="0">
              <a:spcBef>
                <a:spcPct val="0"/>
              </a:spcBef>
              <a:spcAft>
                <a:spcPct val="0"/>
              </a:spcAft>
              <a:defRPr b="1">
                <a:solidFill>
                  <a:schemeClr val="tx1"/>
                </a:solidFill>
                <a:latin typeface="Arial" charset="0"/>
              </a:defRPr>
            </a:lvl6pPr>
            <a:lvl7pPr marL="2971800" indent="-228600" algn="ctr" eaLnBrk="0" fontAlgn="base" hangingPunct="0">
              <a:spcBef>
                <a:spcPct val="0"/>
              </a:spcBef>
              <a:spcAft>
                <a:spcPct val="0"/>
              </a:spcAft>
              <a:defRPr b="1">
                <a:solidFill>
                  <a:schemeClr val="tx1"/>
                </a:solidFill>
                <a:latin typeface="Arial" charset="0"/>
              </a:defRPr>
            </a:lvl7pPr>
            <a:lvl8pPr marL="3429000" indent="-228600" algn="ctr" eaLnBrk="0" fontAlgn="base" hangingPunct="0">
              <a:spcBef>
                <a:spcPct val="0"/>
              </a:spcBef>
              <a:spcAft>
                <a:spcPct val="0"/>
              </a:spcAft>
              <a:defRPr b="1">
                <a:solidFill>
                  <a:schemeClr val="tx1"/>
                </a:solidFill>
                <a:latin typeface="Arial" charset="0"/>
              </a:defRPr>
            </a:lvl8pPr>
            <a:lvl9pPr marL="3886200" indent="-228600" algn="ctr" eaLnBrk="0" fontAlgn="base" hangingPunct="0">
              <a:spcBef>
                <a:spcPct val="0"/>
              </a:spcBef>
              <a:spcAft>
                <a:spcPct val="0"/>
              </a:spcAft>
              <a:defRPr b="1">
                <a:solidFill>
                  <a:schemeClr val="tx1"/>
                </a:solidFill>
                <a:latin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FFFFFF"/>
                </a:solidFill>
                <a:effectLst/>
                <a:uLnTx/>
                <a:uFillTx/>
                <a:latin typeface="Arial" charset="0"/>
                <a:cs typeface="+mn-cs"/>
              </a:rPr>
              <a:t>Expanded Dispatch (Federal), Florida State Coordination Center, Tallahassee, </a:t>
            </a:r>
            <a:r>
              <a:rPr kumimoji="0" lang="en-US" altLang="en-US" sz="1800" b="1" i="0" u="none" strike="noStrike" kern="0" cap="none" spc="0" normalizeH="0" baseline="0" noProof="0" dirty="0" err="1">
                <a:ln>
                  <a:noFill/>
                </a:ln>
                <a:solidFill>
                  <a:srgbClr val="FFFFFF"/>
                </a:solidFill>
                <a:effectLst/>
                <a:uLnTx/>
                <a:uFillTx/>
                <a:latin typeface="Arial" charset="0"/>
                <a:cs typeface="+mn-cs"/>
              </a:rPr>
              <a:t>Fl</a:t>
            </a:r>
            <a:endParaRPr kumimoji="0" lang="en-US" altLang="en-US" sz="1800" b="1" i="0" u="none" strike="noStrike" kern="0" cap="none" spc="0" normalizeH="0" baseline="0" noProof="0" dirty="0">
              <a:ln>
                <a:noFill/>
              </a:ln>
              <a:solidFill>
                <a:srgbClr val="FFFFFF"/>
              </a:solidFill>
              <a:effectLst/>
              <a:uLnTx/>
              <a:uFillTx/>
              <a:latin typeface="Arial" charset="0"/>
              <a:cs typeface="+mn-cs"/>
            </a:endParaRPr>
          </a:p>
        </p:txBody>
      </p:sp>
      <p:sp>
        <p:nvSpPr>
          <p:cNvPr id="10" name="Rectangle 9"/>
          <p:cNvSpPr>
            <a:spLocks noChangeArrowheads="1"/>
          </p:cNvSpPr>
          <p:nvPr/>
        </p:nvSpPr>
        <p:spPr bwMode="auto">
          <a:xfrm>
            <a:off x="6065520" y="4227195"/>
            <a:ext cx="2514600" cy="923925"/>
          </a:xfrm>
          <a:prstGeom prst="rect">
            <a:avLst/>
          </a:prstGeom>
          <a:solidFill>
            <a:srgbClr val="292934">
              <a:lumMod val="75000"/>
              <a:lumOff val="25000"/>
            </a:srgbClr>
          </a:solidFill>
          <a:ln>
            <a:noFill/>
          </a:ln>
        </p:spPr>
        <p:txBody>
          <a:bodyPr>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algn="ctr" eaLnBrk="0" fontAlgn="base" hangingPunct="0">
              <a:spcBef>
                <a:spcPct val="0"/>
              </a:spcBef>
              <a:spcAft>
                <a:spcPct val="0"/>
              </a:spcAft>
              <a:defRPr b="1">
                <a:solidFill>
                  <a:schemeClr val="tx1"/>
                </a:solidFill>
                <a:latin typeface="Arial" charset="0"/>
              </a:defRPr>
            </a:lvl6pPr>
            <a:lvl7pPr marL="2971800" indent="-228600" algn="ctr" eaLnBrk="0" fontAlgn="base" hangingPunct="0">
              <a:spcBef>
                <a:spcPct val="0"/>
              </a:spcBef>
              <a:spcAft>
                <a:spcPct val="0"/>
              </a:spcAft>
              <a:defRPr b="1">
                <a:solidFill>
                  <a:schemeClr val="tx1"/>
                </a:solidFill>
                <a:latin typeface="Arial" charset="0"/>
              </a:defRPr>
            </a:lvl7pPr>
            <a:lvl8pPr marL="3429000" indent="-228600" algn="ctr" eaLnBrk="0" fontAlgn="base" hangingPunct="0">
              <a:spcBef>
                <a:spcPct val="0"/>
              </a:spcBef>
              <a:spcAft>
                <a:spcPct val="0"/>
              </a:spcAft>
              <a:defRPr b="1">
                <a:solidFill>
                  <a:schemeClr val="tx1"/>
                </a:solidFill>
                <a:latin typeface="Arial" charset="0"/>
              </a:defRPr>
            </a:lvl8pPr>
            <a:lvl9pPr marL="3886200" indent="-228600" algn="ctr" eaLnBrk="0" fontAlgn="base" hangingPunct="0">
              <a:spcBef>
                <a:spcPct val="0"/>
              </a:spcBef>
              <a:spcAft>
                <a:spcPct val="0"/>
              </a:spcAft>
              <a:defRPr b="1">
                <a:solidFill>
                  <a:schemeClr val="tx1"/>
                </a:solidFill>
                <a:latin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FFFFFF"/>
                </a:solidFill>
                <a:effectLst/>
                <a:uLnTx/>
                <a:uFillTx/>
                <a:latin typeface="Arial" charset="0"/>
                <a:cs typeface="+mn-cs"/>
              </a:rPr>
              <a:t>National Hurricane Center, (MAC Entity)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FFFFFF"/>
                </a:solidFill>
                <a:effectLst/>
                <a:uLnTx/>
                <a:uFillTx/>
                <a:latin typeface="Arial" charset="0"/>
                <a:cs typeface="+mn-cs"/>
              </a:rPr>
              <a:t>Miami, </a:t>
            </a:r>
            <a:r>
              <a:rPr kumimoji="0" lang="en-US" altLang="en-US" sz="1800" b="1" i="0" u="none" strike="noStrike" kern="0" cap="none" spc="0" normalizeH="0" baseline="0" noProof="0" dirty="0" err="1">
                <a:ln>
                  <a:noFill/>
                </a:ln>
                <a:solidFill>
                  <a:srgbClr val="FFFFFF"/>
                </a:solidFill>
                <a:effectLst/>
                <a:uLnTx/>
                <a:uFillTx/>
                <a:latin typeface="Arial" charset="0"/>
                <a:cs typeface="+mn-cs"/>
              </a:rPr>
              <a:t>Fl</a:t>
            </a:r>
            <a:endParaRPr kumimoji="0" lang="en-US" altLang="en-US" sz="1800" b="1" i="0" u="none" strike="noStrike" kern="0" cap="none" spc="0" normalizeH="0" baseline="0" noProof="0" dirty="0">
              <a:ln>
                <a:noFill/>
              </a:ln>
              <a:solidFill>
                <a:srgbClr val="FFFFFF"/>
              </a:solidFill>
              <a:effectLst/>
              <a:uLnTx/>
              <a:uFillTx/>
              <a:latin typeface="Arial" charset="0"/>
              <a:cs typeface="+mn-cs"/>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136900" y="1068388"/>
            <a:ext cx="5359400" cy="2513012"/>
          </a:xfrm>
        </p:spPr>
        <p:txBody>
          <a:bodyPr/>
          <a:lstStyle/>
          <a:p>
            <a:pPr>
              <a:buNone/>
            </a:pPr>
            <a:r>
              <a:rPr lang="en-US" dirty="0">
                <a:solidFill>
                  <a:srgbClr val="FF0000"/>
                </a:solidFill>
                <a:latin typeface="Arial" charset="0"/>
              </a:rPr>
              <a:t>Multiagency </a:t>
            </a:r>
            <a:r>
              <a:rPr lang="en-US" u="sng" dirty="0">
                <a:solidFill>
                  <a:srgbClr val="FF0000"/>
                </a:solidFill>
                <a:latin typeface="Arial" charset="0"/>
              </a:rPr>
              <a:t>coordination</a:t>
            </a:r>
            <a:r>
              <a:rPr lang="en-US" dirty="0">
                <a:solidFill>
                  <a:srgbClr val="FF0000"/>
                </a:solidFill>
                <a:latin typeface="Arial" charset="0"/>
              </a:rPr>
              <a:t> </a:t>
            </a:r>
            <a:r>
              <a:rPr lang="en-US" dirty="0">
                <a:latin typeface="Arial" charset="0"/>
              </a:rPr>
              <a:t>is a process that allows all levels of government and all disciplines to work together more efficiently and effectively.</a:t>
            </a:r>
          </a:p>
          <a:p>
            <a:endParaRPr lang="en-US" dirty="0"/>
          </a:p>
        </p:txBody>
      </p:sp>
      <p:sp>
        <p:nvSpPr>
          <p:cNvPr id="15362" name="Rectangle 2"/>
          <p:cNvSpPr>
            <a:spLocks noGrp="1" noChangeAspect="1" noChangeArrowheads="1"/>
          </p:cNvSpPr>
          <p:nvPr>
            <p:ph type="title"/>
          </p:nvPr>
        </p:nvSpPr>
        <p:spPr/>
        <p:txBody>
          <a:bodyPr/>
          <a:lstStyle/>
          <a:p>
            <a:r>
              <a:rPr lang="en-US" sz="4000" dirty="0" smtClean="0"/>
              <a:t>NIMS:  Coordination</a:t>
            </a:r>
          </a:p>
        </p:txBody>
      </p:sp>
      <p:pic>
        <p:nvPicPr>
          <p:cNvPr id="15364" name="Picture 17" descr="NIMS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2144713" cy="277812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 descr="Word Box:&#10;An entity/individual may have “command and control” over resources and policies without being in command of the incident scene.&#10;"/>
          <p:cNvSpPr>
            <a:spLocks noChangeArrowheads="1"/>
          </p:cNvSpPr>
          <p:nvPr/>
        </p:nvSpPr>
        <p:spPr bwMode="auto">
          <a:xfrm>
            <a:off x="1203325" y="4376738"/>
            <a:ext cx="6858000" cy="1219200"/>
          </a:xfrm>
          <a:prstGeom prst="rect">
            <a:avLst/>
          </a:prstGeom>
          <a:solidFill>
            <a:srgbClr val="25387D"/>
          </a:solidFill>
          <a:ln>
            <a:headEnd/>
            <a:tailEnd/>
          </a:ln>
        </p:spPr>
        <p:style>
          <a:lnRef idx="3">
            <a:schemeClr val="lt1"/>
          </a:lnRef>
          <a:fillRef idx="1">
            <a:schemeClr val="accent6"/>
          </a:fillRef>
          <a:effectRef idx="1">
            <a:schemeClr val="accent6"/>
          </a:effectRef>
          <a:fontRef idx="minor">
            <a:schemeClr val="lt1"/>
          </a:fontRef>
        </p:style>
        <p:txBody>
          <a:bodyPr anchor="ctr"/>
          <a:lstStyle/>
          <a:p>
            <a:pPr>
              <a:defRPr/>
            </a:pPr>
            <a:endParaRPr lang="en-US" sz="2200" b="1" dirty="0">
              <a:solidFill>
                <a:schemeClr val="bg1"/>
              </a:solidFill>
            </a:endParaRPr>
          </a:p>
        </p:txBody>
      </p:sp>
      <p:sp>
        <p:nvSpPr>
          <p:cNvPr id="3" name="Content Placeholder 2"/>
          <p:cNvSpPr>
            <a:spLocks noGrp="1"/>
          </p:cNvSpPr>
          <p:nvPr>
            <p:ph sz="half" idx="2"/>
          </p:nvPr>
        </p:nvSpPr>
        <p:spPr>
          <a:xfrm>
            <a:off x="1203326" y="4376738"/>
            <a:ext cx="6858000" cy="1219200"/>
          </a:xfrm>
        </p:spPr>
        <p:txBody>
          <a:bodyPr/>
          <a:lstStyle/>
          <a:p>
            <a:pPr>
              <a:buNone/>
            </a:pPr>
            <a:r>
              <a:rPr lang="en-US" sz="2000" dirty="0">
                <a:solidFill>
                  <a:schemeClr val="bg1"/>
                </a:solidFill>
              </a:rPr>
              <a:t>An entity/individual may have “command and control” over resources and policies without being in command of the incident scene.</a:t>
            </a:r>
          </a:p>
          <a:p>
            <a:pPr>
              <a:buNone/>
            </a:pPr>
            <a:endParaRPr lang="en-US"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CS400_vide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3995" y="1066804"/>
            <a:ext cx="6096000" cy="4572000"/>
          </a:xfrm>
          <a:prstGeom prst="rect">
            <a:avLst/>
          </a:prstGeom>
        </p:spPr>
      </p:pic>
      <p:sp>
        <p:nvSpPr>
          <p:cNvPr id="16386" name="Rectangle 2"/>
          <p:cNvSpPr>
            <a:spLocks noGrp="1" noChangeAspect="1" noChangeArrowheads="1"/>
          </p:cNvSpPr>
          <p:nvPr>
            <p:ph type="title"/>
          </p:nvPr>
        </p:nvSpPr>
        <p:spPr/>
        <p:txBody>
          <a:bodyPr/>
          <a:lstStyle/>
          <a:p>
            <a:r>
              <a:rPr lang="en-US" sz="4000" dirty="0" smtClean="0"/>
              <a:t>MAC Systems Overview</a:t>
            </a:r>
          </a:p>
        </p:txBody>
      </p:sp>
    </p:spTree>
  </p:cSld>
  <p:clrMapOvr>
    <a:masterClrMapping/>
  </p:clrMapOvr>
  <p:transition>
    <p:wipe dir="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spect="1" noChangeArrowheads="1"/>
          </p:cNvSpPr>
          <p:nvPr>
            <p:ph type="title"/>
          </p:nvPr>
        </p:nvSpPr>
        <p:spPr/>
        <p:txBody>
          <a:bodyPr/>
          <a:lstStyle/>
          <a:p>
            <a:r>
              <a:rPr lang="en-US" sz="4000" dirty="0" smtClean="0"/>
              <a:t>Terminology Review</a:t>
            </a:r>
            <a:endParaRPr lang="en-US" sz="3600" dirty="0" smtClean="0"/>
          </a:p>
        </p:txBody>
      </p:sp>
      <p:sp>
        <p:nvSpPr>
          <p:cNvPr id="17411" name="AutoShape 3" descr="Word Balloon:&#10;How does Area Command differ from a multiagency coordination system?"/>
          <p:cNvSpPr>
            <a:spLocks noChangeArrowheads="1"/>
          </p:cNvSpPr>
          <p:nvPr/>
        </p:nvSpPr>
        <p:spPr bwMode="auto">
          <a:xfrm>
            <a:off x="304800" y="1081088"/>
            <a:ext cx="6324600" cy="2600325"/>
          </a:xfrm>
          <a:prstGeom prst="wedgeEllipseCallout">
            <a:avLst>
              <a:gd name="adj1" fmla="val 62398"/>
              <a:gd name="adj2" fmla="val 40903"/>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nchor="ctr"/>
          <a:lstStyle/>
          <a:p>
            <a:pPr algn="ctr">
              <a:spcBef>
                <a:spcPct val="30000"/>
              </a:spcBef>
              <a:buFont typeface="Wingdings" pitchFamily="2" charset="2"/>
              <a:buNone/>
            </a:pPr>
            <a:r>
              <a:rPr lang="en-US" sz="3000" b="1" dirty="0">
                <a:solidFill>
                  <a:schemeClr val="bg1"/>
                </a:solidFill>
                <a:latin typeface="Arial" charset="0"/>
              </a:rPr>
              <a:t>How does Area Command differ from </a:t>
            </a:r>
            <a:br>
              <a:rPr lang="en-US" sz="3000" b="1" dirty="0">
                <a:solidFill>
                  <a:schemeClr val="bg1"/>
                </a:solidFill>
                <a:latin typeface="Arial" charset="0"/>
              </a:rPr>
            </a:br>
            <a:r>
              <a:rPr lang="en-US" sz="3000" b="1" dirty="0">
                <a:solidFill>
                  <a:schemeClr val="bg1"/>
                </a:solidFill>
                <a:latin typeface="Arial" charset="0"/>
              </a:rPr>
              <a:t>a Multiagency Coordination System?</a:t>
            </a:r>
          </a:p>
        </p:txBody>
      </p:sp>
      <p:sp>
        <p:nvSpPr>
          <p:cNvPr id="17412" name="AutoShape 4" descr="Word Balloon:&#10;Where is Unified Command applied?"/>
          <p:cNvSpPr>
            <a:spLocks noChangeArrowheads="1"/>
          </p:cNvSpPr>
          <p:nvPr/>
        </p:nvSpPr>
        <p:spPr bwMode="auto">
          <a:xfrm>
            <a:off x="2743200" y="3586163"/>
            <a:ext cx="5918200" cy="2073275"/>
          </a:xfrm>
          <a:prstGeom prst="wedgeEllipseCallout">
            <a:avLst>
              <a:gd name="adj1" fmla="val -61241"/>
              <a:gd name="adj2" fmla="val 43569"/>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nchor="ctr" anchorCtr="1"/>
          <a:lstStyle/>
          <a:p>
            <a:pPr algn="ctr">
              <a:spcBef>
                <a:spcPct val="30000"/>
              </a:spcBef>
              <a:buFont typeface="Wingdings" pitchFamily="2" charset="2"/>
              <a:buNone/>
            </a:pPr>
            <a:r>
              <a:rPr lang="en-US" sz="3000" b="1" dirty="0">
                <a:solidFill>
                  <a:schemeClr val="bg1"/>
                </a:solidFill>
                <a:latin typeface="Arial" charset="0"/>
              </a:rPr>
              <a:t>Where is Unified Command applied?</a:t>
            </a: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a:xfrm>
            <a:off x="436563" y="304800"/>
            <a:ext cx="8458200" cy="639763"/>
          </a:xfrm>
        </p:spPr>
        <p:txBody>
          <a:bodyPr/>
          <a:lstStyle/>
          <a:p>
            <a:r>
              <a:rPr lang="en-US" sz="4000" dirty="0" smtClean="0"/>
              <a:t>Unity of Command &amp; Unity of Effort</a:t>
            </a:r>
          </a:p>
        </p:txBody>
      </p:sp>
      <p:grpSp>
        <p:nvGrpSpPr>
          <p:cNvPr id="2" name="Group 1" descr="Multiagency Coordination System divided by a line labeled Policy, Coordination, and Support Command. Above the line there is Unity of Effort, with groups Local Emergency Ops Center (EOC), State Emergency Ops Centers (EOC), Federal emergency Ops Center (EOC). Below the line thereis Unity of Command, with Area Command overlooking Incident Commander 1, Incident Commander 2, and Incident Commander 3. Local Emergency Ops Center and Area Command are connected."/>
          <p:cNvGrpSpPr/>
          <p:nvPr/>
        </p:nvGrpSpPr>
        <p:grpSpPr>
          <a:xfrm>
            <a:off x="687388" y="1069975"/>
            <a:ext cx="7569200" cy="4674054"/>
            <a:chOff x="687388" y="1069975"/>
            <a:chExt cx="7569200" cy="4674054"/>
          </a:xfrm>
        </p:grpSpPr>
        <p:grpSp>
          <p:nvGrpSpPr>
            <p:cNvPr id="18435" name="Group 7"/>
            <p:cNvGrpSpPr>
              <a:grpSpLocks/>
            </p:cNvGrpSpPr>
            <p:nvPr/>
          </p:nvGrpSpPr>
          <p:grpSpPr bwMode="auto">
            <a:xfrm>
              <a:off x="1741488" y="1387475"/>
              <a:ext cx="5549900" cy="3886200"/>
              <a:chOff x="2160" y="864"/>
              <a:chExt cx="3376" cy="2448"/>
            </a:xfrm>
          </p:grpSpPr>
          <p:cxnSp>
            <p:nvCxnSpPr>
              <p:cNvPr id="18445" name="AutoShape 4"/>
              <p:cNvCxnSpPr>
                <a:cxnSpLocks noChangeShapeType="1"/>
                <a:endCxn id="12" idx="0"/>
              </p:cNvCxnSpPr>
              <p:nvPr/>
            </p:nvCxnSpPr>
            <p:spPr bwMode="auto">
              <a:xfrm rot="16200000" flipH="1">
                <a:off x="3408" y="2088"/>
                <a:ext cx="1104" cy="192"/>
              </a:xfrm>
              <a:prstGeom prst="bentConnector3">
                <a:avLst>
                  <a:gd name="adj1" fmla="val 63042"/>
                </a:avLst>
              </a:prstGeom>
              <a:noFill/>
              <a:ln w="38100">
                <a:solidFill>
                  <a:srgbClr val="25387D"/>
                </a:solidFill>
                <a:prstDash val="dash"/>
                <a:miter lim="800000"/>
                <a:headEnd/>
                <a:tailEnd/>
              </a:ln>
              <a:extLst>
                <a:ext uri="{909E8E84-426E-40DD-AFC4-6F175D3DCCD1}">
                  <a14:hiddenFill xmlns:a14="http://schemas.microsoft.com/office/drawing/2010/main">
                    <a:noFill/>
                  </a14:hiddenFill>
                </a:ext>
              </a:extLst>
            </p:spPr>
          </p:cxnSp>
          <p:cxnSp>
            <p:nvCxnSpPr>
              <p:cNvPr id="18446" name="AutoShape 5"/>
              <p:cNvCxnSpPr>
                <a:cxnSpLocks noChangeShapeType="1"/>
                <a:stCxn id="11" idx="2"/>
                <a:endCxn id="18" idx="5"/>
              </p:cNvCxnSpPr>
              <p:nvPr/>
            </p:nvCxnSpPr>
            <p:spPr bwMode="auto">
              <a:xfrm rot="5400000">
                <a:off x="3274" y="1861"/>
                <a:ext cx="689" cy="232"/>
              </a:xfrm>
              <a:prstGeom prst="bentConnector2">
                <a:avLst/>
              </a:prstGeom>
              <a:noFill/>
              <a:ln w="38100">
                <a:solidFill>
                  <a:srgbClr val="25387D"/>
                </a:solidFill>
                <a:prstDash val="dash"/>
                <a:miter lim="800000"/>
                <a:headEnd/>
                <a:tailEnd/>
              </a:ln>
              <a:extLst>
                <a:ext uri="{909E8E84-426E-40DD-AFC4-6F175D3DCCD1}">
                  <a14:hiddenFill xmlns:a14="http://schemas.microsoft.com/office/drawing/2010/main">
                    <a:noFill/>
                  </a14:hiddenFill>
                </a:ext>
              </a:extLst>
            </p:spPr>
          </p:cxnSp>
          <p:cxnSp>
            <p:nvCxnSpPr>
              <p:cNvPr id="18447" name="AutoShape 6"/>
              <p:cNvCxnSpPr>
                <a:cxnSpLocks noChangeShapeType="1"/>
                <a:stCxn id="17" idx="0"/>
                <a:endCxn id="12" idx="0"/>
              </p:cNvCxnSpPr>
              <p:nvPr/>
            </p:nvCxnSpPr>
            <p:spPr bwMode="auto">
              <a:xfrm rot="5400000" flipV="1">
                <a:off x="3287" y="1969"/>
                <a:ext cx="1" cy="1536"/>
              </a:xfrm>
              <a:prstGeom prst="bentConnector3">
                <a:avLst>
                  <a:gd name="adj1" fmla="val -14400005"/>
                </a:avLst>
              </a:prstGeom>
              <a:noFill/>
              <a:ln w="38100">
                <a:solidFill>
                  <a:srgbClr val="25387D"/>
                </a:solidFill>
                <a:miter lim="800000"/>
                <a:headEnd/>
                <a:tailEnd/>
              </a:ln>
              <a:extLst>
                <a:ext uri="{909E8E84-426E-40DD-AFC4-6F175D3DCCD1}">
                  <a14:hiddenFill xmlns:a14="http://schemas.microsoft.com/office/drawing/2010/main">
                    <a:noFill/>
                  </a14:hiddenFill>
                </a:ext>
              </a:extLst>
            </p:spPr>
          </p:cxnSp>
          <p:sp>
            <p:nvSpPr>
              <p:cNvPr id="11" name="Rectangle 7"/>
              <p:cNvSpPr>
                <a:spLocks noChangeArrowheads="1"/>
              </p:cNvSpPr>
              <p:nvPr/>
            </p:nvSpPr>
            <p:spPr bwMode="auto">
              <a:xfrm>
                <a:off x="3375" y="864"/>
                <a:ext cx="720" cy="768"/>
              </a:xfrm>
              <a:prstGeom prst="rect">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anchor="ctr"/>
              <a:lstStyle/>
              <a:p>
                <a:pPr algn="ctr" eaLnBrk="0" hangingPunct="0">
                  <a:defRPr/>
                </a:pPr>
                <a:r>
                  <a:rPr lang="en-US" sz="1400" b="1" dirty="0">
                    <a:solidFill>
                      <a:srgbClr val="25387D"/>
                    </a:solidFill>
                    <a:latin typeface="+mn-lt"/>
                  </a:rPr>
                  <a:t>Local </a:t>
                </a:r>
              </a:p>
              <a:p>
                <a:pPr algn="ctr" eaLnBrk="0" hangingPunct="0">
                  <a:defRPr/>
                </a:pPr>
                <a:r>
                  <a:rPr lang="en-US" sz="1400" b="1" dirty="0">
                    <a:solidFill>
                      <a:srgbClr val="25387D"/>
                    </a:solidFill>
                    <a:latin typeface="+mn-lt"/>
                  </a:rPr>
                  <a:t>Emergency</a:t>
                </a:r>
              </a:p>
              <a:p>
                <a:pPr algn="ctr" eaLnBrk="0" hangingPunct="0">
                  <a:defRPr/>
                </a:pPr>
                <a:r>
                  <a:rPr lang="en-US" sz="1400" b="1" dirty="0">
                    <a:solidFill>
                      <a:srgbClr val="25387D"/>
                    </a:solidFill>
                    <a:latin typeface="+mn-lt"/>
                  </a:rPr>
                  <a:t>Ops Center</a:t>
                </a:r>
              </a:p>
              <a:p>
                <a:pPr algn="ctr" eaLnBrk="0" hangingPunct="0">
                  <a:defRPr/>
                </a:pPr>
                <a:r>
                  <a:rPr lang="en-US" sz="1400" b="1" dirty="0">
                    <a:solidFill>
                      <a:srgbClr val="25387D"/>
                    </a:solidFill>
                    <a:latin typeface="+mn-lt"/>
                  </a:rPr>
                  <a:t>(EOC)</a:t>
                </a:r>
              </a:p>
            </p:txBody>
          </p:sp>
          <p:sp>
            <p:nvSpPr>
              <p:cNvPr id="12" name="Rectangle 8"/>
              <p:cNvSpPr>
                <a:spLocks noChangeArrowheads="1"/>
              </p:cNvSpPr>
              <p:nvPr/>
            </p:nvSpPr>
            <p:spPr bwMode="auto">
              <a:xfrm>
                <a:off x="3696" y="2736"/>
                <a:ext cx="717" cy="576"/>
              </a:xfrm>
              <a:prstGeom prst="rect">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anchor="ctr"/>
              <a:lstStyle/>
              <a:p>
                <a:pPr algn="ctr" eaLnBrk="0" hangingPunct="0">
                  <a:defRPr/>
                </a:pPr>
                <a:r>
                  <a:rPr lang="en-US" sz="1200" b="1" dirty="0">
                    <a:solidFill>
                      <a:srgbClr val="25387D"/>
                    </a:solidFill>
                    <a:latin typeface="+mn-lt"/>
                  </a:rPr>
                  <a:t>Incident </a:t>
                </a:r>
                <a:br>
                  <a:rPr lang="en-US" sz="1200" b="1" dirty="0">
                    <a:solidFill>
                      <a:srgbClr val="25387D"/>
                    </a:solidFill>
                    <a:latin typeface="+mn-lt"/>
                  </a:rPr>
                </a:br>
                <a:r>
                  <a:rPr lang="en-US" sz="1200" b="1" dirty="0">
                    <a:solidFill>
                      <a:srgbClr val="FF0000"/>
                    </a:solidFill>
                    <a:latin typeface="+mn-lt"/>
                  </a:rPr>
                  <a:t>Commander</a:t>
                </a:r>
                <a:br>
                  <a:rPr lang="en-US" sz="1200" b="1" dirty="0">
                    <a:solidFill>
                      <a:srgbClr val="FF0000"/>
                    </a:solidFill>
                    <a:latin typeface="+mn-lt"/>
                  </a:rPr>
                </a:br>
                <a:r>
                  <a:rPr lang="en-US" sz="1200" b="1" dirty="0">
                    <a:solidFill>
                      <a:srgbClr val="25387D"/>
                    </a:solidFill>
                    <a:latin typeface="+mn-lt"/>
                  </a:rPr>
                  <a:t>3 </a:t>
                </a:r>
              </a:p>
            </p:txBody>
          </p:sp>
          <p:sp>
            <p:nvSpPr>
              <p:cNvPr id="13" name="Rectangle 9"/>
              <p:cNvSpPr>
                <a:spLocks noChangeArrowheads="1"/>
              </p:cNvSpPr>
              <p:nvPr/>
            </p:nvSpPr>
            <p:spPr bwMode="auto">
              <a:xfrm>
                <a:off x="4098" y="864"/>
                <a:ext cx="717" cy="768"/>
              </a:xfrm>
              <a:prstGeom prst="rect">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anchor="ctr"/>
              <a:lstStyle/>
              <a:p>
                <a:pPr algn="ctr" eaLnBrk="0" hangingPunct="0">
                  <a:defRPr/>
                </a:pPr>
                <a:r>
                  <a:rPr lang="en-US" sz="1400" b="1" dirty="0">
                    <a:solidFill>
                      <a:srgbClr val="25387D"/>
                    </a:solidFill>
                    <a:latin typeface="+mn-lt"/>
                  </a:rPr>
                  <a:t>State</a:t>
                </a:r>
              </a:p>
              <a:p>
                <a:pPr algn="ctr" eaLnBrk="0" hangingPunct="0">
                  <a:defRPr/>
                </a:pPr>
                <a:r>
                  <a:rPr lang="en-US" sz="1400" b="1" dirty="0">
                    <a:solidFill>
                      <a:srgbClr val="25387D"/>
                    </a:solidFill>
                    <a:latin typeface="+mn-lt"/>
                  </a:rPr>
                  <a:t>Emergency</a:t>
                </a:r>
              </a:p>
              <a:p>
                <a:pPr algn="ctr" eaLnBrk="0" hangingPunct="0">
                  <a:defRPr/>
                </a:pPr>
                <a:r>
                  <a:rPr lang="en-US" sz="1400" b="1" dirty="0">
                    <a:solidFill>
                      <a:srgbClr val="25387D"/>
                    </a:solidFill>
                    <a:latin typeface="+mn-lt"/>
                  </a:rPr>
                  <a:t>Ops Center</a:t>
                </a:r>
              </a:p>
              <a:p>
                <a:pPr algn="ctr" eaLnBrk="0" hangingPunct="0">
                  <a:defRPr/>
                </a:pPr>
                <a:r>
                  <a:rPr lang="en-US" sz="1400" b="1" dirty="0">
                    <a:solidFill>
                      <a:srgbClr val="25387D"/>
                    </a:solidFill>
                    <a:latin typeface="+mn-lt"/>
                  </a:rPr>
                  <a:t>(EOC)</a:t>
                </a:r>
              </a:p>
            </p:txBody>
          </p:sp>
          <p:sp>
            <p:nvSpPr>
              <p:cNvPr id="14" name="Rectangle 10"/>
              <p:cNvSpPr>
                <a:spLocks noChangeArrowheads="1"/>
              </p:cNvSpPr>
              <p:nvPr/>
            </p:nvSpPr>
            <p:spPr bwMode="auto">
              <a:xfrm>
                <a:off x="4816" y="864"/>
                <a:ext cx="720" cy="768"/>
              </a:xfrm>
              <a:prstGeom prst="rect">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anchor="ctr"/>
              <a:lstStyle/>
              <a:p>
                <a:pPr algn="ctr" eaLnBrk="0" hangingPunct="0">
                  <a:defRPr/>
                </a:pPr>
                <a:r>
                  <a:rPr lang="en-US" sz="1400" b="1" dirty="0">
                    <a:solidFill>
                      <a:srgbClr val="25387D"/>
                    </a:solidFill>
                    <a:latin typeface="+mn-lt"/>
                  </a:rPr>
                  <a:t>Federal Emergency Ops Center (EOC)</a:t>
                </a:r>
              </a:p>
            </p:txBody>
          </p:sp>
          <p:sp>
            <p:nvSpPr>
              <p:cNvPr id="15" name="Line 11"/>
              <p:cNvSpPr>
                <a:spLocks noChangeShapeType="1"/>
              </p:cNvSpPr>
              <p:nvPr/>
            </p:nvSpPr>
            <p:spPr bwMode="auto">
              <a:xfrm>
                <a:off x="3305" y="2592"/>
                <a:ext cx="0" cy="240"/>
              </a:xfrm>
              <a:prstGeom prst="line">
                <a:avLst/>
              </a:prstGeom>
              <a:noFill/>
              <a:ln w="38100">
                <a:solidFill>
                  <a:srgbClr val="25387D"/>
                </a:solidFill>
                <a:round/>
                <a:headEnd/>
                <a:tailEnd/>
              </a:ln>
            </p:spPr>
            <p:txBody>
              <a:bodyPr wrap="none" anchor="ctr"/>
              <a:lstStyle/>
              <a:p>
                <a:pPr>
                  <a:defRPr/>
                </a:pPr>
                <a:endParaRPr lang="en-US" sz="2800" b="1" dirty="0">
                  <a:solidFill>
                    <a:srgbClr val="25387D"/>
                  </a:solidFill>
                  <a:latin typeface="+mn-lt"/>
                </a:endParaRPr>
              </a:p>
            </p:txBody>
          </p:sp>
          <p:sp>
            <p:nvSpPr>
              <p:cNvPr id="16" name="Rectangle 12"/>
              <p:cNvSpPr>
                <a:spLocks noChangeArrowheads="1"/>
              </p:cNvSpPr>
              <p:nvPr/>
            </p:nvSpPr>
            <p:spPr bwMode="auto">
              <a:xfrm>
                <a:off x="2928" y="2736"/>
                <a:ext cx="720" cy="576"/>
              </a:xfrm>
              <a:prstGeom prst="rect">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anchor="ctr"/>
              <a:lstStyle/>
              <a:p>
                <a:pPr algn="ctr" eaLnBrk="0" hangingPunct="0">
                  <a:defRPr/>
                </a:pPr>
                <a:r>
                  <a:rPr lang="en-US" sz="1200" b="1" dirty="0">
                    <a:solidFill>
                      <a:srgbClr val="25387D"/>
                    </a:solidFill>
                    <a:latin typeface="+mn-lt"/>
                  </a:rPr>
                  <a:t>Incident </a:t>
                </a:r>
                <a:br>
                  <a:rPr lang="en-US" sz="1200" b="1" dirty="0">
                    <a:solidFill>
                      <a:srgbClr val="25387D"/>
                    </a:solidFill>
                    <a:latin typeface="+mn-lt"/>
                  </a:rPr>
                </a:br>
                <a:r>
                  <a:rPr lang="en-US" sz="1200" b="1" dirty="0">
                    <a:solidFill>
                      <a:srgbClr val="FF0000"/>
                    </a:solidFill>
                    <a:latin typeface="+mn-lt"/>
                  </a:rPr>
                  <a:t>Commander</a:t>
                </a:r>
                <a:br>
                  <a:rPr lang="en-US" sz="1200" b="1" dirty="0">
                    <a:solidFill>
                      <a:srgbClr val="FF0000"/>
                    </a:solidFill>
                    <a:latin typeface="+mn-lt"/>
                  </a:rPr>
                </a:br>
                <a:r>
                  <a:rPr lang="en-US" sz="1200" b="1" dirty="0">
                    <a:solidFill>
                      <a:srgbClr val="25387D"/>
                    </a:solidFill>
                    <a:latin typeface="+mn-lt"/>
                  </a:rPr>
                  <a:t>2 </a:t>
                </a:r>
              </a:p>
            </p:txBody>
          </p:sp>
          <p:sp>
            <p:nvSpPr>
              <p:cNvPr id="17" name="Rectangle 13"/>
              <p:cNvSpPr>
                <a:spLocks noChangeArrowheads="1"/>
              </p:cNvSpPr>
              <p:nvPr/>
            </p:nvSpPr>
            <p:spPr bwMode="auto">
              <a:xfrm>
                <a:off x="2160" y="2736"/>
                <a:ext cx="720" cy="576"/>
              </a:xfrm>
              <a:prstGeom prst="rect">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anchor="ctr"/>
              <a:lstStyle/>
              <a:p>
                <a:pPr algn="ctr" eaLnBrk="0" hangingPunct="0">
                  <a:defRPr/>
                </a:pPr>
                <a:r>
                  <a:rPr lang="en-US" sz="1200" b="1" dirty="0">
                    <a:solidFill>
                      <a:srgbClr val="25387D"/>
                    </a:solidFill>
                    <a:latin typeface="+mn-lt"/>
                  </a:rPr>
                  <a:t>Incident </a:t>
                </a:r>
                <a:br>
                  <a:rPr lang="en-US" sz="1200" b="1" dirty="0">
                    <a:solidFill>
                      <a:srgbClr val="25387D"/>
                    </a:solidFill>
                    <a:latin typeface="+mn-lt"/>
                  </a:rPr>
                </a:br>
                <a:r>
                  <a:rPr lang="en-US" sz="1200" b="1" dirty="0">
                    <a:solidFill>
                      <a:srgbClr val="FF0000"/>
                    </a:solidFill>
                    <a:latin typeface="+mn-lt"/>
                  </a:rPr>
                  <a:t>Commander</a:t>
                </a:r>
                <a:br>
                  <a:rPr lang="en-US" sz="1200" b="1" dirty="0">
                    <a:solidFill>
                      <a:srgbClr val="FF0000"/>
                    </a:solidFill>
                    <a:latin typeface="+mn-lt"/>
                  </a:rPr>
                </a:br>
                <a:r>
                  <a:rPr lang="en-US" sz="1200" b="1" dirty="0">
                    <a:solidFill>
                      <a:srgbClr val="25387D"/>
                    </a:solidFill>
                    <a:latin typeface="+mn-lt"/>
                  </a:rPr>
                  <a:t>1</a:t>
                </a:r>
              </a:p>
            </p:txBody>
          </p:sp>
          <p:sp>
            <p:nvSpPr>
              <p:cNvPr id="18" name="AutoShape 14"/>
              <p:cNvSpPr>
                <a:spLocks noChangeArrowheads="1"/>
              </p:cNvSpPr>
              <p:nvPr/>
            </p:nvSpPr>
            <p:spPr bwMode="auto">
              <a:xfrm>
                <a:off x="2852" y="2025"/>
                <a:ext cx="858" cy="592"/>
              </a:xfrm>
              <a:prstGeom prst="triangle">
                <a:avLst>
                  <a:gd name="adj" fmla="val 50000"/>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wrap="none" lIns="0" tIns="0" rIns="0" bIns="182880" anchor="ctr"/>
              <a:lstStyle/>
              <a:p>
                <a:pPr algn="ctr" eaLnBrk="0" hangingPunct="0">
                  <a:defRPr/>
                </a:pPr>
                <a:r>
                  <a:rPr lang="en-US" sz="1400" b="1" dirty="0">
                    <a:solidFill>
                      <a:srgbClr val="25387D"/>
                    </a:solidFill>
                    <a:latin typeface="+mn-lt"/>
                  </a:rPr>
                  <a:t>Area </a:t>
                </a:r>
                <a:br>
                  <a:rPr lang="en-US" sz="1400" b="1" dirty="0">
                    <a:solidFill>
                      <a:srgbClr val="25387D"/>
                    </a:solidFill>
                    <a:latin typeface="+mn-lt"/>
                  </a:rPr>
                </a:br>
                <a:r>
                  <a:rPr lang="en-US" sz="1400" b="1" dirty="0">
                    <a:solidFill>
                      <a:srgbClr val="FF0000"/>
                    </a:solidFill>
                    <a:latin typeface="+mn-lt"/>
                  </a:rPr>
                  <a:t>Command</a:t>
                </a:r>
              </a:p>
            </p:txBody>
          </p:sp>
        </p:grpSp>
        <p:cxnSp>
          <p:nvCxnSpPr>
            <p:cNvPr id="18436" name="Straight Connector 17"/>
            <p:cNvCxnSpPr>
              <a:cxnSpLocks noChangeShapeType="1"/>
            </p:cNvCxnSpPr>
            <p:nvPr/>
          </p:nvCxnSpPr>
          <p:spPr bwMode="auto">
            <a:xfrm>
              <a:off x="1182688" y="2936875"/>
              <a:ext cx="6705600" cy="1588"/>
            </a:xfrm>
            <a:prstGeom prst="line">
              <a:avLst/>
            </a:prstGeom>
            <a:noFill/>
            <a:ln w="19050" algn="ctr">
              <a:solidFill>
                <a:srgbClr val="FF0000"/>
              </a:solidFill>
              <a:prstDash val="dash"/>
              <a:round/>
              <a:headEnd/>
              <a:tailEnd/>
            </a:ln>
            <a:extLst>
              <a:ext uri="{909E8E84-426E-40DD-AFC4-6F175D3DCCD1}">
                <a14:hiddenFill xmlns:a14="http://schemas.microsoft.com/office/drawing/2010/main">
                  <a:noFill/>
                </a14:hiddenFill>
              </a:ext>
            </a:extLst>
          </p:spPr>
        </p:cxnSp>
        <p:sp>
          <p:nvSpPr>
            <p:cNvPr id="18437" name="Rectangle 8"/>
            <p:cNvSpPr>
              <a:spLocks noChangeArrowheads="1"/>
            </p:cNvSpPr>
            <p:nvPr/>
          </p:nvSpPr>
          <p:spPr bwMode="auto">
            <a:xfrm>
              <a:off x="950913" y="3141663"/>
              <a:ext cx="19589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a:solidFill>
                    <a:srgbClr val="000066"/>
                  </a:solidFill>
                  <a:latin typeface="Arial" charset="0"/>
                </a:rPr>
                <a:t>Unity of</a:t>
              </a:r>
              <a:br>
                <a:rPr lang="en-US" sz="2000" b="1">
                  <a:solidFill>
                    <a:srgbClr val="000066"/>
                  </a:solidFill>
                  <a:latin typeface="Arial" charset="0"/>
                </a:rPr>
              </a:br>
              <a:r>
                <a:rPr lang="en-US" sz="2000" b="1">
                  <a:solidFill>
                    <a:srgbClr val="000066"/>
                  </a:solidFill>
                  <a:latin typeface="Arial" charset="0"/>
                </a:rPr>
                <a:t>Command</a:t>
              </a:r>
            </a:p>
          </p:txBody>
        </p:sp>
        <p:sp>
          <p:nvSpPr>
            <p:cNvPr id="18438" name="Rectangle 8"/>
            <p:cNvSpPr>
              <a:spLocks noChangeArrowheads="1"/>
            </p:cNvSpPr>
            <p:nvPr/>
          </p:nvSpPr>
          <p:spPr bwMode="auto">
            <a:xfrm>
              <a:off x="963613" y="1782763"/>
              <a:ext cx="19589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a:solidFill>
                    <a:srgbClr val="000066"/>
                  </a:solidFill>
                  <a:latin typeface="Arial" charset="0"/>
                </a:rPr>
                <a:t>Unity of</a:t>
              </a:r>
              <a:br>
                <a:rPr lang="en-US" sz="2000" b="1">
                  <a:solidFill>
                    <a:srgbClr val="000066"/>
                  </a:solidFill>
                  <a:latin typeface="Arial" charset="0"/>
                </a:rPr>
              </a:br>
              <a:r>
                <a:rPr lang="en-US" sz="2000" b="1">
                  <a:solidFill>
                    <a:srgbClr val="000066"/>
                  </a:solidFill>
                  <a:latin typeface="Arial" charset="0"/>
                </a:rPr>
                <a:t>Effort</a:t>
              </a:r>
            </a:p>
          </p:txBody>
        </p:sp>
        <p:sp>
          <p:nvSpPr>
            <p:cNvPr id="18439" name="Rounded Rectangle 21"/>
            <p:cNvSpPr>
              <a:spLocks noChangeArrowheads="1"/>
            </p:cNvSpPr>
            <p:nvPr/>
          </p:nvSpPr>
          <p:spPr bwMode="auto">
            <a:xfrm>
              <a:off x="687388" y="1069975"/>
              <a:ext cx="7569200" cy="4445000"/>
            </a:xfrm>
            <a:prstGeom prst="roundRect">
              <a:avLst>
                <a:gd name="adj" fmla="val 16667"/>
              </a:avLst>
            </a:prstGeom>
            <a:noFill/>
            <a:ln w="19050" algn="ctr">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Rectangle 22"/>
            <p:cNvSpPr/>
            <p:nvPr/>
          </p:nvSpPr>
          <p:spPr bwMode="auto">
            <a:xfrm>
              <a:off x="2770416" y="5363029"/>
              <a:ext cx="3708400" cy="3810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a:lstStyle/>
            <a:p>
              <a:pPr>
                <a:defRPr/>
              </a:pPr>
              <a:r>
                <a:rPr lang="en-US" sz="1800" dirty="0">
                  <a:solidFill>
                    <a:srgbClr val="FFFFFF"/>
                  </a:solidFill>
                </a:rPr>
                <a:t>Multiagency Coordination System</a:t>
              </a:r>
            </a:p>
          </p:txBody>
        </p:sp>
        <p:sp>
          <p:nvSpPr>
            <p:cNvPr id="24" name="Text Box 309"/>
            <p:cNvSpPr txBox="1">
              <a:spLocks noChangeArrowheads="1"/>
            </p:cNvSpPr>
            <p:nvPr/>
          </p:nvSpPr>
          <p:spPr bwMode="auto">
            <a:xfrm rot="10800000" flipV="1">
              <a:off x="4559300" y="2627313"/>
              <a:ext cx="3290888" cy="306387"/>
            </a:xfrm>
            <a:prstGeom prst="rect">
              <a:avLst/>
            </a:prstGeom>
            <a:noFill/>
            <a:ln w="9525">
              <a:noFill/>
              <a:miter lim="800000"/>
              <a:headEnd/>
              <a:tailEnd/>
            </a:ln>
            <a:effectLst/>
          </p:spPr>
          <p:txBody>
            <a:bodyPr>
              <a:spAutoFit/>
            </a:bodyPr>
            <a:lstStyle/>
            <a:p>
              <a:pPr>
                <a:defRPr/>
              </a:pPr>
              <a:r>
                <a:rPr lang="en-US" sz="1400" b="1" dirty="0">
                  <a:solidFill>
                    <a:srgbClr val="FF0000"/>
                  </a:solidFill>
                  <a:latin typeface="+mn-lt"/>
                </a:rPr>
                <a:t>Policy, Coordination, and Support</a:t>
              </a:r>
            </a:p>
          </p:txBody>
        </p:sp>
        <p:sp>
          <p:nvSpPr>
            <p:cNvPr id="25" name="Text Box 309"/>
            <p:cNvSpPr txBox="1">
              <a:spLocks noChangeArrowheads="1"/>
            </p:cNvSpPr>
            <p:nvPr/>
          </p:nvSpPr>
          <p:spPr bwMode="auto">
            <a:xfrm rot="10800000" flipV="1">
              <a:off x="4597400" y="2982913"/>
              <a:ext cx="3290888" cy="306387"/>
            </a:xfrm>
            <a:prstGeom prst="rect">
              <a:avLst/>
            </a:prstGeom>
            <a:noFill/>
            <a:ln w="9525">
              <a:noFill/>
              <a:miter lim="800000"/>
              <a:headEnd/>
              <a:tailEnd/>
            </a:ln>
            <a:effectLst/>
          </p:spPr>
          <p:txBody>
            <a:bodyPr>
              <a:spAutoFit/>
            </a:bodyPr>
            <a:lstStyle/>
            <a:p>
              <a:pPr>
                <a:defRPr/>
              </a:pPr>
              <a:r>
                <a:rPr lang="en-US" sz="1400" b="1" dirty="0">
                  <a:solidFill>
                    <a:srgbClr val="FF0000"/>
                  </a:solidFill>
                  <a:latin typeface="+mn-lt"/>
                </a:rPr>
                <a:t>Command</a:t>
              </a:r>
            </a:p>
          </p:txBody>
        </p:sp>
      </p:gr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descr="A System...Not a Facility -&#10;Multiagency coordination System:&#10;Dispatch, On-scene Command, Coordination Resource Center, Emergency Operations Centers, Coordination Entities/Groups"/>
          <p:cNvSpPr>
            <a:spLocks noChangeArrowheads="1"/>
          </p:cNvSpPr>
          <p:nvPr/>
        </p:nvSpPr>
        <p:spPr bwMode="auto">
          <a:xfrm>
            <a:off x="0" y="0"/>
            <a:ext cx="9144000" cy="6858000"/>
          </a:xfrm>
          <a:prstGeom prst="rect">
            <a:avLst/>
          </a:prstGeom>
          <a:ln w="57150">
            <a:headEnd/>
            <a:tailEnd/>
          </a:ln>
        </p:spPr>
        <p:style>
          <a:lnRef idx="3">
            <a:schemeClr val="lt1"/>
          </a:lnRef>
          <a:fillRef idx="1">
            <a:schemeClr val="accent6"/>
          </a:fillRef>
          <a:effectRef idx="1">
            <a:schemeClr val="accent6"/>
          </a:effectRef>
          <a:fontRef idx="minor">
            <a:schemeClr val="lt1"/>
          </a:fontRef>
        </p:style>
        <p:txBody>
          <a:bodyPr wrap="none" anchor="ctr"/>
          <a:lstStyle/>
          <a:p>
            <a:pPr eaLnBrk="0" hangingPunct="0">
              <a:defRPr/>
            </a:pPr>
            <a:endParaRPr lang="en-US" sz="4400" dirty="0"/>
          </a:p>
        </p:txBody>
      </p:sp>
      <p:sp>
        <p:nvSpPr>
          <p:cNvPr id="19459" name="Rectangle 3"/>
          <p:cNvSpPr>
            <a:spLocks noChangeAspect="1" noChangeArrowheads="1"/>
          </p:cNvSpPr>
          <p:nvPr/>
        </p:nvSpPr>
        <p:spPr bwMode="auto">
          <a:xfrm>
            <a:off x="3175" y="-28575"/>
            <a:ext cx="8601075"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6304" rIns="146304"/>
          <a:lstStyle/>
          <a:p>
            <a:pPr eaLnBrk="0" hangingPunct="0"/>
            <a:r>
              <a:rPr lang="en-US" sz="3800" b="1">
                <a:solidFill>
                  <a:schemeClr val="bg1"/>
                </a:solidFill>
                <a:latin typeface="Times New Roman" pitchFamily="18" charset="0"/>
              </a:rPr>
              <a:t>A System . . . Not a Facility</a:t>
            </a:r>
          </a:p>
        </p:txBody>
      </p:sp>
      <p:sp>
        <p:nvSpPr>
          <p:cNvPr id="19460" name="Rectangle 10"/>
          <p:cNvSpPr>
            <a:spLocks noChangeArrowheads="1"/>
          </p:cNvSpPr>
          <p:nvPr/>
        </p:nvSpPr>
        <p:spPr bwMode="auto">
          <a:xfrm>
            <a:off x="0" y="-25400"/>
            <a:ext cx="9140825" cy="6850063"/>
          </a:xfrm>
          <a:prstGeom prst="rect">
            <a:avLst/>
          </a:prstGeom>
          <a:noFill/>
          <a:ln w="19050">
            <a:solidFill>
              <a:srgbClr val="98A4A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b="1"/>
          </a:p>
        </p:txBody>
      </p:sp>
      <p:sp>
        <p:nvSpPr>
          <p:cNvPr id="19461" name="Rectangle 12"/>
          <p:cNvSpPr>
            <a:spLocks noChangeArrowheads="1"/>
          </p:cNvSpPr>
          <p:nvPr/>
        </p:nvSpPr>
        <p:spPr bwMode="gray">
          <a:xfrm>
            <a:off x="6248400" y="638175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1FDFC68C-8398-461C-AF13-32DFF9EA3523}" type="slidenum">
              <a:rPr lang="en-US" sz="1400" b="1">
                <a:solidFill>
                  <a:schemeClr val="bg1"/>
                </a:solidFill>
                <a:latin typeface="Arial" charset="0"/>
              </a:rPr>
              <a:pPr algn="r"/>
              <a:t>14</a:t>
            </a:fld>
            <a:endParaRPr lang="en-US" sz="1400" b="1">
              <a:solidFill>
                <a:schemeClr val="bg1"/>
              </a:solidFill>
              <a:latin typeface="Arial" charset="0"/>
            </a:endParaRPr>
          </a:p>
        </p:txBody>
      </p:sp>
      <p:sp>
        <p:nvSpPr>
          <p:cNvPr id="12" name="Text Box 37"/>
          <p:cNvSpPr txBox="1">
            <a:spLocks noChangeArrowheads="1"/>
          </p:cNvSpPr>
          <p:nvPr/>
        </p:nvSpPr>
        <p:spPr bwMode="auto">
          <a:xfrm>
            <a:off x="3251200" y="2425700"/>
            <a:ext cx="3200400" cy="708025"/>
          </a:xfrm>
          <a:prstGeom prst="rect">
            <a:avLst/>
          </a:prstGeom>
          <a:noFill/>
          <a:ln w="9525">
            <a:noFill/>
            <a:miter lim="800000"/>
            <a:headEnd/>
            <a:tailEnd/>
          </a:ln>
          <a:effectLst/>
        </p:spPr>
        <p:txBody>
          <a:bodyPr>
            <a:spAutoFit/>
          </a:bodyPr>
          <a:lstStyle/>
          <a:p>
            <a:pPr algn="ctr">
              <a:spcBef>
                <a:spcPct val="50000"/>
              </a:spcBef>
              <a:defRPr/>
            </a:pPr>
            <a:r>
              <a:rPr lang="en-US" sz="2000" b="1" dirty="0">
                <a:solidFill>
                  <a:schemeClr val="bg1"/>
                </a:solidFill>
                <a:latin typeface="+mn-lt"/>
              </a:rPr>
              <a:t>On-Scene </a:t>
            </a:r>
            <a:br>
              <a:rPr lang="en-US" sz="2000" b="1" dirty="0">
                <a:solidFill>
                  <a:schemeClr val="bg1"/>
                </a:solidFill>
                <a:latin typeface="+mn-lt"/>
              </a:rPr>
            </a:br>
            <a:r>
              <a:rPr lang="en-US" sz="2000" b="1" dirty="0">
                <a:solidFill>
                  <a:schemeClr val="bg1"/>
                </a:solidFill>
                <a:latin typeface="+mn-lt"/>
              </a:rPr>
              <a:t>Command</a:t>
            </a:r>
          </a:p>
        </p:txBody>
      </p:sp>
      <p:sp>
        <p:nvSpPr>
          <p:cNvPr id="13" name="Text Box 39"/>
          <p:cNvSpPr txBox="1">
            <a:spLocks noChangeArrowheads="1"/>
          </p:cNvSpPr>
          <p:nvPr/>
        </p:nvSpPr>
        <p:spPr bwMode="auto">
          <a:xfrm>
            <a:off x="1117600" y="2908300"/>
            <a:ext cx="1447800" cy="396875"/>
          </a:xfrm>
          <a:prstGeom prst="rect">
            <a:avLst/>
          </a:prstGeom>
          <a:noFill/>
          <a:ln w="9525">
            <a:noFill/>
            <a:miter lim="800000"/>
            <a:headEnd/>
            <a:tailEnd/>
          </a:ln>
          <a:effectLst/>
        </p:spPr>
        <p:txBody>
          <a:bodyPr>
            <a:spAutoFit/>
          </a:bodyPr>
          <a:lstStyle/>
          <a:p>
            <a:pPr>
              <a:spcBef>
                <a:spcPct val="50000"/>
              </a:spcBef>
              <a:defRPr/>
            </a:pPr>
            <a:r>
              <a:rPr lang="en-US" sz="2000" b="1" dirty="0">
                <a:solidFill>
                  <a:schemeClr val="bg1"/>
                </a:solidFill>
                <a:latin typeface="+mn-lt"/>
              </a:rPr>
              <a:t>Dispatch</a:t>
            </a:r>
          </a:p>
        </p:txBody>
      </p:sp>
      <p:sp>
        <p:nvSpPr>
          <p:cNvPr id="14" name="Text Box 40"/>
          <p:cNvSpPr txBox="1">
            <a:spLocks noChangeArrowheads="1"/>
          </p:cNvSpPr>
          <p:nvPr/>
        </p:nvSpPr>
        <p:spPr bwMode="auto">
          <a:xfrm>
            <a:off x="6477000" y="2832100"/>
            <a:ext cx="2565400" cy="708025"/>
          </a:xfrm>
          <a:prstGeom prst="rect">
            <a:avLst/>
          </a:prstGeom>
          <a:noFill/>
          <a:ln w="9525">
            <a:noFill/>
            <a:miter lim="800000"/>
            <a:headEnd/>
            <a:tailEnd/>
          </a:ln>
          <a:effectLst/>
        </p:spPr>
        <p:txBody>
          <a:bodyPr>
            <a:spAutoFit/>
          </a:bodyPr>
          <a:lstStyle/>
          <a:p>
            <a:pPr algn="ctr">
              <a:spcBef>
                <a:spcPct val="50000"/>
              </a:spcBef>
              <a:defRPr/>
            </a:pPr>
            <a:r>
              <a:rPr lang="en-US" sz="2000" b="1" dirty="0">
                <a:solidFill>
                  <a:schemeClr val="bg1"/>
                </a:solidFill>
                <a:latin typeface="+mn-lt"/>
              </a:rPr>
              <a:t>Coordination</a:t>
            </a:r>
            <a:br>
              <a:rPr lang="en-US" sz="2000" b="1" dirty="0">
                <a:solidFill>
                  <a:schemeClr val="bg1"/>
                </a:solidFill>
                <a:latin typeface="+mn-lt"/>
              </a:rPr>
            </a:br>
            <a:r>
              <a:rPr lang="en-US" sz="2000" b="1" dirty="0">
                <a:solidFill>
                  <a:schemeClr val="bg1"/>
                </a:solidFill>
                <a:latin typeface="+mn-lt"/>
              </a:rPr>
              <a:t>Resource Centers</a:t>
            </a:r>
          </a:p>
        </p:txBody>
      </p:sp>
      <p:sp>
        <p:nvSpPr>
          <p:cNvPr id="15" name="Text Box 44"/>
          <p:cNvSpPr txBox="1">
            <a:spLocks noChangeArrowheads="1"/>
          </p:cNvSpPr>
          <p:nvPr/>
        </p:nvSpPr>
        <p:spPr bwMode="auto">
          <a:xfrm>
            <a:off x="381000" y="3614738"/>
            <a:ext cx="8585200" cy="523220"/>
          </a:xfrm>
          <a:prstGeom prst="rect">
            <a:avLst/>
          </a:prstGeom>
          <a:noFill/>
          <a:ln w="9525">
            <a:noFill/>
            <a:miter lim="800000"/>
            <a:headEnd/>
            <a:tailEnd/>
          </a:ln>
          <a:effectLst>
            <a:outerShdw dist="12700" algn="ctr" rotWithShape="0">
              <a:srgbClr val="808080"/>
            </a:outerShdw>
          </a:effectLst>
        </p:spPr>
        <p:txBody>
          <a:bodyPr>
            <a:spAutoFit/>
          </a:bodyPr>
          <a:lstStyle/>
          <a:p>
            <a:pPr algn="ctr">
              <a:spcBef>
                <a:spcPct val="50000"/>
              </a:spcBef>
              <a:defRPr/>
            </a:pPr>
            <a:r>
              <a:rPr lang="en-US"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mn-lt"/>
              </a:rPr>
              <a:t>Multiagency Coordination System</a:t>
            </a:r>
          </a:p>
        </p:txBody>
      </p:sp>
      <p:sp>
        <p:nvSpPr>
          <p:cNvPr id="19466" name="Oval 56"/>
          <p:cNvSpPr>
            <a:spLocks noChangeArrowheads="1"/>
          </p:cNvSpPr>
          <p:nvPr/>
        </p:nvSpPr>
        <p:spPr bwMode="auto">
          <a:xfrm>
            <a:off x="393700" y="1384300"/>
            <a:ext cx="8534400" cy="5299075"/>
          </a:xfrm>
          <a:prstGeom prst="ellipse">
            <a:avLst/>
          </a:prstGeom>
          <a:noFill/>
          <a:ln w="38100" cap="rnd">
            <a:solidFill>
              <a:srgbClr val="FFFFFF"/>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 name="Text Box 57"/>
          <p:cNvSpPr txBox="1">
            <a:spLocks noChangeArrowheads="1"/>
          </p:cNvSpPr>
          <p:nvPr/>
        </p:nvSpPr>
        <p:spPr bwMode="auto">
          <a:xfrm>
            <a:off x="4559300" y="5280025"/>
            <a:ext cx="2133600" cy="1016000"/>
          </a:xfrm>
          <a:prstGeom prst="rect">
            <a:avLst/>
          </a:prstGeom>
          <a:noFill/>
          <a:ln w="9525">
            <a:noFill/>
            <a:miter lim="800000"/>
            <a:headEnd/>
            <a:tailEnd/>
          </a:ln>
          <a:effectLst/>
        </p:spPr>
        <p:txBody>
          <a:bodyPr>
            <a:spAutoFit/>
          </a:bodyPr>
          <a:lstStyle/>
          <a:p>
            <a:pPr algn="ctr">
              <a:spcBef>
                <a:spcPct val="50000"/>
              </a:spcBef>
              <a:defRPr/>
            </a:pPr>
            <a:r>
              <a:rPr lang="en-US" sz="2000" b="1" dirty="0">
                <a:solidFill>
                  <a:schemeClr val="bg1"/>
                </a:solidFill>
                <a:latin typeface="+mn-lt"/>
              </a:rPr>
              <a:t>Emergency </a:t>
            </a:r>
            <a:br>
              <a:rPr lang="en-US" sz="2000" b="1" dirty="0">
                <a:solidFill>
                  <a:schemeClr val="bg1"/>
                </a:solidFill>
                <a:latin typeface="+mn-lt"/>
              </a:rPr>
            </a:br>
            <a:r>
              <a:rPr lang="en-US" sz="2000" b="1" dirty="0">
                <a:solidFill>
                  <a:schemeClr val="bg1"/>
                </a:solidFill>
                <a:latin typeface="+mn-lt"/>
              </a:rPr>
              <a:t>Operations Centers</a:t>
            </a:r>
          </a:p>
        </p:txBody>
      </p:sp>
      <p:sp>
        <p:nvSpPr>
          <p:cNvPr id="18" name="Text Box 43"/>
          <p:cNvSpPr txBox="1">
            <a:spLocks noChangeArrowheads="1"/>
          </p:cNvSpPr>
          <p:nvPr/>
        </p:nvSpPr>
        <p:spPr bwMode="auto">
          <a:xfrm>
            <a:off x="2260600" y="5292725"/>
            <a:ext cx="2019300" cy="1016000"/>
          </a:xfrm>
          <a:prstGeom prst="rect">
            <a:avLst/>
          </a:prstGeom>
          <a:noFill/>
          <a:ln w="9525">
            <a:noFill/>
            <a:miter lim="800000"/>
            <a:headEnd/>
            <a:tailEnd/>
          </a:ln>
          <a:effectLst/>
        </p:spPr>
        <p:txBody>
          <a:bodyPr>
            <a:spAutoFit/>
          </a:bodyPr>
          <a:lstStyle/>
          <a:p>
            <a:pPr algn="ctr">
              <a:spcBef>
                <a:spcPct val="50000"/>
              </a:spcBef>
              <a:defRPr/>
            </a:pPr>
            <a:r>
              <a:rPr lang="en-US" sz="2000" b="1" dirty="0">
                <a:solidFill>
                  <a:schemeClr val="bg1"/>
                </a:solidFill>
                <a:latin typeface="+mn-lt"/>
              </a:rPr>
              <a:t>Coordination</a:t>
            </a:r>
            <a:br>
              <a:rPr lang="en-US" sz="2000" b="1" dirty="0">
                <a:solidFill>
                  <a:schemeClr val="bg1"/>
                </a:solidFill>
                <a:latin typeface="+mn-lt"/>
              </a:rPr>
            </a:br>
            <a:r>
              <a:rPr lang="en-US" sz="2000" b="1" dirty="0">
                <a:solidFill>
                  <a:schemeClr val="bg1"/>
                </a:solidFill>
                <a:latin typeface="+mn-lt"/>
              </a:rPr>
              <a:t>Organizations/</a:t>
            </a:r>
            <a:br>
              <a:rPr lang="en-US" sz="2000" b="1" dirty="0">
                <a:solidFill>
                  <a:schemeClr val="bg1"/>
                </a:solidFill>
                <a:latin typeface="+mn-lt"/>
              </a:rPr>
            </a:br>
            <a:r>
              <a:rPr lang="en-US" sz="2000" b="1" dirty="0">
                <a:solidFill>
                  <a:schemeClr val="bg1"/>
                </a:solidFill>
                <a:latin typeface="+mn-lt"/>
              </a:rPr>
              <a:t>Groups</a:t>
            </a:r>
          </a:p>
        </p:txBody>
      </p:sp>
      <p:pic>
        <p:nvPicPr>
          <p:cNvPr id="19" name="Picture 28" descr="People watching someone write on a white board"/>
          <p:cNvPicPr>
            <a:picLocks noChangeAspect="1" noChangeArrowheads="1"/>
          </p:cNvPicPr>
          <p:nvPr/>
        </p:nvPicPr>
        <p:blipFill>
          <a:blip r:embed="rId2" cstate="print"/>
          <a:srcRect l="4513" t="6026" r="25178"/>
          <a:stretch>
            <a:fillRect/>
          </a:stretch>
        </p:blipFill>
        <p:spPr bwMode="auto">
          <a:xfrm>
            <a:off x="264886" y="4561114"/>
            <a:ext cx="1879600" cy="17882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Picture 19" descr="A woman working at dispatch"/>
          <p:cNvPicPr>
            <a:picLocks noChangeAspect="1"/>
          </p:cNvPicPr>
          <p:nvPr/>
        </p:nvPicPr>
        <p:blipFill>
          <a:blip r:embed="rId3" cstate="print">
            <a:lum bright="10000"/>
          </a:blip>
          <a:srcRect t="12222" r="45000" b="25111"/>
          <a:stretch>
            <a:fillRect/>
          </a:stretch>
        </p:blipFill>
        <p:spPr>
          <a:xfrm>
            <a:off x="863600" y="1066800"/>
            <a:ext cx="2095500" cy="17907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Picture 20" descr="Terrorist training"/>
          <p:cNvPicPr>
            <a:picLocks noChangeAspect="1"/>
          </p:cNvPicPr>
          <p:nvPr/>
        </p:nvPicPr>
        <p:blipFill>
          <a:blip r:embed="rId4" cstate="print"/>
          <a:srcRect l="24613" t="16017"/>
          <a:stretch>
            <a:fillRect/>
          </a:stretch>
        </p:blipFill>
        <p:spPr>
          <a:xfrm>
            <a:off x="6618176" y="4542973"/>
            <a:ext cx="2016010" cy="17907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1" descr="A fire chief talking on a hand held radio."/>
          <p:cNvPicPr>
            <a:picLocks noChangeAspect="1"/>
          </p:cNvPicPr>
          <p:nvPr/>
        </p:nvPicPr>
        <p:blipFill>
          <a:blip r:embed="rId5" cstate="print">
            <a:lum bright="20000"/>
          </a:blip>
          <a:srcRect l="32222" t="21852" r="23333" b="15333"/>
          <a:stretch>
            <a:fillRect/>
          </a:stretch>
        </p:blipFill>
        <p:spPr>
          <a:xfrm>
            <a:off x="3962640" y="647700"/>
            <a:ext cx="1701321" cy="1803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Picture 29" descr="People working in the coordination resource center"/>
          <p:cNvPicPr>
            <a:picLocks noChangeAspect="1" noChangeArrowheads="1"/>
          </p:cNvPicPr>
          <p:nvPr/>
        </p:nvPicPr>
        <p:blipFill>
          <a:blip r:embed="rId6" cstate="print"/>
          <a:srcRect l="15926" t="4615" r="7725"/>
          <a:stretch>
            <a:fillRect/>
          </a:stretch>
        </p:blipFill>
        <p:spPr bwMode="auto">
          <a:xfrm>
            <a:off x="6631214" y="981529"/>
            <a:ext cx="1993900" cy="17807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0400" y="1068388"/>
            <a:ext cx="5486400" cy="2419350"/>
          </a:xfrm>
        </p:spPr>
        <p:txBody>
          <a:bodyPr/>
          <a:lstStyle/>
          <a:p>
            <a:pPr marL="114300">
              <a:spcBef>
                <a:spcPct val="30000"/>
              </a:spcBef>
            </a:pPr>
            <a:r>
              <a:rPr lang="en-US" sz="2400" dirty="0">
                <a:latin typeface="Arial" charset="0"/>
              </a:rPr>
              <a:t>A MAC System:</a:t>
            </a:r>
          </a:p>
          <a:p>
            <a:pPr lvl="1" indent="-228600">
              <a:spcBef>
                <a:spcPct val="30000"/>
              </a:spcBef>
            </a:pPr>
            <a:r>
              <a:rPr lang="en-US" sz="2400" dirty="0">
                <a:latin typeface="Arial" charset="0"/>
              </a:rPr>
              <a:t>May be as simple as a teleconference, or </a:t>
            </a:r>
          </a:p>
          <a:p>
            <a:pPr lvl="1" indent="-228600">
              <a:spcBef>
                <a:spcPct val="30000"/>
              </a:spcBef>
            </a:pPr>
            <a:r>
              <a:rPr lang="en-US" sz="2400" dirty="0">
                <a:latin typeface="Arial" charset="0"/>
              </a:rPr>
              <a:t>May require an assembled group and associated support systems.</a:t>
            </a:r>
          </a:p>
          <a:p>
            <a:endParaRPr lang="en-US" sz="2400" dirty="0"/>
          </a:p>
        </p:txBody>
      </p:sp>
      <p:sp>
        <p:nvSpPr>
          <p:cNvPr id="20482" name="Rectangle 2"/>
          <p:cNvSpPr>
            <a:spLocks noGrp="1" noChangeAspect="1" noChangeArrowheads="1"/>
          </p:cNvSpPr>
          <p:nvPr>
            <p:ph type="title"/>
          </p:nvPr>
        </p:nvSpPr>
        <p:spPr/>
        <p:txBody>
          <a:bodyPr/>
          <a:lstStyle/>
          <a:p>
            <a:r>
              <a:rPr lang="en-US" sz="4000" dirty="0" smtClean="0"/>
              <a:t>Multiagency Coordination System</a:t>
            </a:r>
          </a:p>
        </p:txBody>
      </p:sp>
      <p:pic>
        <p:nvPicPr>
          <p:cNvPr id="20483" name="Picture 5" descr="A person on the phone writing down a mess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43000"/>
            <a:ext cx="2395538" cy="36036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20485" name="Picture 16" descr="An arial view of people working at compu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275" y="3487738"/>
            <a:ext cx="2587625" cy="2125662"/>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a:xfrm>
            <a:off x="417513" y="304800"/>
            <a:ext cx="8458200" cy="639763"/>
          </a:xfrm>
        </p:spPr>
        <p:txBody>
          <a:bodyPr/>
          <a:lstStyle/>
          <a:p>
            <a:r>
              <a:rPr lang="en-US" dirty="0" smtClean="0"/>
              <a:t>MAC System Components:  Elements</a:t>
            </a:r>
            <a:endParaRPr lang="en-US" dirty="0" smtClean="0">
              <a:solidFill>
                <a:srgbClr val="25387D"/>
              </a:solidFill>
            </a:endParaRPr>
          </a:p>
        </p:txBody>
      </p:sp>
      <p:graphicFrame>
        <p:nvGraphicFramePr>
          <p:cNvPr id="6" name="Diagram 5" descr="Policy-Level Group (MAC Entity)&#10;Implementation Staff&#10;Coordination Center"/>
          <p:cNvGraphicFramePr/>
          <p:nvPr/>
        </p:nvGraphicFramePr>
        <p:xfrm>
          <a:off x="-330200" y="1257300"/>
          <a:ext cx="4749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Box 8" descr="Consists of agency representatives with functional or jurisdictional authority.&#10;Implements multiagency coordination organization decisions.&#10;"/>
          <p:cNvSpPr txBox="1">
            <a:spLocks noChangeArrowheads="1"/>
          </p:cNvSpPr>
          <p:nvPr/>
        </p:nvSpPr>
        <p:spPr bwMode="auto">
          <a:xfrm>
            <a:off x="4064000" y="2638425"/>
            <a:ext cx="4889500" cy="1255713"/>
          </a:xfrm>
          <a:prstGeom prst="rect">
            <a:avLst/>
          </a:prstGeom>
        </p:spPr>
        <p:txBody>
          <a:bodyPr>
            <a:spAutoFit/>
          </a:bodyPr>
          <a:lstStyle/>
          <a:p>
            <a:pPr marL="223838" indent="-223838">
              <a:spcBef>
                <a:spcPct val="20000"/>
              </a:spcBef>
              <a:buFont typeface="Wingdings" pitchFamily="2" charset="2"/>
              <a:buChar char="§"/>
              <a:defRPr/>
            </a:pPr>
            <a:r>
              <a:rPr lang="en-US" sz="1800" b="1" dirty="0">
                <a:solidFill>
                  <a:srgbClr val="000066"/>
                </a:solidFill>
                <a:latin typeface="+mn-lt"/>
              </a:rPr>
              <a:t>Consists of agency representatives with functional or jurisdictional authority.</a:t>
            </a:r>
          </a:p>
          <a:p>
            <a:pPr marL="223838" indent="-223838">
              <a:spcBef>
                <a:spcPct val="20000"/>
              </a:spcBef>
              <a:buFont typeface="Wingdings" pitchFamily="2" charset="2"/>
              <a:buChar char="§"/>
              <a:defRPr/>
            </a:pPr>
            <a:r>
              <a:rPr lang="en-US" sz="1800" b="1" dirty="0">
                <a:solidFill>
                  <a:srgbClr val="000066"/>
                </a:solidFill>
                <a:latin typeface="+mn-lt"/>
              </a:rPr>
              <a:t>Implements multiagency coordination organization decisions.</a:t>
            </a:r>
          </a:p>
        </p:txBody>
      </p:sp>
      <p:sp>
        <p:nvSpPr>
          <p:cNvPr id="8" name="Text Box 13" descr="Serves as a location from which to operate.&#10;May consist of permanent or temporary facilities including dispatch center, EOCs, etc.&#10;"/>
          <p:cNvSpPr txBox="1">
            <a:spLocks noChangeArrowheads="1"/>
          </p:cNvSpPr>
          <p:nvPr/>
        </p:nvSpPr>
        <p:spPr bwMode="auto">
          <a:xfrm>
            <a:off x="4114800" y="4116388"/>
            <a:ext cx="4813300" cy="1531937"/>
          </a:xfrm>
          <a:prstGeom prst="rect">
            <a:avLst/>
          </a:prstGeom>
          <a:noFill/>
          <a:ln w="9525">
            <a:noFill/>
            <a:miter lim="800000"/>
            <a:headEnd/>
            <a:tailEnd/>
          </a:ln>
          <a:effectLst/>
        </p:spPr>
        <p:txBody>
          <a:bodyPr>
            <a:spAutoFit/>
          </a:bodyPr>
          <a:lstStyle/>
          <a:p>
            <a:pPr marL="223838" indent="-223838">
              <a:spcBef>
                <a:spcPct val="20000"/>
              </a:spcBef>
              <a:buFont typeface="Wingdings" pitchFamily="2" charset="2"/>
              <a:buChar char="§"/>
              <a:defRPr/>
            </a:pPr>
            <a:r>
              <a:rPr lang="en-US" sz="1800" b="1" dirty="0">
                <a:solidFill>
                  <a:srgbClr val="000066"/>
                </a:solidFill>
                <a:latin typeface="+mn-lt"/>
              </a:rPr>
              <a:t>Serves as a location from which to operate.</a:t>
            </a:r>
          </a:p>
          <a:p>
            <a:pPr marL="223838" indent="-223838">
              <a:spcBef>
                <a:spcPct val="20000"/>
              </a:spcBef>
              <a:buFont typeface="Wingdings" pitchFamily="2" charset="2"/>
              <a:buChar char="§"/>
              <a:defRPr/>
            </a:pPr>
            <a:r>
              <a:rPr lang="en-US" sz="1800" b="1" dirty="0">
                <a:solidFill>
                  <a:srgbClr val="000066"/>
                </a:solidFill>
                <a:latin typeface="+mn-lt"/>
              </a:rPr>
              <a:t>May consist of permanent or temporary facilities including dispatch center, EOCs, etc.</a:t>
            </a:r>
          </a:p>
        </p:txBody>
      </p:sp>
      <p:sp>
        <p:nvSpPr>
          <p:cNvPr id="9" name="Rectangle 8" descr="Consists of agency representatives with decisionmaking authority.&#10;Prioritizes critical resource allocations. &#10;Provides policy direction.&#10;"/>
          <p:cNvSpPr/>
          <p:nvPr/>
        </p:nvSpPr>
        <p:spPr>
          <a:xfrm>
            <a:off x="4064000" y="1116013"/>
            <a:ext cx="4724400" cy="1311275"/>
          </a:xfrm>
          <a:prstGeom prst="rect">
            <a:avLst/>
          </a:prstGeom>
        </p:spPr>
        <p:txBody>
          <a:bodyPr>
            <a:spAutoFit/>
          </a:bodyPr>
          <a:lstStyle/>
          <a:p>
            <a:pPr marL="223838" indent="-223838">
              <a:spcBef>
                <a:spcPct val="20000"/>
              </a:spcBef>
              <a:buFont typeface="Wingdings" pitchFamily="2" charset="2"/>
              <a:buChar char="§"/>
              <a:defRPr/>
            </a:pPr>
            <a:r>
              <a:rPr lang="en-US" sz="1800" b="1" dirty="0">
                <a:solidFill>
                  <a:srgbClr val="000066"/>
                </a:solidFill>
                <a:latin typeface="+mn-lt"/>
              </a:rPr>
              <a:t>Consists of agency representatives with decisionmaking authority.</a:t>
            </a:r>
          </a:p>
          <a:p>
            <a:pPr marL="223838" indent="-223838">
              <a:spcBef>
                <a:spcPct val="20000"/>
              </a:spcBef>
              <a:buFont typeface="Wingdings" pitchFamily="2" charset="2"/>
              <a:buChar char="§"/>
              <a:defRPr/>
            </a:pPr>
            <a:r>
              <a:rPr lang="en-US" sz="1800" b="1" dirty="0">
                <a:solidFill>
                  <a:srgbClr val="000066"/>
                </a:solidFill>
                <a:latin typeface="+mn-lt"/>
              </a:rPr>
              <a:t>Prioritizes critical resource allocations. </a:t>
            </a:r>
          </a:p>
          <a:p>
            <a:pPr marL="223838" indent="-223838">
              <a:spcBef>
                <a:spcPct val="20000"/>
              </a:spcBef>
              <a:buFont typeface="Wingdings" pitchFamily="2" charset="2"/>
              <a:buChar char="§"/>
              <a:defRPr/>
            </a:pPr>
            <a:r>
              <a:rPr lang="en-US" sz="1800" b="1" dirty="0">
                <a:solidFill>
                  <a:srgbClr val="000066"/>
                </a:solidFill>
                <a:latin typeface="+mn-lt"/>
              </a:rPr>
              <a:t>Provides policy direction.</a:t>
            </a:r>
          </a:p>
        </p:txBody>
      </p:sp>
      <p:cxnSp>
        <p:nvCxnSpPr>
          <p:cNvPr id="10" name="Straight Connector 9"/>
          <p:cNvCxnSpPr/>
          <p:nvPr/>
        </p:nvCxnSpPr>
        <p:spPr bwMode="auto">
          <a:xfrm>
            <a:off x="215900" y="2540000"/>
            <a:ext cx="8712200" cy="1588"/>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1" name="Straight Connector 10"/>
          <p:cNvCxnSpPr/>
          <p:nvPr/>
        </p:nvCxnSpPr>
        <p:spPr bwMode="auto">
          <a:xfrm>
            <a:off x="254000" y="4011613"/>
            <a:ext cx="8712200" cy="1587"/>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marL="463550" lvl="1" indent="-349250">
              <a:spcBef>
                <a:spcPct val="10000"/>
              </a:spcBef>
            </a:pPr>
            <a:r>
              <a:rPr lang="en-US" sz="2200" dirty="0">
                <a:latin typeface="Arial" charset="0"/>
              </a:rPr>
              <a:t>Dispatch Centers</a:t>
            </a:r>
          </a:p>
          <a:p>
            <a:pPr marL="463550" lvl="1" indent="-349250">
              <a:spcBef>
                <a:spcPct val="10000"/>
              </a:spcBef>
            </a:pPr>
            <a:r>
              <a:rPr lang="en-US" sz="2200" dirty="0">
                <a:latin typeface="Arial" charset="0"/>
              </a:rPr>
              <a:t>Emergency Operations Centers (EOCs)</a:t>
            </a:r>
          </a:p>
          <a:p>
            <a:pPr marL="463550" lvl="1" indent="-349250">
              <a:spcBef>
                <a:spcPct val="10000"/>
              </a:spcBef>
            </a:pPr>
            <a:r>
              <a:rPr lang="en-US" sz="2200" dirty="0">
                <a:latin typeface="Arial" charset="0"/>
              </a:rPr>
              <a:t>Department Operations Center (DOCs)</a:t>
            </a:r>
          </a:p>
          <a:p>
            <a:pPr marL="463550" lvl="1" indent="-349250">
              <a:spcBef>
                <a:spcPct val="10000"/>
              </a:spcBef>
            </a:pPr>
            <a:r>
              <a:rPr lang="en-US" sz="2200" dirty="0">
                <a:latin typeface="Arial" charset="0"/>
              </a:rPr>
              <a:t>National Operations </a:t>
            </a:r>
            <a:r>
              <a:rPr lang="en-US" sz="2200" dirty="0" smtClean="0">
                <a:latin typeface="Arial" charset="0"/>
              </a:rPr>
              <a:t>Center</a:t>
            </a:r>
            <a:endParaRPr lang="en-US" sz="2200" dirty="0">
              <a:latin typeface="Arial" charset="0"/>
            </a:endParaRPr>
          </a:p>
        </p:txBody>
      </p:sp>
      <p:sp>
        <p:nvSpPr>
          <p:cNvPr id="2" name="Content Placeholder 1"/>
          <p:cNvSpPr>
            <a:spLocks noGrp="1"/>
          </p:cNvSpPr>
          <p:nvPr>
            <p:ph sz="half" idx="1"/>
          </p:nvPr>
        </p:nvSpPr>
        <p:spPr/>
        <p:txBody>
          <a:bodyPr/>
          <a:lstStyle/>
          <a:p>
            <a:pPr marL="463550" lvl="1" indent="-349250">
              <a:spcBef>
                <a:spcPct val="10000"/>
              </a:spcBef>
            </a:pPr>
            <a:r>
              <a:rPr lang="en-US" dirty="0">
                <a:latin typeface="Arial" charset="0"/>
              </a:rPr>
              <a:t>Multiagency Coordination (MAC) Group</a:t>
            </a:r>
          </a:p>
          <a:p>
            <a:pPr marL="463550" lvl="1" indent="-349250">
              <a:spcBef>
                <a:spcPct val="10000"/>
              </a:spcBef>
            </a:pPr>
            <a:r>
              <a:rPr lang="en-US" dirty="0">
                <a:latin typeface="Arial" charset="0"/>
              </a:rPr>
              <a:t>Crisis Action Teams </a:t>
            </a:r>
          </a:p>
          <a:p>
            <a:pPr marL="463550" lvl="1" indent="-349250">
              <a:spcBef>
                <a:spcPct val="10000"/>
              </a:spcBef>
            </a:pPr>
            <a:r>
              <a:rPr lang="en-US" dirty="0">
                <a:latin typeface="Arial" charset="0"/>
              </a:rPr>
              <a:t>Policy Committees</a:t>
            </a:r>
          </a:p>
          <a:p>
            <a:pPr marL="463550" lvl="1" indent="-349250">
              <a:spcBef>
                <a:spcPct val="10000"/>
              </a:spcBef>
            </a:pPr>
            <a:r>
              <a:rPr lang="en-US" dirty="0">
                <a:latin typeface="Arial" charset="0"/>
              </a:rPr>
              <a:t>Agency Executives</a:t>
            </a:r>
          </a:p>
        </p:txBody>
      </p:sp>
      <p:sp>
        <p:nvSpPr>
          <p:cNvPr id="22530" name="Rectangle 2"/>
          <p:cNvSpPr>
            <a:spLocks noGrp="1" noChangeAspect="1" noChangeArrowheads="1"/>
          </p:cNvSpPr>
          <p:nvPr>
            <p:ph type="title"/>
          </p:nvPr>
        </p:nvSpPr>
        <p:spPr/>
        <p:txBody>
          <a:bodyPr/>
          <a:lstStyle/>
          <a:p>
            <a:r>
              <a:rPr lang="en-US" dirty="0" smtClean="0"/>
              <a:t>Common Coordination Organizations</a:t>
            </a:r>
          </a:p>
        </p:txBody>
      </p:sp>
      <p:grpSp>
        <p:nvGrpSpPr>
          <p:cNvPr id="22532" name="Group 11"/>
          <p:cNvGrpSpPr>
            <a:grpSpLocks/>
          </p:cNvGrpSpPr>
          <p:nvPr/>
        </p:nvGrpSpPr>
        <p:grpSpPr bwMode="auto">
          <a:xfrm>
            <a:off x="952500" y="3576638"/>
            <a:ext cx="2371725" cy="2005012"/>
            <a:chOff x="1567544" y="3576638"/>
            <a:chExt cx="2372632" cy="2004503"/>
          </a:xfrm>
        </p:grpSpPr>
        <p:sp>
          <p:nvSpPr>
            <p:cNvPr id="8" name="Text Box 6"/>
            <p:cNvSpPr txBox="1">
              <a:spLocks noChangeArrowheads="1"/>
            </p:cNvSpPr>
            <p:nvPr/>
          </p:nvSpPr>
          <p:spPr bwMode="gray">
            <a:xfrm>
              <a:off x="1587500" y="5181031"/>
              <a:ext cx="2352675" cy="40011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spcBef>
                  <a:spcPct val="50000"/>
                </a:spcBef>
                <a:defRPr/>
              </a:pPr>
              <a:r>
                <a:rPr lang="en-US" sz="2000" b="1" dirty="0">
                  <a:solidFill>
                    <a:schemeClr val="bg1"/>
                  </a:solidFill>
                </a:rPr>
                <a:t>Decisionmakers</a:t>
              </a:r>
            </a:p>
          </p:txBody>
        </p:sp>
        <p:pic>
          <p:nvPicPr>
            <p:cNvPr id="22543" name="Picture 14" descr="Mee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7544" y="3576638"/>
              <a:ext cx="2372632" cy="160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3" name="Line 5"/>
          <p:cNvSpPr>
            <a:spLocks noChangeShapeType="1"/>
          </p:cNvSpPr>
          <p:nvPr/>
        </p:nvSpPr>
        <p:spPr bwMode="auto">
          <a:xfrm>
            <a:off x="4321175" y="1143000"/>
            <a:ext cx="0" cy="4419600"/>
          </a:xfrm>
          <a:prstGeom prst="line">
            <a:avLst/>
          </a:prstGeom>
          <a:noFill/>
          <a:ln w="952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2535" name="Group 9" descr="People working in an operations center. Facilities/Ops Support"/>
          <p:cNvGrpSpPr>
            <a:grpSpLocks/>
          </p:cNvGrpSpPr>
          <p:nvPr/>
        </p:nvGrpSpPr>
        <p:grpSpPr bwMode="auto">
          <a:xfrm>
            <a:off x="5075238" y="3592513"/>
            <a:ext cx="2968625" cy="2009775"/>
            <a:chOff x="3031" y="2109"/>
            <a:chExt cx="2075" cy="1465"/>
          </a:xfrm>
        </p:grpSpPr>
        <p:pic>
          <p:nvPicPr>
            <p:cNvPr id="22536" name="Picture 10" descr="5-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 y="2109"/>
              <a:ext cx="2075" cy="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7"/>
            <p:cNvSpPr txBox="1">
              <a:spLocks noChangeArrowheads="1"/>
            </p:cNvSpPr>
            <p:nvPr/>
          </p:nvSpPr>
          <p:spPr bwMode="gray">
            <a:xfrm>
              <a:off x="3044" y="3282"/>
              <a:ext cx="2062" cy="292"/>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spcBef>
                  <a:spcPct val="50000"/>
                </a:spcBef>
                <a:defRPr/>
              </a:pPr>
              <a:r>
                <a:rPr lang="en-US" sz="2000" b="1" dirty="0">
                  <a:solidFill>
                    <a:schemeClr val="bg1"/>
                  </a:solidFill>
                </a:rPr>
                <a:t>Facilities/Ops Support</a:t>
              </a:r>
            </a:p>
          </p:txBody>
        </p:sp>
      </p:gr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a:xfrm>
            <a:off x="436563" y="304800"/>
            <a:ext cx="8801100" cy="639763"/>
          </a:xfrm>
        </p:spPr>
        <p:txBody>
          <a:bodyPr/>
          <a:lstStyle/>
          <a:p>
            <a:r>
              <a:rPr lang="en-US" sz="3500" dirty="0" smtClean="0"/>
              <a:t>MAC System Components:  Relationships</a:t>
            </a:r>
          </a:p>
        </p:txBody>
      </p:sp>
      <p:pic>
        <p:nvPicPr>
          <p:cNvPr id="23555" name="Picture 2" descr="Fig 10 Coordination Transitio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588" y="1106488"/>
            <a:ext cx="7473950" cy="430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951538" y="5392738"/>
            <a:ext cx="2557462" cy="307975"/>
          </a:xfrm>
          <a:prstGeom prst="rect">
            <a:avLst/>
          </a:prstGeom>
        </p:spPr>
        <p:txBody>
          <a:bodyPr wrap="none">
            <a:spAutoFit/>
          </a:bodyPr>
          <a:lstStyle/>
          <a:p>
            <a:pPr>
              <a:defRPr/>
            </a:pPr>
            <a:r>
              <a:rPr lang="en-US" sz="1400" b="1" dirty="0">
                <a:latin typeface="+mn-lt"/>
              </a:rPr>
              <a:t>*Includes State−level EOCs.</a:t>
            </a: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None/>
              <a:defRPr/>
            </a:pPr>
            <a:r>
              <a:rPr lang="en-US" sz="2700" dirty="0"/>
              <a:t>Organizational structures may be based on:</a:t>
            </a:r>
          </a:p>
          <a:p>
            <a:pPr lvl="1">
              <a:defRPr/>
            </a:pPr>
            <a:r>
              <a:rPr lang="en-US" sz="2700" dirty="0"/>
              <a:t>Incident Command System principles.</a:t>
            </a:r>
          </a:p>
          <a:p>
            <a:pPr lvl="1">
              <a:defRPr/>
            </a:pPr>
            <a:r>
              <a:rPr lang="en-US" sz="2700" dirty="0"/>
              <a:t>Management functions.</a:t>
            </a:r>
          </a:p>
          <a:p>
            <a:pPr lvl="1">
              <a:defRPr/>
            </a:pPr>
            <a:r>
              <a:rPr lang="en-US" sz="2700" dirty="0"/>
              <a:t>Emergency support functions.</a:t>
            </a:r>
          </a:p>
          <a:p>
            <a:endParaRPr lang="en-US" dirty="0"/>
          </a:p>
        </p:txBody>
      </p:sp>
      <p:sp>
        <p:nvSpPr>
          <p:cNvPr id="24578" name="Rectangle 2"/>
          <p:cNvSpPr>
            <a:spLocks noGrp="1" noChangeAspect="1" noChangeArrowheads="1"/>
          </p:cNvSpPr>
          <p:nvPr>
            <p:ph type="title"/>
          </p:nvPr>
        </p:nvSpPr>
        <p:spPr/>
        <p:txBody>
          <a:bodyPr/>
          <a:lstStyle/>
          <a:p>
            <a:r>
              <a:rPr lang="en-US" dirty="0" smtClean="0"/>
              <a:t>Multiagency Coordination Centers</a:t>
            </a:r>
            <a:endParaRPr lang="en-US" dirty="0" smtClean="0">
              <a:solidFill>
                <a:srgbClr val="25387D"/>
              </a:solidFill>
            </a:endParaRPr>
          </a:p>
        </p:txBody>
      </p:sp>
      <p:grpSp>
        <p:nvGrpSpPr>
          <p:cNvPr id="24580" name="Group 104" descr="A blank hierarchy chart"/>
          <p:cNvGrpSpPr>
            <a:grpSpLocks/>
          </p:cNvGrpSpPr>
          <p:nvPr/>
        </p:nvGrpSpPr>
        <p:grpSpPr bwMode="auto">
          <a:xfrm>
            <a:off x="1820863" y="3495675"/>
            <a:ext cx="5268912" cy="1890713"/>
            <a:chOff x="1220" y="732"/>
            <a:chExt cx="3319" cy="1191"/>
          </a:xfrm>
        </p:grpSpPr>
        <p:sp>
          <p:nvSpPr>
            <p:cNvPr id="24581" name="Line 100"/>
            <p:cNvSpPr>
              <a:spLocks noChangeShapeType="1"/>
            </p:cNvSpPr>
            <p:nvPr/>
          </p:nvSpPr>
          <p:spPr bwMode="auto">
            <a:xfrm>
              <a:off x="2870" y="1116"/>
              <a:ext cx="0" cy="583"/>
            </a:xfrm>
            <a:prstGeom prst="line">
              <a:avLst/>
            </a:prstGeom>
            <a:noFill/>
            <a:ln w="28575">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2" name="Freeform 99"/>
            <p:cNvSpPr>
              <a:spLocks/>
            </p:cNvSpPr>
            <p:nvPr/>
          </p:nvSpPr>
          <p:spPr bwMode="auto">
            <a:xfrm>
              <a:off x="1650" y="1336"/>
              <a:ext cx="2321" cy="374"/>
            </a:xfrm>
            <a:custGeom>
              <a:avLst/>
              <a:gdLst>
                <a:gd name="T0" fmla="*/ 0 w 1929"/>
                <a:gd name="T1" fmla="*/ 1684 h 311"/>
                <a:gd name="T2" fmla="*/ 0 w 1929"/>
                <a:gd name="T3" fmla="*/ 0 h 311"/>
                <a:gd name="T4" fmla="*/ 14767 w 1929"/>
                <a:gd name="T5" fmla="*/ 0 h 311"/>
                <a:gd name="T6" fmla="*/ 14767 w 1929"/>
                <a:gd name="T7" fmla="*/ 2370 h 311"/>
                <a:gd name="T8" fmla="*/ 0 60000 65536"/>
                <a:gd name="T9" fmla="*/ 0 60000 65536"/>
                <a:gd name="T10" fmla="*/ 0 60000 65536"/>
                <a:gd name="T11" fmla="*/ 0 60000 65536"/>
                <a:gd name="T12" fmla="*/ 0 w 1929"/>
                <a:gd name="T13" fmla="*/ 0 h 311"/>
                <a:gd name="T14" fmla="*/ 1929 w 1929"/>
                <a:gd name="T15" fmla="*/ 311 h 311"/>
              </a:gdLst>
              <a:ahLst/>
              <a:cxnLst>
                <a:cxn ang="T8">
                  <a:pos x="T0" y="T1"/>
                </a:cxn>
                <a:cxn ang="T9">
                  <a:pos x="T2" y="T3"/>
                </a:cxn>
                <a:cxn ang="T10">
                  <a:pos x="T4" y="T5"/>
                </a:cxn>
                <a:cxn ang="T11">
                  <a:pos x="T6" y="T7"/>
                </a:cxn>
              </a:cxnLst>
              <a:rect l="T12" t="T13" r="T14" b="T15"/>
              <a:pathLst>
                <a:path w="1929" h="311">
                  <a:moveTo>
                    <a:pt x="0" y="220"/>
                  </a:moveTo>
                  <a:lnTo>
                    <a:pt x="0" y="0"/>
                  </a:lnTo>
                  <a:lnTo>
                    <a:pt x="1929" y="0"/>
                  </a:lnTo>
                  <a:lnTo>
                    <a:pt x="1929" y="311"/>
                  </a:lnTo>
                </a:path>
              </a:pathLst>
            </a:custGeom>
            <a:noFill/>
            <a:ln w="28575">
              <a:solidFill>
                <a:srgbClr val="25387D"/>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 name="Rectangle 95"/>
            <p:cNvSpPr>
              <a:spLocks noChangeArrowheads="1"/>
            </p:cNvSpPr>
            <p:nvPr/>
          </p:nvSpPr>
          <p:spPr bwMode="auto">
            <a:xfrm>
              <a:off x="2254" y="732"/>
              <a:ext cx="1183" cy="52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cs typeface="Times New Roman" pitchFamily="18" charset="0"/>
              </a:endParaRPr>
            </a:p>
          </p:txBody>
        </p:sp>
        <p:sp>
          <p:nvSpPr>
            <p:cNvPr id="12" name="Rectangle 96"/>
            <p:cNvSpPr>
              <a:spLocks noChangeArrowheads="1"/>
            </p:cNvSpPr>
            <p:nvPr/>
          </p:nvSpPr>
          <p:spPr bwMode="auto">
            <a:xfrm>
              <a:off x="1220" y="1495"/>
              <a:ext cx="959" cy="42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cs typeface="Times New Roman" pitchFamily="18" charset="0"/>
              </a:endParaRPr>
            </a:p>
          </p:txBody>
        </p:sp>
        <p:sp>
          <p:nvSpPr>
            <p:cNvPr id="13" name="Rectangle 97"/>
            <p:cNvSpPr>
              <a:spLocks noChangeArrowheads="1"/>
            </p:cNvSpPr>
            <p:nvPr/>
          </p:nvSpPr>
          <p:spPr bwMode="auto">
            <a:xfrm>
              <a:off x="2399" y="1495"/>
              <a:ext cx="959" cy="42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cs typeface="Times New Roman" pitchFamily="18" charset="0"/>
              </a:endParaRPr>
            </a:p>
          </p:txBody>
        </p:sp>
        <p:sp>
          <p:nvSpPr>
            <p:cNvPr id="14" name="Rectangle 98"/>
            <p:cNvSpPr>
              <a:spLocks noChangeArrowheads="1"/>
            </p:cNvSpPr>
            <p:nvPr/>
          </p:nvSpPr>
          <p:spPr bwMode="auto">
            <a:xfrm>
              <a:off x="3580" y="1495"/>
              <a:ext cx="959" cy="42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cs typeface="Times New Roman" pitchFamily="18" charset="0"/>
              </a:endParaRPr>
            </a:p>
          </p:txBody>
        </p:sp>
      </p:gr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4000" dirty="0" smtClean="0"/>
              <a:t>Unit Objectives (1 of 2)</a:t>
            </a:r>
          </a:p>
        </p:txBody>
      </p:sp>
      <p:sp>
        <p:nvSpPr>
          <p:cNvPr id="7171" name="Rectangle 3"/>
          <p:cNvSpPr>
            <a:spLocks noGrp="1" noChangeArrowheads="1"/>
          </p:cNvSpPr>
          <p:nvPr>
            <p:ph type="body" idx="1"/>
          </p:nvPr>
        </p:nvSpPr>
        <p:spPr/>
        <p:txBody>
          <a:bodyPr/>
          <a:lstStyle/>
          <a:p>
            <a:pPr lvl="1" indent="-344488">
              <a:spcBef>
                <a:spcPct val="30000"/>
              </a:spcBef>
            </a:pPr>
            <a:r>
              <a:rPr lang="en-US" sz="2300" smtClean="0"/>
              <a:t>Describe the kinds of incident/event management problems that can occur due to a lack of multiagency coordination.</a:t>
            </a:r>
          </a:p>
          <a:p>
            <a:pPr lvl="1" indent="-344488">
              <a:spcBef>
                <a:spcPct val="30000"/>
              </a:spcBef>
            </a:pPr>
            <a:r>
              <a:rPr lang="en-US" sz="2300" smtClean="0"/>
              <a:t>Define essential terms related to multiagency coordination.</a:t>
            </a:r>
          </a:p>
          <a:p>
            <a:pPr lvl="1" indent="-344488">
              <a:spcBef>
                <a:spcPct val="30000"/>
              </a:spcBef>
            </a:pPr>
            <a:r>
              <a:rPr lang="en-US" sz="2300" smtClean="0"/>
              <a:t>Identify the major guidelines for establishing and using Multiagency Coordination Groups and Systems.</a:t>
            </a:r>
          </a:p>
          <a:p>
            <a:pPr lvl="1" indent="-344488">
              <a:spcBef>
                <a:spcPct val="30000"/>
              </a:spcBef>
            </a:pPr>
            <a:r>
              <a:rPr lang="en-US" sz="2300" smtClean="0"/>
              <a:t>Provide examples of the different levels at which multiagency coordination is commonly accomplished.</a:t>
            </a:r>
          </a:p>
          <a:p>
            <a:pPr lvl="1" indent="-344488">
              <a:spcBef>
                <a:spcPct val="30000"/>
              </a:spcBef>
            </a:pPr>
            <a:r>
              <a:rPr lang="en-US" sz="2300" smtClean="0"/>
              <a:t>Identify the primary components of a Multiagency Coordination System.</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None/>
              <a:defRPr/>
            </a:pPr>
            <a:r>
              <a:rPr lang="en-US" dirty="0"/>
              <a:t>Activated when . . .</a:t>
            </a:r>
          </a:p>
          <a:p>
            <a:pPr lvl="1">
              <a:defRPr/>
            </a:pPr>
            <a:r>
              <a:rPr lang="en-US" dirty="0"/>
              <a:t>An emergency situation threatens, significantly impacts, or involves multiple agencies and/or political subdivisions.</a:t>
            </a:r>
          </a:p>
          <a:p>
            <a:pPr lvl="1">
              <a:defRPr/>
            </a:pPr>
            <a:r>
              <a:rPr lang="en-US" dirty="0" err="1"/>
              <a:t>Preestablished</a:t>
            </a:r>
            <a:r>
              <a:rPr lang="en-US" dirty="0"/>
              <a:t> threat levels are reached</a:t>
            </a:r>
            <a:r>
              <a:rPr lang="en-US" dirty="0" smtClean="0"/>
              <a:t>.</a:t>
            </a:r>
            <a:endParaRPr lang="en-US" dirty="0"/>
          </a:p>
        </p:txBody>
      </p:sp>
      <p:sp>
        <p:nvSpPr>
          <p:cNvPr id="14338" name="Rectangle 2"/>
          <p:cNvSpPr>
            <a:spLocks noGrp="1" noChangeAspect="1" noChangeArrowheads="1"/>
          </p:cNvSpPr>
          <p:nvPr>
            <p:ph type="title"/>
          </p:nvPr>
        </p:nvSpPr>
        <p:spPr>
          <a:xfrm>
            <a:off x="457200" y="304800"/>
            <a:ext cx="8458200" cy="639763"/>
          </a:xfrm>
        </p:spPr>
        <p:txBody>
          <a:bodyPr/>
          <a:lstStyle/>
          <a:p>
            <a:pPr>
              <a:defRPr/>
            </a:pPr>
            <a:r>
              <a:rPr lang="en-US" sz="3300" kern="1200" dirty="0" smtClean="0"/>
              <a:t>Multiagency Coordination System Activation</a:t>
            </a:r>
            <a:endParaRPr lang="en-US" sz="3300" dirty="0">
              <a:solidFill>
                <a:srgbClr val="25387D"/>
              </a:solidFill>
            </a:endParaRPr>
          </a:p>
        </p:txBody>
      </p:sp>
      <p:pic>
        <p:nvPicPr>
          <p:cNvPr id="25604" name="Picture 5" descr="Two men working on a compu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3573463"/>
            <a:ext cx="2409825" cy="18192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25605" name="Picture 6" descr="Emergency responders looking at a pile of deb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5988" y="3573463"/>
            <a:ext cx="2409825" cy="18192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4864100" cy="4646612"/>
          </a:xfrm>
        </p:spPr>
        <p:txBody>
          <a:bodyPr/>
          <a:lstStyle/>
          <a:p>
            <a:pPr lvl="1">
              <a:spcBef>
                <a:spcPts val="700"/>
              </a:spcBef>
            </a:pPr>
            <a:r>
              <a:rPr lang="en-US" sz="2000" dirty="0">
                <a:latin typeface="Arial" charset="0"/>
              </a:rPr>
              <a:t>Situation assessment</a:t>
            </a:r>
          </a:p>
          <a:p>
            <a:pPr lvl="1">
              <a:spcBef>
                <a:spcPts val="700"/>
              </a:spcBef>
            </a:pPr>
            <a:r>
              <a:rPr lang="en-US" sz="2000" dirty="0">
                <a:latin typeface="Arial" charset="0"/>
              </a:rPr>
              <a:t>Incident policy/priorities</a:t>
            </a:r>
          </a:p>
          <a:p>
            <a:pPr lvl="1">
              <a:spcBef>
                <a:spcPts val="700"/>
              </a:spcBef>
            </a:pPr>
            <a:r>
              <a:rPr lang="en-US" sz="2000" dirty="0">
                <a:latin typeface="Arial" charset="0"/>
              </a:rPr>
              <a:t>Critical resource acquisition and allocation</a:t>
            </a:r>
          </a:p>
          <a:p>
            <a:pPr lvl="1">
              <a:spcBef>
                <a:spcPts val="700"/>
              </a:spcBef>
            </a:pPr>
            <a:r>
              <a:rPr lang="en-US" sz="2000" dirty="0">
                <a:latin typeface="Arial" charset="0"/>
              </a:rPr>
              <a:t>Support of incident management policies and interagency activities</a:t>
            </a:r>
          </a:p>
          <a:p>
            <a:pPr lvl="1">
              <a:spcBef>
                <a:spcPts val="700"/>
              </a:spcBef>
            </a:pPr>
            <a:r>
              <a:rPr lang="en-US" sz="2000" dirty="0">
                <a:latin typeface="Arial" charset="0"/>
              </a:rPr>
              <a:t>Coordination with other ops </a:t>
            </a:r>
            <a:br>
              <a:rPr lang="en-US" sz="2000" dirty="0">
                <a:latin typeface="Arial" charset="0"/>
              </a:rPr>
            </a:br>
            <a:r>
              <a:rPr lang="en-US" sz="2000" dirty="0">
                <a:latin typeface="Arial" charset="0"/>
              </a:rPr>
              <a:t>centers/MAC organizations</a:t>
            </a:r>
          </a:p>
          <a:p>
            <a:pPr lvl="1">
              <a:spcBef>
                <a:spcPts val="700"/>
              </a:spcBef>
            </a:pPr>
            <a:r>
              <a:rPr lang="en-US" sz="2000" dirty="0">
                <a:latin typeface="Arial" charset="0"/>
              </a:rPr>
              <a:t>Coordination with elected </a:t>
            </a:r>
            <a:br>
              <a:rPr lang="en-US" sz="2000" dirty="0">
                <a:latin typeface="Arial" charset="0"/>
              </a:rPr>
            </a:br>
            <a:r>
              <a:rPr lang="en-US" sz="2000" dirty="0">
                <a:latin typeface="Arial" charset="0"/>
              </a:rPr>
              <a:t>and appointed officials</a:t>
            </a:r>
          </a:p>
          <a:p>
            <a:pPr lvl="1">
              <a:spcBef>
                <a:spcPts val="700"/>
              </a:spcBef>
            </a:pPr>
            <a:r>
              <a:rPr lang="en-US" sz="2000" dirty="0">
                <a:latin typeface="Arial" charset="0"/>
              </a:rPr>
              <a:t>Support maintenance of a common operating picture </a:t>
            </a:r>
          </a:p>
          <a:p>
            <a:endParaRPr lang="en-US" sz="2000" dirty="0"/>
          </a:p>
        </p:txBody>
      </p:sp>
      <p:sp>
        <p:nvSpPr>
          <p:cNvPr id="26626" name="Rectangle 2"/>
          <p:cNvSpPr>
            <a:spLocks noGrp="1" noChangeAspect="1" noChangeArrowheads="1"/>
          </p:cNvSpPr>
          <p:nvPr>
            <p:ph type="title"/>
          </p:nvPr>
        </p:nvSpPr>
        <p:spPr/>
        <p:txBody>
          <a:bodyPr/>
          <a:lstStyle/>
          <a:p>
            <a:r>
              <a:rPr lang="en-US" sz="4000" dirty="0" smtClean="0"/>
              <a:t>Primary Coordination Functions</a:t>
            </a:r>
          </a:p>
        </p:txBody>
      </p:sp>
      <p:pic>
        <p:nvPicPr>
          <p:cNvPr id="26628" name="Picture 1030" descr="People working in a operations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3063" y="1166813"/>
            <a:ext cx="3092450" cy="2062162"/>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26629" name="Picture 6" descr="A man looking at a laptop screen"/>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72113" y="3427413"/>
            <a:ext cx="3124200" cy="20828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rgbClr val="FF0000"/>
                </a:solidFill>
                <a:latin typeface="Arial" charset="0"/>
                <a:cs typeface="Times New Roman" pitchFamily="18" charset="0"/>
              </a:rPr>
              <a:t>Common Operating Picture </a:t>
            </a:r>
            <a:r>
              <a:rPr lang="en-US" dirty="0">
                <a:latin typeface="Arial" charset="0"/>
                <a:cs typeface="Times New Roman" pitchFamily="18" charset="0"/>
              </a:rPr>
              <a:t>= A single, identical summary/presentation of critical incident information that is shared by all responders and organizations</a:t>
            </a:r>
          </a:p>
          <a:p>
            <a:endParaRPr lang="en-US" dirty="0"/>
          </a:p>
        </p:txBody>
      </p:sp>
      <p:sp>
        <p:nvSpPr>
          <p:cNvPr id="27650" name="Rectangle 2"/>
          <p:cNvSpPr>
            <a:spLocks noGrp="1" noChangeAspect="1" noChangeArrowheads="1"/>
          </p:cNvSpPr>
          <p:nvPr>
            <p:ph type="title"/>
          </p:nvPr>
        </p:nvSpPr>
        <p:spPr/>
        <p:txBody>
          <a:bodyPr/>
          <a:lstStyle/>
          <a:p>
            <a:r>
              <a:rPr lang="en-US" sz="4000" dirty="0" smtClean="0"/>
              <a:t>Common Operating Picture</a:t>
            </a:r>
          </a:p>
        </p:txBody>
      </p:sp>
      <p:sp>
        <p:nvSpPr>
          <p:cNvPr id="27652" name="AutoShape 3" descr="Word Balloon:&#10;What are the potential challenges in maintaining a common operational picture?"/>
          <p:cNvSpPr>
            <a:spLocks noChangeArrowheads="1"/>
          </p:cNvSpPr>
          <p:nvPr/>
        </p:nvSpPr>
        <p:spPr bwMode="auto">
          <a:xfrm>
            <a:off x="330200" y="2882900"/>
            <a:ext cx="4267200" cy="1689100"/>
          </a:xfrm>
          <a:prstGeom prst="wedgeRoundRectCallout">
            <a:avLst>
              <a:gd name="adj1" fmla="val -44231"/>
              <a:gd name="adj2" fmla="val 68056"/>
              <a:gd name="adj3" fmla="val 16667"/>
            </a:avLst>
          </a:prstGeom>
          <a:solidFill>
            <a:srgbClr val="000066"/>
          </a:solidFill>
          <a:ln>
            <a:noFill/>
          </a:ln>
          <a:extLs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algn="ctr"/>
            <a:r>
              <a:rPr lang="en-US" sz="2400" b="1" dirty="0">
                <a:solidFill>
                  <a:schemeClr val="bg1"/>
                </a:solidFill>
                <a:latin typeface="Arial" charset="0"/>
                <a:cs typeface="Times New Roman" pitchFamily="18" charset="0"/>
              </a:rPr>
              <a:t>What are the potential challenges in maintaining a common operating picture?</a:t>
            </a:r>
          </a:p>
        </p:txBody>
      </p:sp>
      <p:sp>
        <p:nvSpPr>
          <p:cNvPr id="27653" name="AutoShape 4" descr="Word Balloon:&#10;What can an EOC do to address those challenges?"/>
          <p:cNvSpPr>
            <a:spLocks noChangeArrowheads="1"/>
          </p:cNvSpPr>
          <p:nvPr/>
        </p:nvSpPr>
        <p:spPr bwMode="auto">
          <a:xfrm>
            <a:off x="4724400" y="3552825"/>
            <a:ext cx="4038600" cy="1403350"/>
          </a:xfrm>
          <a:prstGeom prst="wedgeRoundRectCallout">
            <a:avLst>
              <a:gd name="adj1" fmla="val 41000"/>
              <a:gd name="adj2" fmla="val 80431"/>
              <a:gd name="adj3" fmla="val 16667"/>
            </a:avLst>
          </a:prstGeom>
          <a:solidFill>
            <a:srgbClr val="000066"/>
          </a:solidFill>
          <a:ln>
            <a:noFill/>
          </a:ln>
          <a:extLs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algn="ctr"/>
            <a:r>
              <a:rPr lang="en-US" sz="2400" b="1" dirty="0">
                <a:solidFill>
                  <a:schemeClr val="bg1"/>
                </a:solidFill>
                <a:latin typeface="Arial" charset="0"/>
                <a:cs typeface="Times New Roman" pitchFamily="18" charset="0"/>
              </a:rPr>
              <a:t>What can an EOC do to address those challenges?</a:t>
            </a: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76550" y="2527300"/>
            <a:ext cx="5810250" cy="3187700"/>
          </a:xfrm>
        </p:spPr>
        <p:txBody>
          <a:bodyPr/>
          <a:lstStyle/>
          <a:p>
            <a:pPr marL="227013" indent="-223838">
              <a:spcBef>
                <a:spcPct val="30000"/>
              </a:spcBef>
              <a:buFont typeface="Wingdings" pitchFamily="2" charset="2"/>
              <a:buChar char="§"/>
            </a:pPr>
            <a:r>
              <a:rPr lang="en-US" sz="2200" dirty="0">
                <a:latin typeface="Arial" charset="0"/>
              </a:rPr>
              <a:t>The Public Information Officer supports the Incident Command. </a:t>
            </a:r>
          </a:p>
          <a:p>
            <a:pPr marL="227013" indent="-223838">
              <a:spcBef>
                <a:spcPct val="30000"/>
              </a:spcBef>
              <a:buFont typeface="Wingdings" pitchFamily="2" charset="2"/>
              <a:buChar char="§"/>
            </a:pPr>
            <a:r>
              <a:rPr lang="en-US" sz="2200" dirty="0">
                <a:latin typeface="Arial" charset="0"/>
              </a:rPr>
              <a:t>Public information functions must be coordinated and integrated across all levels of government and with the private sector and NGOs.</a:t>
            </a:r>
          </a:p>
          <a:p>
            <a:pPr marL="227013" indent="-223838">
              <a:spcBef>
                <a:spcPct val="30000"/>
              </a:spcBef>
              <a:buFont typeface="Wingdings" pitchFamily="2" charset="2"/>
              <a:buChar char="§"/>
            </a:pPr>
            <a:r>
              <a:rPr lang="en-US" sz="2200" dirty="0">
                <a:latin typeface="Arial" charset="0"/>
              </a:rPr>
              <a:t>Organizations participating in incident management retain their independence. </a:t>
            </a:r>
          </a:p>
          <a:p>
            <a:endParaRPr lang="en-US" sz="2200" dirty="0"/>
          </a:p>
        </p:txBody>
      </p:sp>
      <p:sp>
        <p:nvSpPr>
          <p:cNvPr id="28674" name="Rectangle 2"/>
          <p:cNvSpPr>
            <a:spLocks noGrp="1" noChangeAspect="1" noChangeArrowheads="1"/>
          </p:cNvSpPr>
          <p:nvPr>
            <p:ph type="title"/>
          </p:nvPr>
        </p:nvSpPr>
        <p:spPr/>
        <p:txBody>
          <a:bodyPr/>
          <a:lstStyle/>
          <a:p>
            <a:r>
              <a:rPr lang="en-US" sz="3600" dirty="0" smtClean="0"/>
              <a:t>NIMS Components:  Public Information</a:t>
            </a:r>
            <a:endParaRPr lang="en-US" sz="3600" dirty="0" smtClean="0">
              <a:solidFill>
                <a:srgbClr val="25387D"/>
              </a:solidFill>
            </a:endParaRPr>
          </a:p>
        </p:txBody>
      </p:sp>
      <p:pic>
        <p:nvPicPr>
          <p:cNvPr id="28675" name="Picture 11" descr="NIMS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220788"/>
            <a:ext cx="2219325" cy="2870200"/>
          </a:xfrm>
          <a:prstGeom prst="rect">
            <a:avLst/>
          </a:prstGeom>
          <a:noFill/>
          <a:ln>
            <a:noFill/>
          </a:ln>
          <a:effectLst>
            <a:outerShdw dist="35921" dir="2700000" algn="ctr" rotWithShape="0">
              <a:srgbClr val="B2B2B2">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descr="NIMS Element: Command and Managment&#10;Public Information"/>
          <p:cNvGrpSpPr/>
          <p:nvPr/>
        </p:nvGrpSpPr>
        <p:grpSpPr>
          <a:xfrm>
            <a:off x="2616200" y="1109663"/>
            <a:ext cx="6527800" cy="1162050"/>
            <a:chOff x="2616200" y="1109663"/>
            <a:chExt cx="6527800" cy="1162050"/>
          </a:xfrm>
        </p:grpSpPr>
        <p:sp>
          <p:nvSpPr>
            <p:cNvPr id="28676" name="Rectangle 4"/>
            <p:cNvSpPr>
              <a:spLocks noChangeArrowheads="1"/>
            </p:cNvSpPr>
            <p:nvPr/>
          </p:nvSpPr>
          <p:spPr bwMode="auto">
            <a:xfrm>
              <a:off x="2616200" y="1109663"/>
              <a:ext cx="6527800"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4300" eaLnBrk="0" hangingPunct="0">
                <a:spcBef>
                  <a:spcPct val="30000"/>
                </a:spcBef>
                <a:buFont typeface="Wingdings" pitchFamily="2" charset="2"/>
                <a:buNone/>
              </a:pPr>
              <a:r>
                <a:rPr lang="en-US" sz="2000" b="1" dirty="0">
                  <a:solidFill>
                    <a:srgbClr val="000066"/>
                  </a:solidFill>
                  <a:latin typeface="Arial" charset="0"/>
                </a:rPr>
                <a:t>NIMS Element:  Command and Management</a:t>
              </a:r>
            </a:p>
          </p:txBody>
        </p:sp>
        <p:sp>
          <p:nvSpPr>
            <p:cNvPr id="10" name="Rectangle 5"/>
            <p:cNvSpPr>
              <a:spLocks noChangeArrowheads="1"/>
            </p:cNvSpPr>
            <p:nvPr/>
          </p:nvSpPr>
          <p:spPr bwMode="auto">
            <a:xfrm>
              <a:off x="3143250" y="1687513"/>
              <a:ext cx="5543550" cy="584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marL="114300" eaLnBrk="0" hangingPunct="0">
                <a:spcBef>
                  <a:spcPct val="30000"/>
                </a:spcBef>
                <a:buFont typeface="Wingdings" pitchFamily="2" charset="2"/>
                <a:buNone/>
                <a:defRPr/>
              </a:pPr>
              <a:r>
                <a:rPr lang="en-US" sz="2000" b="1" dirty="0">
                  <a:solidFill>
                    <a:schemeClr val="bg1"/>
                  </a:solidFill>
                </a:rPr>
                <a:t>Public Information</a:t>
              </a:r>
            </a:p>
          </p:txBody>
        </p:sp>
        <p:cxnSp>
          <p:nvCxnSpPr>
            <p:cNvPr id="28680" name="Straight Connector 30"/>
            <p:cNvCxnSpPr>
              <a:cxnSpLocks noChangeShapeType="1"/>
            </p:cNvCxnSpPr>
            <p:nvPr/>
          </p:nvCxnSpPr>
          <p:spPr bwMode="auto">
            <a:xfrm rot="16200000" flipH="1">
              <a:off x="2614613" y="1681162"/>
              <a:ext cx="533400" cy="9525"/>
            </a:xfrm>
            <a:prstGeom prst="line">
              <a:avLst/>
            </a:prstGeom>
            <a:noFill/>
            <a:ln w="9525" algn="ctr">
              <a:solidFill>
                <a:srgbClr val="FF0000"/>
              </a:solidFill>
              <a:round/>
              <a:headEnd/>
              <a:tailEnd/>
            </a:ln>
            <a:extLst>
              <a:ext uri="{909E8E84-426E-40DD-AFC4-6F175D3DCCD1}">
                <a14:hiddenFill xmlns:a14="http://schemas.microsoft.com/office/drawing/2010/main">
                  <a:noFill/>
                </a14:hiddenFill>
              </a:ext>
            </a:extLst>
          </p:spPr>
        </p:cxnSp>
        <p:cxnSp>
          <p:nvCxnSpPr>
            <p:cNvPr id="28681" name="Straight Connector 55"/>
            <p:cNvCxnSpPr>
              <a:cxnSpLocks noChangeShapeType="1"/>
            </p:cNvCxnSpPr>
            <p:nvPr/>
          </p:nvCxnSpPr>
          <p:spPr bwMode="auto">
            <a:xfrm flipV="1">
              <a:off x="2876550" y="1951038"/>
              <a:ext cx="266700" cy="1587"/>
            </a:xfrm>
            <a:prstGeom prst="line">
              <a:avLst/>
            </a:prstGeom>
            <a:noFill/>
            <a:ln w="9525" algn="ctr">
              <a:solidFill>
                <a:srgbClr val="FF0000"/>
              </a:solidFill>
              <a:round/>
              <a:headEnd/>
              <a:tailEnd/>
            </a:ln>
            <a:extLst>
              <a:ext uri="{909E8E84-426E-40DD-AFC4-6F175D3DCCD1}">
                <a14:hiddenFill xmlns:a14="http://schemas.microsoft.com/office/drawing/2010/main">
                  <a:noFill/>
                </a14:hiddenFill>
              </a:ext>
            </a:extLst>
          </p:spPr>
        </p:cxnSp>
      </p:gr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13100" y="1068388"/>
            <a:ext cx="5473700" cy="4646612"/>
          </a:xfrm>
        </p:spPr>
        <p:txBody>
          <a:bodyPr/>
          <a:lstStyle/>
          <a:p>
            <a:pPr marL="114300">
              <a:spcBef>
                <a:spcPct val="30000"/>
              </a:spcBef>
            </a:pPr>
            <a:r>
              <a:rPr lang="en-US" sz="2400" dirty="0">
                <a:latin typeface="Arial" charset="0"/>
              </a:rPr>
              <a:t>The </a:t>
            </a:r>
            <a:r>
              <a:rPr lang="en-US" sz="2400" dirty="0">
                <a:solidFill>
                  <a:srgbClr val="FF0000"/>
                </a:solidFill>
                <a:latin typeface="Arial" charset="0"/>
              </a:rPr>
              <a:t>Joint Information Center (JIC)</a:t>
            </a:r>
            <a:r>
              <a:rPr lang="en-US" sz="2400" dirty="0">
                <a:latin typeface="Arial" charset="0"/>
              </a:rPr>
              <a:t>:</a:t>
            </a:r>
          </a:p>
          <a:p>
            <a:pPr lvl="1" indent="-228600">
              <a:spcBef>
                <a:spcPct val="30000"/>
              </a:spcBef>
            </a:pPr>
            <a:r>
              <a:rPr lang="en-US" sz="2400" dirty="0">
                <a:latin typeface="Arial" charset="0"/>
              </a:rPr>
              <a:t>Is a physical location used to coordinate crisis communications, critical emergency information, and public affairs functions. </a:t>
            </a:r>
          </a:p>
          <a:p>
            <a:pPr lvl="1" indent="-228600">
              <a:spcBef>
                <a:spcPct val="30000"/>
              </a:spcBef>
            </a:pPr>
            <a:r>
              <a:rPr lang="en-US" sz="2400" dirty="0">
                <a:latin typeface="Arial" charset="0"/>
              </a:rPr>
              <a:t>May be established at each level of incident management, as required.</a:t>
            </a:r>
          </a:p>
          <a:p>
            <a:pPr lvl="1" indent="-228600">
              <a:spcBef>
                <a:spcPct val="30000"/>
              </a:spcBef>
            </a:pPr>
            <a:r>
              <a:rPr lang="en-US" sz="2400" dirty="0">
                <a:latin typeface="Arial" charset="0"/>
              </a:rPr>
              <a:t>Must include representatives </a:t>
            </a:r>
            <a:br>
              <a:rPr lang="en-US" sz="2400" dirty="0">
                <a:latin typeface="Arial" charset="0"/>
              </a:rPr>
            </a:br>
            <a:r>
              <a:rPr lang="en-US" sz="2400" dirty="0">
                <a:latin typeface="Arial" charset="0"/>
              </a:rPr>
              <a:t>of all stakeholders.</a:t>
            </a:r>
          </a:p>
          <a:p>
            <a:endParaRPr lang="en-US" sz="2400" dirty="0"/>
          </a:p>
        </p:txBody>
      </p:sp>
      <p:sp>
        <p:nvSpPr>
          <p:cNvPr id="29698" name="Rectangle 2"/>
          <p:cNvSpPr>
            <a:spLocks noGrp="1" noChangeAspect="1" noChangeArrowheads="1"/>
          </p:cNvSpPr>
          <p:nvPr>
            <p:ph type="title"/>
          </p:nvPr>
        </p:nvSpPr>
        <p:spPr/>
        <p:txBody>
          <a:bodyPr/>
          <a:lstStyle/>
          <a:p>
            <a:r>
              <a:rPr lang="en-US" sz="4000" dirty="0" smtClean="0"/>
              <a:t>Joint Information Center (JIC)</a:t>
            </a:r>
          </a:p>
        </p:txBody>
      </p:sp>
      <p:pic>
        <p:nvPicPr>
          <p:cNvPr id="29700" name="Picture 7" descr="Media filming a conference at the J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13" y="1195388"/>
            <a:ext cx="2490787" cy="2840037"/>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24200" y="1068388"/>
            <a:ext cx="5562600" cy="4646612"/>
          </a:xfrm>
        </p:spPr>
        <p:txBody>
          <a:bodyPr/>
          <a:lstStyle/>
          <a:p>
            <a:pPr marL="114300">
              <a:spcBef>
                <a:spcPct val="30000"/>
              </a:spcBef>
            </a:pPr>
            <a:r>
              <a:rPr lang="en-US" sz="2400" dirty="0">
                <a:latin typeface="Arial" charset="0"/>
              </a:rPr>
              <a:t>The </a:t>
            </a:r>
            <a:r>
              <a:rPr lang="en-US" sz="2400" dirty="0">
                <a:solidFill>
                  <a:srgbClr val="FF0000"/>
                </a:solidFill>
                <a:latin typeface="Arial" charset="0"/>
              </a:rPr>
              <a:t>Joint Information System (JIS)</a:t>
            </a:r>
            <a:r>
              <a:rPr lang="en-US" sz="2400" dirty="0">
                <a:latin typeface="Arial" charset="0"/>
              </a:rPr>
              <a:t>:</a:t>
            </a:r>
          </a:p>
          <a:p>
            <a:pPr lvl="1" indent="-228600">
              <a:spcBef>
                <a:spcPct val="30000"/>
              </a:spcBef>
            </a:pPr>
            <a:r>
              <a:rPr lang="en-US" sz="2400" dirty="0">
                <a:latin typeface="Arial" charset="0"/>
              </a:rPr>
              <a:t>Is the framework for organizing, integrating, and coordinating the delivery of understandable, timely, accurate, and consistent public information. </a:t>
            </a:r>
          </a:p>
          <a:p>
            <a:pPr lvl="1" indent="-228600">
              <a:spcBef>
                <a:spcPct val="30000"/>
              </a:spcBef>
            </a:pPr>
            <a:r>
              <a:rPr lang="en-US" sz="2400" dirty="0">
                <a:latin typeface="Arial" charset="0"/>
              </a:rPr>
              <a:t>Encompasses all public information operations </a:t>
            </a:r>
            <a:br>
              <a:rPr lang="en-US" sz="2400" dirty="0">
                <a:latin typeface="Arial" charset="0"/>
              </a:rPr>
            </a:br>
            <a:r>
              <a:rPr lang="en-US" sz="2400" dirty="0">
                <a:latin typeface="Arial" charset="0"/>
              </a:rPr>
              <a:t>(i.e., local, tribal, State, Federal, and private sector) related to an incident. </a:t>
            </a:r>
          </a:p>
        </p:txBody>
      </p:sp>
      <p:sp>
        <p:nvSpPr>
          <p:cNvPr id="30722" name="Rectangle 2"/>
          <p:cNvSpPr>
            <a:spLocks noGrp="1" noChangeAspect="1" noChangeArrowheads="1"/>
          </p:cNvSpPr>
          <p:nvPr>
            <p:ph type="title"/>
          </p:nvPr>
        </p:nvSpPr>
        <p:spPr/>
        <p:txBody>
          <a:bodyPr/>
          <a:lstStyle/>
          <a:p>
            <a:r>
              <a:rPr lang="en-US" sz="4000" dirty="0" smtClean="0"/>
              <a:t>Speaking With One Voice</a:t>
            </a:r>
          </a:p>
        </p:txBody>
      </p:sp>
      <p:pic>
        <p:nvPicPr>
          <p:cNvPr id="30724" name="Picture 7" descr="A woman talking to the m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1184275"/>
            <a:ext cx="2366963" cy="2697163"/>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1" descr="Word Balloon:&#10;What can the policymakers within a multiagency coordination system do to facilitate their decisionmaking process?"/>
          <p:cNvSpPr>
            <a:spLocks noGrp="1"/>
          </p:cNvSpPr>
          <p:nvPr>
            <p:ph sz="half" idx="2"/>
          </p:nvPr>
        </p:nvSpPr>
        <p:spPr>
          <a:xfrm>
            <a:off x="1778000" y="1981200"/>
            <a:ext cx="5259388" cy="1119188"/>
          </a:xfrm>
        </p:spPr>
        <p:txBody>
          <a:bodyPr/>
          <a:lstStyle/>
          <a:p>
            <a:pPr>
              <a:buFontTx/>
              <a:buNone/>
            </a:pPr>
            <a:r>
              <a:rPr lang="en-US" sz="2800" dirty="0" smtClean="0"/>
              <a:t>What can the policymakers within a multiagency coordination organization do to facilitate their </a:t>
            </a:r>
            <a:r>
              <a:rPr lang="en-US" sz="2800" dirty="0" err="1" smtClean="0"/>
              <a:t>decisionmaking</a:t>
            </a:r>
            <a:r>
              <a:rPr lang="en-US" sz="2800" dirty="0" smtClean="0"/>
              <a:t> process?</a:t>
            </a:r>
          </a:p>
          <a:p>
            <a:endParaRPr lang="en-US" sz="2800" dirty="0" smtClean="0"/>
          </a:p>
        </p:txBody>
      </p:sp>
      <p:sp>
        <p:nvSpPr>
          <p:cNvPr id="31747" name="Title 2"/>
          <p:cNvSpPr>
            <a:spLocks noGrp="1"/>
          </p:cNvSpPr>
          <p:nvPr>
            <p:ph type="title"/>
          </p:nvPr>
        </p:nvSpPr>
        <p:spPr/>
        <p:txBody>
          <a:bodyPr/>
          <a:lstStyle/>
          <a:p>
            <a:r>
              <a:rPr lang="en-US" sz="4000" dirty="0" smtClean="0"/>
              <a:t>Discussion Question</a:t>
            </a: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76700" y="1068388"/>
            <a:ext cx="4610100" cy="4646612"/>
          </a:xfrm>
        </p:spPr>
        <p:txBody>
          <a:bodyPr/>
          <a:lstStyle/>
          <a:p>
            <a:pPr>
              <a:spcBef>
                <a:spcPts val="300"/>
              </a:spcBef>
              <a:defRPr/>
            </a:pPr>
            <a:r>
              <a:rPr lang="en-US" sz="2400" u="sng" dirty="0">
                <a:solidFill>
                  <a:srgbClr val="FF0000"/>
                </a:solidFill>
                <a:cs typeface="Times New Roman" pitchFamily="18" charset="0"/>
              </a:rPr>
              <a:t>Life Safety</a:t>
            </a:r>
          </a:p>
          <a:p>
            <a:pPr lvl="1">
              <a:spcBef>
                <a:spcPts val="300"/>
              </a:spcBef>
              <a:defRPr/>
            </a:pPr>
            <a:r>
              <a:rPr lang="en-US" sz="2400" dirty="0">
                <a:cs typeface="Times New Roman" pitchFamily="18" charset="0"/>
              </a:rPr>
              <a:t>Threat to responders</a:t>
            </a:r>
          </a:p>
          <a:p>
            <a:pPr lvl="1">
              <a:spcBef>
                <a:spcPts val="300"/>
              </a:spcBef>
              <a:defRPr/>
            </a:pPr>
            <a:r>
              <a:rPr lang="en-US" sz="2400" dirty="0">
                <a:cs typeface="Times New Roman" pitchFamily="18" charset="0"/>
              </a:rPr>
              <a:t>Threat to public</a:t>
            </a:r>
          </a:p>
          <a:p>
            <a:pPr marL="0" lvl="1">
              <a:spcBef>
                <a:spcPts val="300"/>
              </a:spcBef>
              <a:buNone/>
              <a:defRPr/>
            </a:pPr>
            <a:r>
              <a:rPr lang="en-US" sz="2400" u="sng" dirty="0">
                <a:solidFill>
                  <a:srgbClr val="FF0000"/>
                </a:solidFill>
                <a:cs typeface="Times New Roman" pitchFamily="18" charset="0"/>
              </a:rPr>
              <a:t>Incident Stabilization</a:t>
            </a:r>
          </a:p>
          <a:p>
            <a:pPr lvl="1">
              <a:spcBef>
                <a:spcPts val="300"/>
              </a:spcBef>
              <a:defRPr/>
            </a:pPr>
            <a:r>
              <a:rPr lang="en-US" sz="2400" dirty="0">
                <a:cs typeface="Times New Roman" pitchFamily="18" charset="0"/>
              </a:rPr>
              <a:t>High damage potential</a:t>
            </a:r>
          </a:p>
          <a:p>
            <a:pPr lvl="1">
              <a:spcBef>
                <a:spcPts val="300"/>
              </a:spcBef>
              <a:defRPr/>
            </a:pPr>
            <a:r>
              <a:rPr lang="en-US" sz="2400" dirty="0">
                <a:cs typeface="Times New Roman" pitchFamily="18" charset="0"/>
              </a:rPr>
              <a:t>Incident complexity</a:t>
            </a:r>
          </a:p>
          <a:p>
            <a:pPr lvl="1">
              <a:spcBef>
                <a:spcPts val="300"/>
              </a:spcBef>
              <a:defRPr/>
            </a:pPr>
            <a:r>
              <a:rPr lang="en-US" sz="2400" dirty="0">
                <a:cs typeface="Times New Roman" pitchFamily="18" charset="0"/>
              </a:rPr>
              <a:t>Infrastructure protection</a:t>
            </a:r>
          </a:p>
          <a:p>
            <a:pPr marL="0" lvl="1">
              <a:spcBef>
                <a:spcPts val="300"/>
              </a:spcBef>
              <a:buNone/>
              <a:defRPr/>
            </a:pPr>
            <a:r>
              <a:rPr lang="en-US" sz="2400" u="sng" dirty="0">
                <a:solidFill>
                  <a:srgbClr val="FF0000"/>
                </a:solidFill>
                <a:cs typeface="Times New Roman" pitchFamily="18" charset="0"/>
              </a:rPr>
              <a:t>Property Conservation</a:t>
            </a:r>
          </a:p>
          <a:p>
            <a:pPr lvl="1">
              <a:spcBef>
                <a:spcPts val="300"/>
              </a:spcBef>
              <a:defRPr/>
            </a:pPr>
            <a:r>
              <a:rPr lang="en-US" sz="2400" dirty="0">
                <a:cs typeface="Times New Roman" pitchFamily="18" charset="0"/>
              </a:rPr>
              <a:t>Real property threatened</a:t>
            </a:r>
          </a:p>
          <a:p>
            <a:pPr lvl="1">
              <a:spcBef>
                <a:spcPts val="300"/>
              </a:spcBef>
              <a:defRPr/>
            </a:pPr>
            <a:r>
              <a:rPr lang="en-US" sz="2400" dirty="0">
                <a:cs typeface="Times New Roman" pitchFamily="18" charset="0"/>
              </a:rPr>
              <a:t>Environmental impact</a:t>
            </a:r>
          </a:p>
          <a:p>
            <a:pPr lvl="1">
              <a:spcBef>
                <a:spcPts val="300"/>
              </a:spcBef>
              <a:defRPr/>
            </a:pPr>
            <a:r>
              <a:rPr lang="en-US" sz="2400" dirty="0">
                <a:cs typeface="Times New Roman" pitchFamily="18" charset="0"/>
              </a:rPr>
              <a:t>Economic </a:t>
            </a:r>
            <a:r>
              <a:rPr lang="en-US" sz="2400" dirty="0" smtClean="0">
                <a:cs typeface="Times New Roman" pitchFamily="18" charset="0"/>
              </a:rPr>
              <a:t>impact</a:t>
            </a:r>
            <a:endParaRPr lang="en-US" sz="2400" dirty="0">
              <a:cs typeface="Times New Roman" pitchFamily="18" charset="0"/>
            </a:endParaRPr>
          </a:p>
        </p:txBody>
      </p:sp>
      <p:sp>
        <p:nvSpPr>
          <p:cNvPr id="14338" name="Rectangle 2"/>
          <p:cNvSpPr>
            <a:spLocks noGrp="1" noChangeAspect="1" noChangeArrowheads="1"/>
          </p:cNvSpPr>
          <p:nvPr>
            <p:ph type="title"/>
          </p:nvPr>
        </p:nvSpPr>
        <p:spPr/>
        <p:txBody>
          <a:bodyPr/>
          <a:lstStyle/>
          <a:p>
            <a:pPr>
              <a:defRPr/>
            </a:pPr>
            <a:r>
              <a:rPr lang="en-US" kern="1200" dirty="0" smtClean="0"/>
              <a:t>Criteria for Determining Priorities</a:t>
            </a:r>
            <a:endParaRPr lang="en-US" dirty="0">
              <a:solidFill>
                <a:srgbClr val="25387D"/>
              </a:solidFill>
            </a:endParaRPr>
          </a:p>
        </p:txBody>
      </p:sp>
      <p:pic>
        <p:nvPicPr>
          <p:cNvPr id="32771" name="Picture 7" descr="Firefighters putting out a building fire"/>
          <p:cNvPicPr>
            <a:picLocks noChangeAspect="1" noChangeArrowheads="1"/>
          </p:cNvPicPr>
          <p:nvPr/>
        </p:nvPicPr>
        <p:blipFill>
          <a:blip r:embed="rId2">
            <a:extLst>
              <a:ext uri="{28A0092B-C50C-407E-A947-70E740481C1C}">
                <a14:useLocalDpi xmlns:a14="http://schemas.microsoft.com/office/drawing/2010/main" val="0"/>
              </a:ext>
            </a:extLst>
          </a:blip>
          <a:srcRect l="1334" t="1778" r="1334" b="1778"/>
          <a:stretch>
            <a:fillRect/>
          </a:stretch>
        </p:blipFill>
        <p:spPr bwMode="auto">
          <a:xfrm>
            <a:off x="1390650" y="3486150"/>
            <a:ext cx="2374900" cy="17653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32772" name="Picture 8" descr="Los Angeles County, CA, November 20, 2003 -- Swiftwater Rescue Teams with the Los Angeles County Fire Department's Urban Search and Rescue Team 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346200"/>
            <a:ext cx="2514600" cy="188595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76600" y="1068388"/>
            <a:ext cx="5410200" cy="4646612"/>
          </a:xfrm>
        </p:spPr>
        <p:txBody>
          <a:bodyPr/>
          <a:lstStyle/>
          <a:p>
            <a:pPr>
              <a:defRPr/>
            </a:pPr>
            <a:r>
              <a:rPr lang="en-US" sz="2200" dirty="0"/>
              <a:t>Interagency </a:t>
            </a:r>
            <a:r>
              <a:rPr lang="en-US" sz="2200" dirty="0" err="1"/>
              <a:t>decisionmaking</a:t>
            </a:r>
            <a:r>
              <a:rPr lang="en-US" sz="2200" dirty="0"/>
              <a:t> related to:</a:t>
            </a:r>
          </a:p>
          <a:p>
            <a:pPr lvl="1">
              <a:defRPr/>
            </a:pPr>
            <a:r>
              <a:rPr lang="en-US" sz="2200" dirty="0"/>
              <a:t>Incident management policies and priorities.</a:t>
            </a:r>
          </a:p>
          <a:p>
            <a:pPr lvl="1">
              <a:defRPr/>
            </a:pPr>
            <a:r>
              <a:rPr lang="en-US" sz="2200" dirty="0"/>
              <a:t>Logistics support and critical resource tracking.</a:t>
            </a:r>
          </a:p>
          <a:p>
            <a:pPr lvl="1">
              <a:defRPr/>
            </a:pPr>
            <a:r>
              <a:rPr lang="en-US" sz="2200" dirty="0"/>
              <a:t>Resource allocation.</a:t>
            </a:r>
          </a:p>
          <a:p>
            <a:pPr lvl="1">
              <a:defRPr/>
            </a:pPr>
            <a:r>
              <a:rPr lang="en-US" sz="2200" dirty="0"/>
              <a:t>Coordinating incident-related information.</a:t>
            </a:r>
          </a:p>
          <a:p>
            <a:pPr lvl="1">
              <a:defRPr/>
            </a:pPr>
            <a:r>
              <a:rPr lang="en-US" sz="2200" dirty="0"/>
              <a:t>Coordinating interagency and intergovernmental issues regarding incident management policies, priorities, and strategies. </a:t>
            </a:r>
          </a:p>
          <a:p>
            <a:endParaRPr lang="en-US" dirty="0"/>
          </a:p>
        </p:txBody>
      </p:sp>
      <p:sp>
        <p:nvSpPr>
          <p:cNvPr id="33794" name="Rectangle 2"/>
          <p:cNvSpPr>
            <a:spLocks noGrp="1" noChangeAspect="1" noChangeArrowheads="1"/>
          </p:cNvSpPr>
          <p:nvPr>
            <p:ph type="title"/>
          </p:nvPr>
        </p:nvSpPr>
        <p:spPr/>
        <p:txBody>
          <a:bodyPr/>
          <a:lstStyle/>
          <a:p>
            <a:r>
              <a:rPr lang="en-US" dirty="0" smtClean="0"/>
              <a:t>Role of the MAC Group</a:t>
            </a:r>
            <a:endParaRPr lang="en-US" dirty="0" smtClean="0">
              <a:solidFill>
                <a:srgbClr val="25387D"/>
              </a:solidFill>
            </a:endParaRPr>
          </a:p>
        </p:txBody>
      </p:sp>
      <p:pic>
        <p:nvPicPr>
          <p:cNvPr id="33795" name="Picture 6" descr="A man talking on a hand held radio"/>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0075" y="1217613"/>
            <a:ext cx="2447925" cy="32639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spect="1" noChangeArrowheads="1"/>
          </p:cNvSpPr>
          <p:nvPr>
            <p:ph type="title"/>
          </p:nvPr>
        </p:nvSpPr>
        <p:spPr>
          <a:xfrm>
            <a:off x="455613" y="304800"/>
            <a:ext cx="8458200" cy="639763"/>
          </a:xfrm>
        </p:spPr>
        <p:txBody>
          <a:bodyPr/>
          <a:lstStyle/>
          <a:p>
            <a:r>
              <a:rPr lang="en-US" dirty="0" smtClean="0"/>
              <a:t>MAC Group Organization</a:t>
            </a:r>
            <a:endParaRPr lang="en-US" dirty="0" smtClean="0">
              <a:solidFill>
                <a:srgbClr val="25387D"/>
              </a:solidFill>
            </a:endParaRPr>
          </a:p>
        </p:txBody>
      </p:sp>
      <p:grpSp>
        <p:nvGrpSpPr>
          <p:cNvPr id="34819" name="Group 16" descr="A hierarchy chart that starts with MAC Group Coordinator. A branch off to the left and up is MAC Group, Agency Representatives.  It branches into three additional branches which are MAC Group Situation Assessment Unit, MAC Group Resource Status Information Unit, and Joint Information Center (JIC)."/>
          <p:cNvGrpSpPr>
            <a:grpSpLocks/>
          </p:cNvGrpSpPr>
          <p:nvPr/>
        </p:nvGrpSpPr>
        <p:grpSpPr bwMode="auto">
          <a:xfrm>
            <a:off x="914400" y="1219200"/>
            <a:ext cx="7315200" cy="3962400"/>
            <a:chOff x="914400" y="1219200"/>
            <a:chExt cx="7315200" cy="3962400"/>
          </a:xfrm>
        </p:grpSpPr>
        <p:sp>
          <p:nvSpPr>
            <p:cNvPr id="5" name="Freeform 2"/>
            <p:cNvSpPr>
              <a:spLocks/>
            </p:cNvSpPr>
            <p:nvPr/>
          </p:nvSpPr>
          <p:spPr bwMode="auto">
            <a:xfrm>
              <a:off x="1828800" y="3657600"/>
              <a:ext cx="5410200" cy="914400"/>
            </a:xfrm>
            <a:custGeom>
              <a:avLst/>
              <a:gdLst/>
              <a:ahLst/>
              <a:cxnLst>
                <a:cxn ang="0">
                  <a:pos x="0" y="528"/>
                </a:cxn>
                <a:cxn ang="0">
                  <a:pos x="0" y="0"/>
                </a:cxn>
                <a:cxn ang="0">
                  <a:pos x="3408" y="0"/>
                </a:cxn>
                <a:cxn ang="0">
                  <a:pos x="3408" y="576"/>
                </a:cxn>
              </a:cxnLst>
              <a:rect l="0" t="0" r="r" b="b"/>
              <a:pathLst>
                <a:path w="3408" h="576">
                  <a:moveTo>
                    <a:pt x="0" y="528"/>
                  </a:moveTo>
                  <a:lnTo>
                    <a:pt x="0" y="0"/>
                  </a:lnTo>
                  <a:lnTo>
                    <a:pt x="3408" y="0"/>
                  </a:lnTo>
                  <a:lnTo>
                    <a:pt x="3408" y="576"/>
                  </a:lnTo>
                </a:path>
              </a:pathLst>
            </a:custGeom>
            <a:noFill/>
            <a:ln w="28575" cap="flat" cmpd="sng">
              <a:solidFill>
                <a:srgbClr val="25387D"/>
              </a:solidFill>
              <a:prstDash val="solid"/>
              <a:round/>
              <a:headEnd/>
              <a:tailEnd/>
            </a:ln>
            <a:effectLst/>
          </p:spPr>
          <p:txBody>
            <a:bodyPr/>
            <a:lstStyle/>
            <a:p>
              <a:pPr>
                <a:defRPr/>
              </a:pPr>
              <a:endParaRPr lang="en-US" sz="1800" dirty="0">
                <a:latin typeface="+mn-lt"/>
              </a:endParaRPr>
            </a:p>
          </p:txBody>
        </p:sp>
        <p:sp>
          <p:nvSpPr>
            <p:cNvPr id="8" name="Freeform 3"/>
            <p:cNvSpPr>
              <a:spLocks/>
            </p:cNvSpPr>
            <p:nvPr/>
          </p:nvSpPr>
          <p:spPr bwMode="auto">
            <a:xfrm>
              <a:off x="1981200" y="2057400"/>
              <a:ext cx="2819400" cy="2438400"/>
            </a:xfrm>
            <a:custGeom>
              <a:avLst/>
              <a:gdLst/>
              <a:ahLst/>
              <a:cxnLst>
                <a:cxn ang="0">
                  <a:pos x="0" y="0"/>
                </a:cxn>
                <a:cxn ang="0">
                  <a:pos x="0" y="528"/>
                </a:cxn>
                <a:cxn ang="0">
                  <a:pos x="1776" y="528"/>
                </a:cxn>
                <a:cxn ang="0">
                  <a:pos x="1776" y="1536"/>
                </a:cxn>
              </a:cxnLst>
              <a:rect l="0" t="0" r="r" b="b"/>
              <a:pathLst>
                <a:path w="1776" h="1536">
                  <a:moveTo>
                    <a:pt x="0" y="0"/>
                  </a:moveTo>
                  <a:lnTo>
                    <a:pt x="0" y="528"/>
                  </a:lnTo>
                  <a:lnTo>
                    <a:pt x="1776" y="528"/>
                  </a:lnTo>
                  <a:lnTo>
                    <a:pt x="1776" y="1536"/>
                  </a:lnTo>
                </a:path>
              </a:pathLst>
            </a:custGeom>
            <a:noFill/>
            <a:ln w="28575" cap="flat" cmpd="sng">
              <a:solidFill>
                <a:srgbClr val="25387D"/>
              </a:solidFill>
              <a:prstDash val="solid"/>
              <a:round/>
              <a:headEnd/>
              <a:tailEnd/>
            </a:ln>
            <a:effectLst/>
          </p:spPr>
          <p:txBody>
            <a:bodyPr/>
            <a:lstStyle/>
            <a:p>
              <a:pPr>
                <a:defRPr/>
              </a:pPr>
              <a:endParaRPr lang="en-US" sz="1800" dirty="0">
                <a:latin typeface="+mn-lt"/>
              </a:endParaRPr>
            </a:p>
          </p:txBody>
        </p:sp>
        <p:sp>
          <p:nvSpPr>
            <p:cNvPr id="9" name="AutoShape 5"/>
            <p:cNvSpPr>
              <a:spLocks noChangeArrowheads="1"/>
            </p:cNvSpPr>
            <p:nvPr/>
          </p:nvSpPr>
          <p:spPr bwMode="auto">
            <a:xfrm>
              <a:off x="990600" y="1219200"/>
              <a:ext cx="2133600" cy="1189038"/>
            </a:xfrm>
            <a:prstGeom prst="cube">
              <a:avLst>
                <a:gd name="adj" fmla="val 8333"/>
              </a:avLst>
            </a:prstGeom>
            <a:solidFill>
              <a:schemeClr val="bg1"/>
            </a:solidFill>
            <a:ln w="9525">
              <a:solidFill>
                <a:srgbClr val="003366"/>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800" b="1" dirty="0">
                <a:solidFill>
                  <a:srgbClr val="25387D"/>
                </a:solidFill>
                <a:latin typeface="+mn-lt"/>
              </a:endParaRPr>
            </a:p>
          </p:txBody>
        </p:sp>
        <p:sp>
          <p:nvSpPr>
            <p:cNvPr id="10" name="AutoShape 6"/>
            <p:cNvSpPr>
              <a:spLocks noChangeArrowheads="1"/>
            </p:cNvSpPr>
            <p:nvPr/>
          </p:nvSpPr>
          <p:spPr bwMode="auto">
            <a:xfrm>
              <a:off x="3733800" y="2338388"/>
              <a:ext cx="2133600" cy="1189037"/>
            </a:xfrm>
            <a:prstGeom prst="cube">
              <a:avLst>
                <a:gd name="adj" fmla="val 8333"/>
              </a:avLst>
            </a:prstGeom>
            <a:solidFill>
              <a:schemeClr val="bg1"/>
            </a:solidFill>
            <a:ln w="9525">
              <a:solidFill>
                <a:srgbClr val="003366"/>
              </a:solidFill>
              <a:miter lim="800000"/>
              <a:headEnd/>
              <a:tailEnd/>
            </a:ln>
            <a:effectLst>
              <a:outerShdw dist="35921" dir="2700000" algn="ctr" rotWithShape="0">
                <a:srgbClr val="18314A">
                  <a:alpha val="50000"/>
                </a:srgbClr>
              </a:outerShdw>
            </a:effectLst>
          </p:spPr>
          <p:txBody>
            <a:bodyPr bIns="18288" anchor="ctr"/>
            <a:lstStyle/>
            <a:p>
              <a:pPr algn="ctr">
                <a:defRPr/>
              </a:pPr>
              <a:r>
                <a:rPr lang="en-US" sz="1800" b="1" dirty="0">
                  <a:solidFill>
                    <a:srgbClr val="25387D"/>
                  </a:solidFill>
                  <a:latin typeface="+mn-lt"/>
                </a:rPr>
                <a:t>MAC Group</a:t>
              </a:r>
            </a:p>
            <a:p>
              <a:pPr algn="ctr">
                <a:defRPr/>
              </a:pPr>
              <a:r>
                <a:rPr lang="en-US" sz="1800" b="1" dirty="0">
                  <a:solidFill>
                    <a:srgbClr val="25387D"/>
                  </a:solidFill>
                  <a:latin typeface="+mn-lt"/>
                </a:rPr>
                <a:t>Coordinator</a:t>
              </a:r>
            </a:p>
          </p:txBody>
        </p:sp>
        <p:sp>
          <p:nvSpPr>
            <p:cNvPr id="11" name="AutoShape 7"/>
            <p:cNvSpPr>
              <a:spLocks noChangeArrowheads="1"/>
            </p:cNvSpPr>
            <p:nvPr/>
          </p:nvSpPr>
          <p:spPr bwMode="auto">
            <a:xfrm>
              <a:off x="914400" y="3992563"/>
              <a:ext cx="2133600" cy="1189037"/>
            </a:xfrm>
            <a:prstGeom prst="cube">
              <a:avLst>
                <a:gd name="adj" fmla="val 8333"/>
              </a:avLst>
            </a:prstGeom>
            <a:solidFill>
              <a:schemeClr val="bg1"/>
            </a:solidFill>
            <a:ln w="9525">
              <a:solidFill>
                <a:srgbClr val="003366"/>
              </a:solidFill>
              <a:miter lim="800000"/>
              <a:headEnd/>
              <a:tailEnd/>
            </a:ln>
            <a:effectLst>
              <a:outerShdw dist="35921" dir="2700000" algn="ctr" rotWithShape="0">
                <a:srgbClr val="18314A">
                  <a:alpha val="50000"/>
                </a:srgbClr>
              </a:outerShdw>
            </a:effectLst>
          </p:spPr>
          <p:txBody>
            <a:bodyPr bIns="18288" anchor="ctr"/>
            <a:lstStyle/>
            <a:p>
              <a:pPr algn="ctr">
                <a:defRPr/>
              </a:pPr>
              <a:r>
                <a:rPr lang="en-US" sz="1800" b="1" dirty="0">
                  <a:solidFill>
                    <a:srgbClr val="25387D"/>
                  </a:solidFill>
                  <a:latin typeface="+mn-lt"/>
                </a:rPr>
                <a:t>MAC Group </a:t>
              </a:r>
              <a:br>
                <a:rPr lang="en-US" sz="1800" b="1" dirty="0">
                  <a:solidFill>
                    <a:srgbClr val="25387D"/>
                  </a:solidFill>
                  <a:latin typeface="+mn-lt"/>
                </a:rPr>
              </a:br>
              <a:r>
                <a:rPr lang="en-US" sz="1800" b="1" dirty="0">
                  <a:solidFill>
                    <a:srgbClr val="25387D"/>
                  </a:solidFill>
                  <a:latin typeface="+mn-lt"/>
                </a:rPr>
                <a:t>Situation </a:t>
              </a:r>
              <a:br>
                <a:rPr lang="en-US" sz="1800" b="1" dirty="0">
                  <a:solidFill>
                    <a:srgbClr val="25387D"/>
                  </a:solidFill>
                  <a:latin typeface="+mn-lt"/>
                </a:rPr>
              </a:br>
              <a:r>
                <a:rPr lang="en-US" sz="1800" b="1" dirty="0">
                  <a:solidFill>
                    <a:srgbClr val="25387D"/>
                  </a:solidFill>
                  <a:latin typeface="+mn-lt"/>
                </a:rPr>
                <a:t>Assessment</a:t>
              </a:r>
            </a:p>
            <a:p>
              <a:pPr algn="ctr">
                <a:defRPr/>
              </a:pPr>
              <a:r>
                <a:rPr lang="en-US" sz="1800" b="1" dirty="0">
                  <a:solidFill>
                    <a:srgbClr val="25387D"/>
                  </a:solidFill>
                  <a:latin typeface="+mn-lt"/>
                </a:rPr>
                <a:t>Unit</a:t>
              </a:r>
            </a:p>
          </p:txBody>
        </p:sp>
        <p:sp>
          <p:nvSpPr>
            <p:cNvPr id="12" name="AutoShape 8"/>
            <p:cNvSpPr>
              <a:spLocks noChangeArrowheads="1"/>
            </p:cNvSpPr>
            <p:nvPr/>
          </p:nvSpPr>
          <p:spPr bwMode="auto">
            <a:xfrm>
              <a:off x="3733800" y="3992563"/>
              <a:ext cx="2133600" cy="1189037"/>
            </a:xfrm>
            <a:prstGeom prst="cube">
              <a:avLst>
                <a:gd name="adj" fmla="val 8333"/>
              </a:avLst>
            </a:prstGeom>
            <a:solidFill>
              <a:schemeClr val="bg1"/>
            </a:solidFill>
            <a:ln w="9525">
              <a:solidFill>
                <a:srgbClr val="003366"/>
              </a:solidFill>
              <a:miter lim="800000"/>
              <a:headEnd/>
              <a:tailEnd/>
            </a:ln>
            <a:effectLst>
              <a:outerShdw dist="35921" dir="2700000" algn="ctr" rotWithShape="0">
                <a:srgbClr val="18314A">
                  <a:alpha val="50000"/>
                </a:srgbClr>
              </a:outerShdw>
            </a:effectLst>
          </p:spPr>
          <p:txBody>
            <a:bodyPr bIns="18288" anchor="ctr"/>
            <a:lstStyle/>
            <a:p>
              <a:pPr algn="ctr">
                <a:defRPr/>
              </a:pPr>
              <a:r>
                <a:rPr lang="en-US" sz="1800" b="1" dirty="0">
                  <a:solidFill>
                    <a:srgbClr val="25387D"/>
                  </a:solidFill>
                  <a:latin typeface="+mn-lt"/>
                </a:rPr>
                <a:t>MAC Group Resource Status Information </a:t>
              </a:r>
              <a:br>
                <a:rPr lang="en-US" sz="1800" b="1" dirty="0">
                  <a:solidFill>
                    <a:srgbClr val="25387D"/>
                  </a:solidFill>
                  <a:latin typeface="+mn-lt"/>
                </a:rPr>
              </a:br>
              <a:r>
                <a:rPr lang="en-US" sz="1800" b="1" dirty="0">
                  <a:solidFill>
                    <a:srgbClr val="25387D"/>
                  </a:solidFill>
                  <a:latin typeface="+mn-lt"/>
                </a:rPr>
                <a:t>Unit</a:t>
              </a:r>
            </a:p>
          </p:txBody>
        </p:sp>
        <p:sp>
          <p:nvSpPr>
            <p:cNvPr id="13" name="AutoShape 9"/>
            <p:cNvSpPr>
              <a:spLocks noChangeArrowheads="1"/>
            </p:cNvSpPr>
            <p:nvPr/>
          </p:nvSpPr>
          <p:spPr bwMode="auto">
            <a:xfrm>
              <a:off x="6096000" y="3992563"/>
              <a:ext cx="2133600" cy="1189037"/>
            </a:xfrm>
            <a:prstGeom prst="cube">
              <a:avLst>
                <a:gd name="adj" fmla="val 8333"/>
              </a:avLst>
            </a:prstGeom>
            <a:solidFill>
              <a:schemeClr val="bg1"/>
            </a:solidFill>
            <a:ln w="9525">
              <a:solidFill>
                <a:srgbClr val="003366"/>
              </a:solidFill>
              <a:miter lim="800000"/>
              <a:headEnd/>
              <a:tailEnd/>
            </a:ln>
            <a:effectLst>
              <a:outerShdw dist="35921" dir="2700000" algn="ctr" rotWithShape="0">
                <a:srgbClr val="18314A">
                  <a:alpha val="50000"/>
                </a:srgbClr>
              </a:outerShdw>
            </a:effectLst>
          </p:spPr>
          <p:txBody>
            <a:bodyPr bIns="18288" anchor="ctr"/>
            <a:lstStyle/>
            <a:p>
              <a:pPr algn="ctr">
                <a:lnSpc>
                  <a:spcPct val="85000"/>
                </a:lnSpc>
                <a:defRPr/>
              </a:pPr>
              <a:r>
                <a:rPr lang="en-US" sz="1800" b="1" dirty="0">
                  <a:solidFill>
                    <a:srgbClr val="25387D"/>
                  </a:solidFill>
                  <a:latin typeface="+mn-lt"/>
                </a:rPr>
                <a:t>Joint Information Center </a:t>
              </a:r>
              <a:br>
                <a:rPr lang="en-US" sz="1800" b="1" dirty="0">
                  <a:solidFill>
                    <a:srgbClr val="25387D"/>
                  </a:solidFill>
                  <a:latin typeface="+mn-lt"/>
                </a:rPr>
              </a:br>
              <a:r>
                <a:rPr lang="en-US" sz="1800" b="1" dirty="0">
                  <a:solidFill>
                    <a:srgbClr val="25387D"/>
                  </a:solidFill>
                  <a:latin typeface="+mn-lt"/>
                </a:rPr>
                <a:t>(JIC)</a:t>
              </a:r>
            </a:p>
          </p:txBody>
        </p:sp>
        <p:sp>
          <p:nvSpPr>
            <p:cNvPr id="14" name="Line 10"/>
            <p:cNvSpPr>
              <a:spLocks noChangeShapeType="1"/>
            </p:cNvSpPr>
            <p:nvPr/>
          </p:nvSpPr>
          <p:spPr bwMode="auto">
            <a:xfrm>
              <a:off x="1066800" y="1752600"/>
              <a:ext cx="1752600" cy="0"/>
            </a:xfrm>
            <a:prstGeom prst="line">
              <a:avLst/>
            </a:prstGeom>
            <a:noFill/>
            <a:ln w="9525">
              <a:solidFill>
                <a:schemeClr val="tx1"/>
              </a:solidFill>
              <a:round/>
              <a:headEnd/>
              <a:tailEnd/>
            </a:ln>
            <a:effectLst/>
          </p:spPr>
          <p:txBody>
            <a:bodyPr/>
            <a:lstStyle/>
            <a:p>
              <a:pPr>
                <a:defRPr/>
              </a:pPr>
              <a:endParaRPr lang="en-US" sz="1800" dirty="0">
                <a:latin typeface="+mn-lt"/>
              </a:endParaRPr>
            </a:p>
          </p:txBody>
        </p:sp>
        <p:sp>
          <p:nvSpPr>
            <p:cNvPr id="15" name="Text Box 11"/>
            <p:cNvSpPr txBox="1">
              <a:spLocks noChangeArrowheads="1"/>
            </p:cNvSpPr>
            <p:nvPr/>
          </p:nvSpPr>
          <p:spPr bwMode="auto">
            <a:xfrm>
              <a:off x="1295400" y="1371600"/>
              <a:ext cx="1466850" cy="369888"/>
            </a:xfrm>
            <a:prstGeom prst="rect">
              <a:avLst/>
            </a:prstGeom>
            <a:noFill/>
            <a:ln w="9525">
              <a:noFill/>
              <a:miter lim="800000"/>
              <a:headEnd/>
              <a:tailEnd/>
            </a:ln>
            <a:effectLst/>
          </p:spPr>
          <p:txBody>
            <a:bodyPr wrap="none">
              <a:spAutoFit/>
            </a:bodyPr>
            <a:lstStyle/>
            <a:p>
              <a:pPr>
                <a:defRPr/>
              </a:pPr>
              <a:r>
                <a:rPr lang="en-US" sz="1800" b="1" dirty="0">
                  <a:solidFill>
                    <a:srgbClr val="25387D"/>
                  </a:solidFill>
                  <a:latin typeface="+mn-lt"/>
                </a:rPr>
                <a:t>MAC Group</a:t>
              </a:r>
            </a:p>
          </p:txBody>
        </p:sp>
        <p:sp>
          <p:nvSpPr>
            <p:cNvPr id="16" name="Text Box 12"/>
            <p:cNvSpPr txBox="1">
              <a:spLocks noChangeArrowheads="1"/>
            </p:cNvSpPr>
            <p:nvPr/>
          </p:nvSpPr>
          <p:spPr bwMode="auto">
            <a:xfrm>
              <a:off x="1047750" y="1752600"/>
              <a:ext cx="1966913" cy="646113"/>
            </a:xfrm>
            <a:prstGeom prst="rect">
              <a:avLst/>
            </a:prstGeom>
            <a:noFill/>
            <a:ln w="9525">
              <a:noFill/>
              <a:miter lim="800000"/>
              <a:headEnd/>
              <a:tailEnd/>
            </a:ln>
            <a:effectLst/>
          </p:spPr>
          <p:txBody>
            <a:bodyPr wrap="none">
              <a:spAutoFit/>
            </a:bodyPr>
            <a:lstStyle/>
            <a:p>
              <a:pPr algn="ctr">
                <a:defRPr/>
              </a:pPr>
              <a:r>
                <a:rPr lang="en-US" sz="1800" b="1" dirty="0">
                  <a:solidFill>
                    <a:srgbClr val="25387D"/>
                  </a:solidFill>
                  <a:latin typeface="+mn-lt"/>
                </a:rPr>
                <a:t>Agency</a:t>
              </a:r>
            </a:p>
            <a:p>
              <a:pPr algn="ctr">
                <a:defRPr/>
              </a:pPr>
              <a:r>
                <a:rPr lang="en-US" sz="1800" b="1" dirty="0">
                  <a:solidFill>
                    <a:srgbClr val="25387D"/>
                  </a:solidFill>
                  <a:latin typeface="+mn-lt"/>
                </a:rPr>
                <a:t>Representatives</a:t>
              </a:r>
            </a:p>
          </p:txBody>
        </p:sp>
      </p:gr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4000" dirty="0" smtClean="0"/>
              <a:t>Unit Objectives (2 of 2)</a:t>
            </a:r>
          </a:p>
        </p:txBody>
      </p:sp>
      <p:sp>
        <p:nvSpPr>
          <p:cNvPr id="8195" name="Rectangle 3"/>
          <p:cNvSpPr>
            <a:spLocks noGrp="1" noChangeArrowheads="1"/>
          </p:cNvSpPr>
          <p:nvPr>
            <p:ph type="body" idx="1"/>
          </p:nvPr>
        </p:nvSpPr>
        <p:spPr>
          <a:xfrm>
            <a:off x="457200" y="1068388"/>
            <a:ext cx="8278813" cy="4646612"/>
          </a:xfrm>
        </p:spPr>
        <p:txBody>
          <a:bodyPr/>
          <a:lstStyle/>
          <a:p>
            <a:pPr lvl="1" indent="-344488">
              <a:spcBef>
                <a:spcPct val="30000"/>
              </a:spcBef>
            </a:pPr>
            <a:r>
              <a:rPr lang="en-US" sz="2600" smtClean="0"/>
              <a:t>Describe examples of organizations that may provide multiagency coordination.</a:t>
            </a:r>
          </a:p>
          <a:p>
            <a:pPr lvl="1" indent="-344488">
              <a:spcBef>
                <a:spcPct val="30000"/>
              </a:spcBef>
            </a:pPr>
            <a:r>
              <a:rPr lang="en-US" sz="2600" smtClean="0"/>
              <a:t>List the responsibilities of multiagency coordination organizations.</a:t>
            </a:r>
          </a:p>
          <a:p>
            <a:pPr lvl="1" indent="-344488">
              <a:spcBef>
                <a:spcPct val="30000"/>
              </a:spcBef>
            </a:pPr>
            <a:r>
              <a:rPr lang="en-US" sz="2600" smtClean="0"/>
              <a:t>Identify principal positions within a Multiagency Coordination System. </a:t>
            </a:r>
          </a:p>
          <a:p>
            <a:pPr lvl="1" indent="-344488">
              <a:spcBef>
                <a:spcPct val="30000"/>
              </a:spcBef>
            </a:pPr>
            <a:r>
              <a:rPr lang="en-US" sz="2600" smtClean="0"/>
              <a:t>Identify differences between Area Command, Unified Command, and multiagency coordination organizations.</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spect="1" noChangeArrowheads="1"/>
          </p:cNvSpPr>
          <p:nvPr>
            <p:ph type="title"/>
          </p:nvPr>
        </p:nvSpPr>
        <p:spPr>
          <a:xfrm>
            <a:off x="436563" y="304800"/>
            <a:ext cx="8458200" cy="639763"/>
          </a:xfrm>
        </p:spPr>
        <p:txBody>
          <a:bodyPr/>
          <a:lstStyle/>
          <a:p>
            <a:r>
              <a:rPr lang="en-US" dirty="0" smtClean="0"/>
              <a:t>National Response Framework</a:t>
            </a:r>
            <a:endParaRPr lang="en-US" dirty="0" smtClean="0">
              <a:solidFill>
                <a:srgbClr val="25387D"/>
              </a:solidFill>
            </a:endParaRPr>
          </a:p>
        </p:txBody>
      </p:sp>
      <p:sp>
        <p:nvSpPr>
          <p:cNvPr id="35843" name="Isosceles Triangle 4"/>
          <p:cNvSpPr>
            <a:spLocks noChangeArrowheads="1"/>
          </p:cNvSpPr>
          <p:nvPr/>
        </p:nvSpPr>
        <p:spPr bwMode="auto">
          <a:xfrm rot="5400000" flipH="1">
            <a:off x="2452688" y="2871787"/>
            <a:ext cx="3390900" cy="695325"/>
          </a:xfrm>
          <a:prstGeom prst="triangle">
            <a:avLst>
              <a:gd name="adj" fmla="val 49519"/>
            </a:avLst>
          </a:prstGeom>
          <a:solidFill>
            <a:schemeClr val="accent1">
              <a:alpha val="76077"/>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b="1"/>
          </a:p>
        </p:txBody>
      </p:sp>
      <p:pic>
        <p:nvPicPr>
          <p:cNvPr id="35844" name="Picture 5" descr="NRF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1133475"/>
            <a:ext cx="3314700" cy="4286250"/>
          </a:xfrm>
          <a:prstGeom prst="rect">
            <a:avLst/>
          </a:prstGeom>
          <a:noFill/>
          <a:ln w="9525">
            <a:solidFill>
              <a:srgbClr val="25387D"/>
            </a:solidFill>
            <a:miter lim="800000"/>
            <a:headEnd/>
            <a:tailEnd/>
          </a:ln>
          <a:extLst>
            <a:ext uri="{909E8E84-426E-40DD-AFC4-6F175D3DCCD1}">
              <a14:hiddenFill xmlns:a14="http://schemas.microsoft.com/office/drawing/2010/main">
                <a:solidFill>
                  <a:srgbClr val="FFFFFF"/>
                </a:solidFill>
              </a14:hiddenFill>
            </a:ext>
          </a:extLst>
        </p:spPr>
      </p:pic>
      <p:sp>
        <p:nvSpPr>
          <p:cNvPr id="35845" name="Content Placeholder 3"/>
          <p:cNvSpPr>
            <a:spLocks noGrp="1"/>
          </p:cNvSpPr>
          <p:nvPr>
            <p:ph sz="half" idx="4294967295"/>
          </p:nvPr>
        </p:nvSpPr>
        <p:spPr>
          <a:xfrm>
            <a:off x="4318000" y="1739900"/>
            <a:ext cx="4368800" cy="3035300"/>
          </a:xfrm>
        </p:spPr>
        <p:txBody>
          <a:bodyPr/>
          <a:lstStyle/>
          <a:p>
            <a:pPr lvl="1"/>
            <a:r>
              <a:rPr lang="en-US" dirty="0" smtClean="0"/>
              <a:t>Establishes a comprehensive, national, all-hazards approach to domestic incident response.</a:t>
            </a:r>
          </a:p>
          <a:p>
            <a:pPr lvl="1"/>
            <a:r>
              <a:rPr lang="en-US" dirty="0" smtClean="0"/>
              <a:t>Defines principles, roles, and structures.</a:t>
            </a: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spect="1" noChangeArrowheads="1"/>
          </p:cNvSpPr>
          <p:nvPr>
            <p:ph type="title"/>
          </p:nvPr>
        </p:nvSpPr>
        <p:spPr>
          <a:xfrm>
            <a:off x="417513" y="304800"/>
            <a:ext cx="8458200" cy="639763"/>
          </a:xfrm>
        </p:spPr>
        <p:txBody>
          <a:bodyPr/>
          <a:lstStyle/>
          <a:p>
            <a:r>
              <a:rPr lang="en-US" dirty="0" smtClean="0"/>
              <a:t>NRF Emphasizes Partnerships</a:t>
            </a:r>
            <a:endParaRPr lang="en-US" dirty="0" smtClean="0">
              <a:solidFill>
                <a:srgbClr val="25387D"/>
              </a:solidFill>
            </a:endParaRPr>
          </a:p>
        </p:txBody>
      </p:sp>
      <p:grpSp>
        <p:nvGrpSpPr>
          <p:cNvPr id="36867" name="Group 11" descr="A chart starting from the bottom with Individuals and Households, Private Sector, and Nongovernmental Organizations. One level up is Local Government First Response! which has an arrow pointing up to State Government Provides Support which has an arrow pointing up to Federal Government Last Resort!"/>
          <p:cNvGrpSpPr>
            <a:grpSpLocks/>
          </p:cNvGrpSpPr>
          <p:nvPr/>
        </p:nvGrpSpPr>
        <p:grpSpPr bwMode="auto">
          <a:xfrm>
            <a:off x="533400" y="1270000"/>
            <a:ext cx="8077200" cy="4162425"/>
            <a:chOff x="533400" y="1270000"/>
            <a:chExt cx="8077200" cy="4162425"/>
          </a:xfrm>
        </p:grpSpPr>
        <p:sp>
          <p:nvSpPr>
            <p:cNvPr id="17" name="Text Box 3"/>
            <p:cNvSpPr txBox="1">
              <a:spLocks noChangeArrowheads="1"/>
            </p:cNvSpPr>
            <p:nvPr/>
          </p:nvSpPr>
          <p:spPr bwMode="auto">
            <a:xfrm>
              <a:off x="885825" y="1498600"/>
              <a:ext cx="7367588" cy="7620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lstStyle/>
            <a:p>
              <a:pPr algn="ctr" eaLnBrk="0" hangingPunct="0">
                <a:defRPr/>
              </a:pPr>
              <a:r>
                <a:rPr lang="en-US" sz="2800" b="1" dirty="0">
                  <a:solidFill>
                    <a:schemeClr val="bg1"/>
                  </a:solidFill>
                </a:rPr>
                <a:t>Federal Government Last Resort!</a:t>
              </a:r>
            </a:p>
          </p:txBody>
        </p:sp>
        <p:sp>
          <p:nvSpPr>
            <p:cNvPr id="18" name="Text Box 4"/>
            <p:cNvSpPr txBox="1">
              <a:spLocks noChangeArrowheads="1"/>
            </p:cNvSpPr>
            <p:nvPr/>
          </p:nvSpPr>
          <p:spPr bwMode="auto">
            <a:xfrm>
              <a:off x="877888" y="2565400"/>
              <a:ext cx="7372350" cy="762000"/>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lstStyle/>
            <a:p>
              <a:pPr algn="ctr" eaLnBrk="0" hangingPunct="0">
                <a:defRPr/>
              </a:pPr>
              <a:r>
                <a:rPr lang="en-US" sz="2800" b="1" dirty="0">
                  <a:solidFill>
                    <a:schemeClr val="bg1"/>
                  </a:solidFill>
                </a:rPr>
                <a:t>State Government Provides Support</a:t>
              </a:r>
            </a:p>
          </p:txBody>
        </p:sp>
        <p:sp>
          <p:nvSpPr>
            <p:cNvPr id="19" name="Text Box 5"/>
            <p:cNvSpPr txBox="1">
              <a:spLocks noChangeArrowheads="1"/>
            </p:cNvSpPr>
            <p:nvPr/>
          </p:nvSpPr>
          <p:spPr bwMode="auto">
            <a:xfrm>
              <a:off x="863600" y="3633788"/>
              <a:ext cx="7391400" cy="836612"/>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nchor="ctr"/>
            <a:lstStyle/>
            <a:p>
              <a:pPr algn="ctr" eaLnBrk="0" hangingPunct="0">
                <a:defRPr/>
              </a:pPr>
              <a:r>
                <a:rPr lang="en-US" sz="2800" b="1" dirty="0">
                  <a:solidFill>
                    <a:schemeClr val="bg1"/>
                  </a:solidFill>
                </a:rPr>
                <a:t>Local Government First Response!</a:t>
              </a:r>
            </a:p>
          </p:txBody>
        </p:sp>
        <p:sp>
          <p:nvSpPr>
            <p:cNvPr id="36871" name="AutoShape 6"/>
            <p:cNvSpPr>
              <a:spLocks noChangeArrowheads="1"/>
            </p:cNvSpPr>
            <p:nvPr/>
          </p:nvSpPr>
          <p:spPr bwMode="auto">
            <a:xfrm>
              <a:off x="4151313" y="2032000"/>
              <a:ext cx="557212" cy="531813"/>
            </a:xfrm>
            <a:prstGeom prst="upArrow">
              <a:avLst>
                <a:gd name="adj1" fmla="val 50000"/>
                <a:gd name="adj2" fmla="val 25000"/>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endParaRPr lang="en-US"/>
            </a:p>
          </p:txBody>
        </p:sp>
        <p:sp>
          <p:nvSpPr>
            <p:cNvPr id="36872" name="AutoShape 7"/>
            <p:cNvSpPr>
              <a:spLocks noChangeArrowheads="1"/>
            </p:cNvSpPr>
            <p:nvPr/>
          </p:nvSpPr>
          <p:spPr bwMode="auto">
            <a:xfrm>
              <a:off x="4151313" y="3122613"/>
              <a:ext cx="557212" cy="531812"/>
            </a:xfrm>
            <a:prstGeom prst="upArrow">
              <a:avLst>
                <a:gd name="adj1" fmla="val 50000"/>
                <a:gd name="adj2" fmla="val 25000"/>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endParaRPr lang="en-US"/>
            </a:p>
          </p:txBody>
        </p:sp>
        <p:sp>
          <p:nvSpPr>
            <p:cNvPr id="36873" name="Rectangle 13"/>
            <p:cNvSpPr>
              <a:spLocks noChangeArrowheads="1"/>
            </p:cNvSpPr>
            <p:nvPr/>
          </p:nvSpPr>
          <p:spPr bwMode="auto">
            <a:xfrm>
              <a:off x="533400" y="1270000"/>
              <a:ext cx="8077200" cy="3733800"/>
            </a:xfrm>
            <a:prstGeom prst="rect">
              <a:avLst/>
            </a:prstGeom>
            <a:noFill/>
            <a:ln w="38100">
              <a:solidFill>
                <a:srgbClr val="CC33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a:p>
          </p:txBody>
        </p:sp>
        <p:sp>
          <p:nvSpPr>
            <p:cNvPr id="23" name="Text Box 9"/>
            <p:cNvSpPr txBox="1">
              <a:spLocks noChangeArrowheads="1"/>
            </p:cNvSpPr>
            <p:nvPr/>
          </p:nvSpPr>
          <p:spPr bwMode="auto">
            <a:xfrm>
              <a:off x="787400" y="4718050"/>
              <a:ext cx="2438400" cy="714375"/>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spAutoFit/>
            </a:bodyPr>
            <a:lstStyle/>
            <a:p>
              <a:pPr algn="ctr" eaLnBrk="0" hangingPunct="0">
                <a:defRPr/>
              </a:pPr>
              <a:r>
                <a:rPr lang="en-US" sz="2000" b="1" dirty="0">
                  <a:solidFill>
                    <a:schemeClr val="bg1"/>
                  </a:solidFill>
                </a:rPr>
                <a:t>Individuals and Households</a:t>
              </a:r>
            </a:p>
          </p:txBody>
        </p:sp>
        <p:sp>
          <p:nvSpPr>
            <p:cNvPr id="24" name="Text Box 10"/>
            <p:cNvSpPr txBox="1">
              <a:spLocks noChangeArrowheads="1"/>
            </p:cNvSpPr>
            <p:nvPr/>
          </p:nvSpPr>
          <p:spPr bwMode="auto">
            <a:xfrm>
              <a:off x="3302000" y="4718050"/>
              <a:ext cx="2438400" cy="714375"/>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spAutoFit/>
            </a:bodyPr>
            <a:lstStyle/>
            <a:p>
              <a:pPr algn="ctr" eaLnBrk="0" hangingPunct="0">
                <a:defRPr/>
              </a:pPr>
              <a:r>
                <a:rPr lang="en-US" sz="2000" b="1" dirty="0">
                  <a:solidFill>
                    <a:schemeClr val="bg1"/>
                  </a:solidFill>
                </a:rPr>
                <a:t>Private </a:t>
              </a:r>
              <a:br>
                <a:rPr lang="en-US" sz="2000" b="1" dirty="0">
                  <a:solidFill>
                    <a:schemeClr val="bg1"/>
                  </a:solidFill>
                </a:rPr>
              </a:br>
              <a:r>
                <a:rPr lang="en-US" sz="2000" b="1" dirty="0">
                  <a:solidFill>
                    <a:schemeClr val="bg1"/>
                  </a:solidFill>
                </a:rPr>
                <a:t>Sector</a:t>
              </a:r>
            </a:p>
          </p:txBody>
        </p:sp>
        <p:sp>
          <p:nvSpPr>
            <p:cNvPr id="25" name="Text Box 11"/>
            <p:cNvSpPr txBox="1">
              <a:spLocks noChangeArrowheads="1"/>
            </p:cNvSpPr>
            <p:nvPr/>
          </p:nvSpPr>
          <p:spPr bwMode="auto">
            <a:xfrm>
              <a:off x="5892800" y="4718050"/>
              <a:ext cx="2590800" cy="714375"/>
            </a:xfrm>
            <a:prstGeom prst="rect">
              <a:avLst/>
            </a:prstGeom>
            <a:solidFill>
              <a:srgbClr val="000066"/>
            </a:solidFill>
            <a:ln>
              <a:headEnd/>
              <a:tailEnd/>
            </a:ln>
          </p:spPr>
          <p:style>
            <a:lnRef idx="1">
              <a:schemeClr val="accent6"/>
            </a:lnRef>
            <a:fillRef idx="3">
              <a:schemeClr val="accent6"/>
            </a:fillRef>
            <a:effectRef idx="2">
              <a:schemeClr val="accent6"/>
            </a:effectRef>
            <a:fontRef idx="minor">
              <a:schemeClr val="lt1"/>
            </a:fontRef>
          </p:style>
          <p:txBody>
            <a:bodyPr>
              <a:spAutoFit/>
            </a:bodyPr>
            <a:lstStyle/>
            <a:p>
              <a:pPr algn="ctr" eaLnBrk="0" hangingPunct="0">
                <a:defRPr/>
              </a:pPr>
              <a:r>
                <a:rPr lang="en-US" sz="2000" b="1" dirty="0">
                  <a:solidFill>
                    <a:schemeClr val="bg1"/>
                  </a:solidFill>
                </a:rPr>
                <a:t>Nongovernmental Organizations</a:t>
              </a:r>
            </a:p>
          </p:txBody>
        </p:sp>
      </p:gr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2"/>
          <p:cNvSpPr>
            <a:spLocks noChangeArrowheads="1"/>
          </p:cNvSpPr>
          <p:nvPr/>
        </p:nvSpPr>
        <p:spPr bwMode="auto">
          <a:xfrm>
            <a:off x="0" y="0"/>
            <a:ext cx="9144000" cy="6858000"/>
          </a:xfrm>
          <a:prstGeom prst="rect">
            <a:avLst/>
          </a:prstGeom>
          <a:ln w="57150">
            <a:headEnd/>
            <a:tailEnd/>
          </a:ln>
        </p:spPr>
        <p:style>
          <a:lnRef idx="3">
            <a:schemeClr val="lt1"/>
          </a:lnRef>
          <a:fillRef idx="1">
            <a:schemeClr val="accent6"/>
          </a:fillRef>
          <a:effectRef idx="1">
            <a:schemeClr val="accent6"/>
          </a:effectRef>
          <a:fontRef idx="minor">
            <a:schemeClr val="lt1"/>
          </a:fontRef>
        </p:style>
        <p:txBody>
          <a:bodyPr wrap="none" anchor="ctr"/>
          <a:lstStyle/>
          <a:p>
            <a:pPr eaLnBrk="0" hangingPunct="0">
              <a:defRPr/>
            </a:pPr>
            <a:endParaRPr lang="en-US" sz="4400" dirty="0"/>
          </a:p>
        </p:txBody>
      </p:sp>
      <p:pic>
        <p:nvPicPr>
          <p:cNvPr id="37891" name="Picture 3" descr="flowchart2"/>
          <p:cNvPicPr>
            <a:picLocks noChangeAspect="1" noChangeArrowheads="1"/>
          </p:cNvPicPr>
          <p:nvPr/>
        </p:nvPicPr>
        <p:blipFill>
          <a:blip r:embed="rId2">
            <a:lum contrast="-20000"/>
            <a:extLst>
              <a:ext uri="{28A0092B-C50C-407E-A947-70E740481C1C}">
                <a14:useLocalDpi xmlns:a14="http://schemas.microsoft.com/office/drawing/2010/main" val="0"/>
              </a:ext>
            </a:extLst>
          </a:blip>
          <a:srcRect/>
          <a:stretch>
            <a:fillRect/>
          </a:stretch>
        </p:blipFill>
        <p:spPr bwMode="auto">
          <a:xfrm>
            <a:off x="1660525" y="685800"/>
            <a:ext cx="573405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 Box 5"/>
          <p:cNvSpPr txBox="1">
            <a:spLocks noChangeArrowheads="1"/>
          </p:cNvSpPr>
          <p:nvPr/>
        </p:nvSpPr>
        <p:spPr bwMode="auto">
          <a:xfrm>
            <a:off x="4044950" y="4832350"/>
            <a:ext cx="1041400" cy="70788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defRPr/>
            </a:pPr>
            <a:r>
              <a:rPr lang="en-US" sz="2000" b="1" dirty="0">
                <a:solidFill>
                  <a:schemeClr val="bg1"/>
                </a:solidFill>
              </a:rPr>
              <a:t>Local EOCs</a:t>
            </a:r>
          </a:p>
        </p:txBody>
      </p:sp>
      <p:sp>
        <p:nvSpPr>
          <p:cNvPr id="43" name="Line 6"/>
          <p:cNvSpPr>
            <a:spLocks noChangeShapeType="1"/>
          </p:cNvSpPr>
          <p:nvPr/>
        </p:nvSpPr>
        <p:spPr bwMode="auto">
          <a:xfrm>
            <a:off x="4543425" y="1500188"/>
            <a:ext cx="1588" cy="1766887"/>
          </a:xfrm>
          <a:prstGeom prst="line">
            <a:avLst/>
          </a:prstGeom>
          <a:noFill/>
          <a:ln w="38100">
            <a:solidFill>
              <a:srgbClr val="FF9900"/>
            </a:solidFill>
            <a:round/>
            <a:headEnd/>
            <a:tailEnd type="stealth" w="lg" len="lg"/>
          </a:ln>
        </p:spPr>
        <p:txBody>
          <a:bodyPr wrap="none" anchor="ctr"/>
          <a:lstStyle/>
          <a:p>
            <a:pPr>
              <a:defRPr/>
            </a:pPr>
            <a:endParaRPr lang="en-US" dirty="0">
              <a:latin typeface="+mn-lt"/>
            </a:endParaRPr>
          </a:p>
        </p:txBody>
      </p:sp>
      <p:sp>
        <p:nvSpPr>
          <p:cNvPr id="44" name="Freeform 7"/>
          <p:cNvSpPr>
            <a:spLocks/>
          </p:cNvSpPr>
          <p:nvPr/>
        </p:nvSpPr>
        <p:spPr bwMode="auto">
          <a:xfrm>
            <a:off x="3911600" y="1524000"/>
            <a:ext cx="388938" cy="1743075"/>
          </a:xfrm>
          <a:custGeom>
            <a:avLst/>
            <a:gdLst>
              <a:gd name="T0" fmla="*/ 2147483647 w 245"/>
              <a:gd name="T1" fmla="*/ 0 h 1098"/>
              <a:gd name="T2" fmla="*/ 0 w 245"/>
              <a:gd name="T3" fmla="*/ 2147483647 h 1098"/>
              <a:gd name="T4" fmla="*/ 2147483647 w 245"/>
              <a:gd name="T5" fmla="*/ 2147483647 h 1098"/>
              <a:gd name="T6" fmla="*/ 0 60000 65536"/>
              <a:gd name="T7" fmla="*/ 0 60000 65536"/>
              <a:gd name="T8" fmla="*/ 0 60000 65536"/>
              <a:gd name="T9" fmla="*/ 0 w 245"/>
              <a:gd name="T10" fmla="*/ 0 h 1098"/>
              <a:gd name="T11" fmla="*/ 245 w 245"/>
              <a:gd name="T12" fmla="*/ 1098 h 1098"/>
            </a:gdLst>
            <a:ahLst/>
            <a:cxnLst>
              <a:cxn ang="T6">
                <a:pos x="T0" y="T1"/>
              </a:cxn>
              <a:cxn ang="T7">
                <a:pos x="T2" y="T3"/>
              </a:cxn>
              <a:cxn ang="T8">
                <a:pos x="T4" y="T5"/>
              </a:cxn>
            </a:cxnLst>
            <a:rect l="T9" t="T10" r="T11" b="T12"/>
            <a:pathLst>
              <a:path w="245" h="1098">
                <a:moveTo>
                  <a:pt x="39" y="0"/>
                </a:moveTo>
                <a:cubicBezTo>
                  <a:pt x="32" y="65"/>
                  <a:pt x="0" y="189"/>
                  <a:pt x="0" y="392"/>
                </a:cubicBezTo>
                <a:cubicBezTo>
                  <a:pt x="24" y="738"/>
                  <a:pt x="245" y="1098"/>
                  <a:pt x="245" y="1098"/>
                </a:cubicBezTo>
              </a:path>
            </a:pathLst>
          </a:custGeom>
          <a:noFill/>
          <a:ln w="38100">
            <a:solidFill>
              <a:srgbClr val="FF9900"/>
            </a:solidFill>
            <a:round/>
            <a:headEnd/>
            <a:tailEnd type="stealth" w="lg" len="lg"/>
          </a:ln>
        </p:spPr>
        <p:txBody>
          <a:bodyPr wrap="none" anchor="ctr"/>
          <a:lstStyle/>
          <a:p>
            <a:pPr eaLnBrk="0" hangingPunct="0">
              <a:defRPr/>
            </a:pPr>
            <a:endParaRPr lang="en-US" dirty="0">
              <a:latin typeface="+mn-lt"/>
            </a:endParaRPr>
          </a:p>
        </p:txBody>
      </p:sp>
      <p:sp>
        <p:nvSpPr>
          <p:cNvPr id="45" name="Rectangle 8"/>
          <p:cNvSpPr>
            <a:spLocks noChangeArrowheads="1"/>
          </p:cNvSpPr>
          <p:nvPr/>
        </p:nvSpPr>
        <p:spPr bwMode="auto">
          <a:xfrm>
            <a:off x="4117975" y="3311525"/>
            <a:ext cx="895350" cy="83185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0" hangingPunct="0">
              <a:defRPr/>
            </a:pPr>
            <a:r>
              <a:rPr lang="en-US" sz="2000" b="1" dirty="0">
                <a:solidFill>
                  <a:schemeClr val="bg1"/>
                </a:solidFill>
              </a:rPr>
              <a:t>State</a:t>
            </a:r>
          </a:p>
          <a:p>
            <a:pPr algn="ctr" eaLnBrk="0" hangingPunct="0">
              <a:defRPr/>
            </a:pPr>
            <a:r>
              <a:rPr lang="en-US" sz="2000" b="1" dirty="0">
                <a:solidFill>
                  <a:schemeClr val="bg1"/>
                </a:solidFill>
              </a:rPr>
              <a:t>EOC</a:t>
            </a:r>
          </a:p>
        </p:txBody>
      </p:sp>
      <p:sp>
        <p:nvSpPr>
          <p:cNvPr id="46" name="Text Box 10"/>
          <p:cNvSpPr txBox="1">
            <a:spLocks noChangeArrowheads="1"/>
          </p:cNvSpPr>
          <p:nvPr/>
        </p:nvSpPr>
        <p:spPr bwMode="auto">
          <a:xfrm rot="18597696">
            <a:off x="1832539" y="4655084"/>
            <a:ext cx="1761015" cy="424732"/>
          </a:xfrm>
          <a:prstGeom prst="rect">
            <a:avLst/>
          </a:prstGeom>
          <a:noFill/>
          <a:ln>
            <a:noFill/>
            <a:headEnd/>
            <a:tailEnd/>
          </a:ln>
        </p:spPr>
        <p:style>
          <a:lnRef idx="0">
            <a:schemeClr val="accent1"/>
          </a:lnRef>
          <a:fillRef idx="3">
            <a:schemeClr val="accent1"/>
          </a:fillRef>
          <a:effectRef idx="3">
            <a:schemeClr val="accent1"/>
          </a:effectRef>
          <a:fontRef idx="minor">
            <a:schemeClr val="lt1"/>
          </a:fontRef>
        </p:style>
        <p:txBody>
          <a:bodyPr>
            <a:spAutoFit/>
          </a:bodyPr>
          <a:lstStyle/>
          <a:p>
            <a:pPr>
              <a:lnSpc>
                <a:spcPct val="90000"/>
              </a:lnSpc>
              <a:defRPr/>
            </a:pPr>
            <a:r>
              <a:rPr lang="en-US" sz="2400" b="1" dirty="0">
                <a:solidFill>
                  <a:schemeClr val="bg1"/>
                </a:solidFill>
              </a:rPr>
              <a:t>Requests</a:t>
            </a:r>
          </a:p>
        </p:txBody>
      </p:sp>
      <p:sp>
        <p:nvSpPr>
          <p:cNvPr id="47" name="Text Box 11"/>
          <p:cNvSpPr txBox="1">
            <a:spLocks noChangeArrowheads="1"/>
          </p:cNvSpPr>
          <p:nvPr/>
        </p:nvSpPr>
        <p:spPr bwMode="auto">
          <a:xfrm rot="18349189">
            <a:off x="5454937" y="1687846"/>
            <a:ext cx="2130388" cy="424732"/>
          </a:xfrm>
          <a:prstGeom prst="rect">
            <a:avLst/>
          </a:prstGeom>
          <a:noFill/>
          <a:ln w="28575">
            <a:noFill/>
            <a:headEnd/>
            <a:tailEnd/>
          </a:ln>
        </p:spPr>
        <p:style>
          <a:lnRef idx="0">
            <a:schemeClr val="accent6"/>
          </a:lnRef>
          <a:fillRef idx="3">
            <a:schemeClr val="accent6"/>
          </a:fillRef>
          <a:effectRef idx="3">
            <a:schemeClr val="accent6"/>
          </a:effectRef>
          <a:fontRef idx="minor">
            <a:schemeClr val="lt1"/>
          </a:fontRef>
        </p:style>
        <p:txBody>
          <a:bodyPr>
            <a:spAutoFit/>
          </a:bodyPr>
          <a:lstStyle/>
          <a:p>
            <a:pPr>
              <a:lnSpc>
                <a:spcPct val="90000"/>
              </a:lnSpc>
              <a:defRPr/>
            </a:pPr>
            <a:r>
              <a:rPr lang="en-US" sz="2400" b="1" dirty="0">
                <a:solidFill>
                  <a:schemeClr val="bg1"/>
                </a:solidFill>
              </a:rPr>
              <a:t>Assistance</a:t>
            </a:r>
          </a:p>
        </p:txBody>
      </p:sp>
      <p:sp>
        <p:nvSpPr>
          <p:cNvPr id="48" name="Line 12"/>
          <p:cNvSpPr>
            <a:spLocks noChangeShapeType="1"/>
          </p:cNvSpPr>
          <p:nvPr/>
        </p:nvSpPr>
        <p:spPr bwMode="auto">
          <a:xfrm rot="18382430">
            <a:off x="5487194" y="2866231"/>
            <a:ext cx="450850" cy="46038"/>
          </a:xfrm>
          <a:prstGeom prst="line">
            <a:avLst/>
          </a:prstGeom>
          <a:noFill/>
          <a:ln w="57150">
            <a:solidFill>
              <a:srgbClr val="00B0F0"/>
            </a:solidFill>
            <a:round/>
            <a:headEnd type="stealth" w="lg" len="lg"/>
            <a:tailEnd/>
          </a:ln>
        </p:spPr>
        <p:txBody>
          <a:bodyPr wrap="none" anchor="ctr"/>
          <a:lstStyle/>
          <a:p>
            <a:pPr>
              <a:defRPr/>
            </a:pPr>
            <a:endParaRPr lang="en-US" dirty="0">
              <a:latin typeface="+mn-lt"/>
            </a:endParaRPr>
          </a:p>
        </p:txBody>
      </p:sp>
      <p:sp>
        <p:nvSpPr>
          <p:cNvPr id="49" name="Line 13"/>
          <p:cNvSpPr>
            <a:spLocks noChangeShapeType="1"/>
          </p:cNvSpPr>
          <p:nvPr/>
        </p:nvSpPr>
        <p:spPr bwMode="auto">
          <a:xfrm rot="7439239">
            <a:off x="3115469" y="4120356"/>
            <a:ext cx="457200" cy="1588"/>
          </a:xfrm>
          <a:prstGeom prst="line">
            <a:avLst/>
          </a:prstGeom>
          <a:ln w="57150">
            <a:solidFill>
              <a:schemeClr val="bg1">
                <a:lumMod val="85000"/>
              </a:schemeClr>
            </a:solidFill>
            <a:headEnd type="stealth" w="lg" len="lg"/>
            <a:tailEnd/>
          </a:ln>
        </p:spPr>
        <p:style>
          <a:lnRef idx="3">
            <a:schemeClr val="accent1"/>
          </a:lnRef>
          <a:fillRef idx="0">
            <a:schemeClr val="accent1"/>
          </a:fillRef>
          <a:effectRef idx="2">
            <a:schemeClr val="accent1"/>
          </a:effectRef>
          <a:fontRef idx="minor">
            <a:schemeClr val="tx1"/>
          </a:fontRef>
        </p:style>
        <p:txBody>
          <a:bodyPr wrap="none" anchor="ctr"/>
          <a:lstStyle/>
          <a:p>
            <a:pPr>
              <a:defRPr/>
            </a:pPr>
            <a:endParaRPr lang="en-US" dirty="0">
              <a:solidFill>
                <a:srgbClr val="18314A"/>
              </a:solidFill>
            </a:endParaRPr>
          </a:p>
        </p:txBody>
      </p:sp>
      <p:sp>
        <p:nvSpPr>
          <p:cNvPr id="50" name="Freeform 14"/>
          <p:cNvSpPr>
            <a:spLocks/>
          </p:cNvSpPr>
          <p:nvPr/>
        </p:nvSpPr>
        <p:spPr bwMode="auto">
          <a:xfrm>
            <a:off x="4692650" y="1504950"/>
            <a:ext cx="485775" cy="1768475"/>
          </a:xfrm>
          <a:custGeom>
            <a:avLst/>
            <a:gdLst>
              <a:gd name="T0" fmla="*/ 2147483647 w 252"/>
              <a:gd name="T1" fmla="*/ 0 h 1078"/>
              <a:gd name="T2" fmla="*/ 2147483647 w 252"/>
              <a:gd name="T3" fmla="*/ 2147483647 h 1078"/>
              <a:gd name="T4" fmla="*/ 0 w 252"/>
              <a:gd name="T5" fmla="*/ 2147483647 h 1078"/>
              <a:gd name="T6" fmla="*/ 0 60000 65536"/>
              <a:gd name="T7" fmla="*/ 0 60000 65536"/>
              <a:gd name="T8" fmla="*/ 0 60000 65536"/>
              <a:gd name="T9" fmla="*/ 0 w 252"/>
              <a:gd name="T10" fmla="*/ 0 h 1078"/>
              <a:gd name="T11" fmla="*/ 252 w 252"/>
              <a:gd name="T12" fmla="*/ 1078 h 1078"/>
            </a:gdLst>
            <a:ahLst/>
            <a:cxnLst>
              <a:cxn ang="T6">
                <a:pos x="T0" y="T1"/>
              </a:cxn>
              <a:cxn ang="T7">
                <a:pos x="T2" y="T3"/>
              </a:cxn>
              <a:cxn ang="T8">
                <a:pos x="T4" y="T5"/>
              </a:cxn>
            </a:cxnLst>
            <a:rect l="T9" t="T10" r="T11" b="T12"/>
            <a:pathLst>
              <a:path w="252" h="1078">
                <a:moveTo>
                  <a:pt x="185" y="0"/>
                </a:moveTo>
                <a:cubicBezTo>
                  <a:pt x="193" y="57"/>
                  <a:pt x="220" y="151"/>
                  <a:pt x="230" y="340"/>
                </a:cubicBezTo>
                <a:cubicBezTo>
                  <a:pt x="252" y="720"/>
                  <a:pt x="0" y="1078"/>
                  <a:pt x="0" y="1078"/>
                </a:cubicBezTo>
              </a:path>
            </a:pathLst>
          </a:custGeom>
          <a:noFill/>
          <a:ln w="38100">
            <a:solidFill>
              <a:srgbClr val="FF9900"/>
            </a:solidFill>
            <a:round/>
            <a:headEnd/>
            <a:tailEnd type="stealth" w="lg" len="lg"/>
          </a:ln>
        </p:spPr>
        <p:txBody>
          <a:bodyPr wrap="none" anchor="ctr"/>
          <a:lstStyle/>
          <a:p>
            <a:pPr eaLnBrk="0" hangingPunct="0">
              <a:defRPr/>
            </a:pPr>
            <a:endParaRPr lang="en-US" dirty="0">
              <a:latin typeface="+mn-lt"/>
            </a:endParaRPr>
          </a:p>
        </p:txBody>
      </p:sp>
      <p:sp>
        <p:nvSpPr>
          <p:cNvPr id="51" name="Rectangle 15"/>
          <p:cNvSpPr>
            <a:spLocks noChangeArrowheads="1"/>
          </p:cNvSpPr>
          <p:nvPr/>
        </p:nvSpPr>
        <p:spPr bwMode="auto">
          <a:xfrm>
            <a:off x="3098800" y="735013"/>
            <a:ext cx="2959100" cy="858837"/>
          </a:xfrm>
          <a:prstGeom prst="rect">
            <a:avLst/>
          </a:prstGeom>
          <a:noFill/>
          <a:ln w="28575">
            <a:solidFill>
              <a:srgbClr val="2F5189"/>
            </a:solidFill>
            <a:prstDash val="dash"/>
            <a:miter lim="800000"/>
            <a:headEnd/>
            <a:tailEnd/>
          </a:ln>
        </p:spPr>
        <p:txBody>
          <a:bodyPr wrap="none" anchor="ctr"/>
          <a:lstStyle/>
          <a:p>
            <a:pPr eaLnBrk="0" hangingPunct="0">
              <a:defRPr/>
            </a:pPr>
            <a:endParaRPr lang="en-US" dirty="0">
              <a:latin typeface="+mn-lt"/>
            </a:endParaRPr>
          </a:p>
        </p:txBody>
      </p:sp>
      <p:sp>
        <p:nvSpPr>
          <p:cNvPr id="52" name="Text Box 16"/>
          <p:cNvSpPr txBox="1">
            <a:spLocks noChangeArrowheads="1"/>
          </p:cNvSpPr>
          <p:nvPr/>
        </p:nvSpPr>
        <p:spPr bwMode="auto">
          <a:xfrm>
            <a:off x="3327400" y="739775"/>
            <a:ext cx="2667000" cy="369888"/>
          </a:xfrm>
          <a:prstGeom prst="rect">
            <a:avLst/>
          </a:prstGeom>
          <a:noFill/>
          <a:ln w="9525">
            <a:noFill/>
            <a:miter lim="800000"/>
            <a:headEnd/>
            <a:tailEnd/>
          </a:ln>
        </p:spPr>
        <p:txBody>
          <a:bodyPr>
            <a:spAutoFit/>
          </a:bodyPr>
          <a:lstStyle/>
          <a:p>
            <a:pPr>
              <a:lnSpc>
                <a:spcPct val="90000"/>
              </a:lnSpc>
              <a:defRPr/>
            </a:pPr>
            <a:r>
              <a:rPr lang="en-US" sz="2000" b="1" dirty="0">
                <a:solidFill>
                  <a:schemeClr val="bg1"/>
                </a:solidFill>
                <a:latin typeface="+mn-lt"/>
              </a:rPr>
              <a:t>Joint Field Office</a:t>
            </a:r>
          </a:p>
        </p:txBody>
      </p:sp>
      <p:sp>
        <p:nvSpPr>
          <p:cNvPr id="53" name="Rectangle 17"/>
          <p:cNvSpPr>
            <a:spLocks noChangeArrowheads="1"/>
          </p:cNvSpPr>
          <p:nvPr/>
        </p:nvSpPr>
        <p:spPr bwMode="auto">
          <a:xfrm>
            <a:off x="3473450" y="1066800"/>
            <a:ext cx="2209800" cy="4540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lnSpc>
                <a:spcPct val="90000"/>
              </a:lnSpc>
              <a:defRPr/>
            </a:pPr>
            <a:r>
              <a:rPr lang="en-US" sz="1600" b="1" dirty="0">
                <a:solidFill>
                  <a:schemeClr val="bg1"/>
                </a:solidFill>
              </a:rPr>
              <a:t>Federal Agencies</a:t>
            </a:r>
            <a:br>
              <a:rPr lang="en-US" sz="1600" b="1" dirty="0">
                <a:solidFill>
                  <a:schemeClr val="bg1"/>
                </a:solidFill>
              </a:rPr>
            </a:br>
            <a:r>
              <a:rPr lang="en-US" sz="1600" b="1" dirty="0">
                <a:solidFill>
                  <a:schemeClr val="bg1"/>
                </a:solidFill>
              </a:rPr>
              <a:t>and Departments</a:t>
            </a:r>
            <a:endParaRPr lang="en-US" dirty="0"/>
          </a:p>
        </p:txBody>
      </p:sp>
      <p:sp>
        <p:nvSpPr>
          <p:cNvPr id="54" name="Text Box 19"/>
          <p:cNvSpPr txBox="1">
            <a:spLocks noChangeArrowheads="1"/>
          </p:cNvSpPr>
          <p:nvPr/>
        </p:nvSpPr>
        <p:spPr bwMode="auto">
          <a:xfrm>
            <a:off x="4006850" y="1600200"/>
            <a:ext cx="1139825" cy="314325"/>
          </a:xfrm>
          <a:prstGeom prst="rect">
            <a:avLst/>
          </a:prstGeom>
          <a:noFill/>
          <a:ln w="9525">
            <a:noFill/>
            <a:miter lim="800000"/>
            <a:headEnd/>
            <a:tailEnd/>
          </a:ln>
        </p:spPr>
        <p:txBody>
          <a:bodyPr>
            <a:spAutoFit/>
          </a:bodyPr>
          <a:lstStyle/>
          <a:p>
            <a:pPr>
              <a:lnSpc>
                <a:spcPct val="90000"/>
              </a:lnSpc>
              <a:defRPr/>
            </a:pPr>
            <a:r>
              <a:rPr lang="en-US" sz="1600" b="1" dirty="0">
                <a:solidFill>
                  <a:schemeClr val="bg1"/>
                </a:solidFill>
                <a:latin typeface="+mn-lt"/>
              </a:rPr>
              <a:t>Funding</a:t>
            </a:r>
            <a:endParaRPr lang="en-US" sz="3600" b="1" dirty="0">
              <a:solidFill>
                <a:schemeClr val="bg1"/>
              </a:solidFill>
              <a:latin typeface="+mn-lt"/>
            </a:endParaRPr>
          </a:p>
        </p:txBody>
      </p:sp>
      <p:sp>
        <p:nvSpPr>
          <p:cNvPr id="55" name="Text Box 20"/>
          <p:cNvSpPr txBox="1">
            <a:spLocks noChangeArrowheads="1"/>
          </p:cNvSpPr>
          <p:nvPr/>
        </p:nvSpPr>
        <p:spPr bwMode="auto">
          <a:xfrm>
            <a:off x="4572000" y="1828800"/>
            <a:ext cx="1295400" cy="757238"/>
          </a:xfrm>
          <a:prstGeom prst="rect">
            <a:avLst/>
          </a:prstGeom>
          <a:noFill/>
          <a:ln w="9525">
            <a:noFill/>
            <a:miter lim="800000"/>
            <a:headEnd/>
            <a:tailEnd/>
          </a:ln>
        </p:spPr>
        <p:txBody>
          <a:bodyPr>
            <a:spAutoFit/>
          </a:bodyPr>
          <a:lstStyle/>
          <a:p>
            <a:pPr algn="ctr">
              <a:lnSpc>
                <a:spcPct val="90000"/>
              </a:lnSpc>
              <a:defRPr/>
            </a:pPr>
            <a:r>
              <a:rPr lang="en-US" sz="1600" b="1" dirty="0">
                <a:solidFill>
                  <a:schemeClr val="bg1"/>
                </a:solidFill>
                <a:latin typeface="+mn-lt"/>
              </a:rPr>
              <a:t>Resources and Equipment</a:t>
            </a:r>
            <a:endParaRPr lang="en-US" sz="3600" b="1" dirty="0">
              <a:solidFill>
                <a:schemeClr val="bg1"/>
              </a:solidFill>
              <a:latin typeface="+mn-lt"/>
            </a:endParaRPr>
          </a:p>
        </p:txBody>
      </p:sp>
      <p:sp>
        <p:nvSpPr>
          <p:cNvPr id="56" name="Text Box 21"/>
          <p:cNvSpPr txBox="1">
            <a:spLocks noChangeArrowheads="1"/>
          </p:cNvSpPr>
          <p:nvPr/>
        </p:nvSpPr>
        <p:spPr bwMode="auto">
          <a:xfrm>
            <a:off x="3279775" y="1971675"/>
            <a:ext cx="1139825" cy="314325"/>
          </a:xfrm>
          <a:prstGeom prst="rect">
            <a:avLst/>
          </a:prstGeom>
          <a:noFill/>
          <a:ln w="9525">
            <a:noFill/>
            <a:miter lim="800000"/>
            <a:headEnd/>
            <a:tailEnd/>
          </a:ln>
        </p:spPr>
        <p:txBody>
          <a:bodyPr>
            <a:spAutoFit/>
          </a:bodyPr>
          <a:lstStyle/>
          <a:p>
            <a:pPr>
              <a:lnSpc>
                <a:spcPct val="90000"/>
              </a:lnSpc>
              <a:defRPr/>
            </a:pPr>
            <a:r>
              <a:rPr lang="en-US" sz="1600" b="1" dirty="0">
                <a:solidFill>
                  <a:schemeClr val="bg1"/>
                </a:solidFill>
                <a:latin typeface="+mn-lt"/>
              </a:rPr>
              <a:t>Expertise</a:t>
            </a:r>
            <a:endParaRPr lang="en-US" sz="3600" b="1" dirty="0">
              <a:solidFill>
                <a:schemeClr val="bg1"/>
              </a:solidFill>
              <a:latin typeface="+mn-lt"/>
            </a:endParaRPr>
          </a:p>
        </p:txBody>
      </p:sp>
      <p:sp>
        <p:nvSpPr>
          <p:cNvPr id="57" name="Rectangle 22"/>
          <p:cNvSpPr>
            <a:spLocks noChangeArrowheads="1"/>
          </p:cNvSpPr>
          <p:nvPr/>
        </p:nvSpPr>
        <p:spPr bwMode="auto">
          <a:xfrm>
            <a:off x="-50800" y="152400"/>
            <a:ext cx="9144000" cy="487363"/>
          </a:xfrm>
          <a:prstGeom prst="rect">
            <a:avLst/>
          </a:prstGeom>
          <a:noFill/>
          <a:ln w="9525">
            <a:noFill/>
            <a:miter lim="800000"/>
            <a:headEnd/>
            <a:tailEnd/>
          </a:ln>
        </p:spPr>
        <p:txBody>
          <a:bodyPr anchor="b"/>
          <a:lstStyle/>
          <a:p>
            <a:pPr algn="ctr" eaLnBrk="0" hangingPunct="0">
              <a:defRPr/>
            </a:pPr>
            <a:r>
              <a:rPr lang="en-US" sz="3100" b="1" dirty="0">
                <a:solidFill>
                  <a:schemeClr val="bg1"/>
                </a:solidFill>
                <a:latin typeface="+mn-lt"/>
              </a:rPr>
              <a:t>Resource Request and Delivery Flow</a:t>
            </a:r>
          </a:p>
        </p:txBody>
      </p:sp>
      <p:sp>
        <p:nvSpPr>
          <p:cNvPr id="58" name="Line 4"/>
          <p:cNvSpPr>
            <a:spLocks noChangeShapeType="1"/>
          </p:cNvSpPr>
          <p:nvPr/>
        </p:nvSpPr>
        <p:spPr bwMode="auto">
          <a:xfrm flipV="1">
            <a:off x="5016500" y="3314700"/>
            <a:ext cx="1511300" cy="254000"/>
          </a:xfrm>
          <a:prstGeom prst="line">
            <a:avLst/>
          </a:prstGeom>
          <a:noFill/>
          <a:ln w="38100">
            <a:solidFill>
              <a:srgbClr val="FF9900"/>
            </a:solidFill>
            <a:prstDash val="dash"/>
            <a:round/>
            <a:headEnd type="stealth" w="lg" len="lg"/>
            <a:tailEnd/>
          </a:ln>
        </p:spPr>
        <p:txBody>
          <a:bodyPr wrap="none" anchor="ctr"/>
          <a:lstStyle/>
          <a:p>
            <a:pPr>
              <a:defRPr/>
            </a:pPr>
            <a:endParaRPr lang="en-US" dirty="0">
              <a:latin typeface="+mn-lt"/>
            </a:endParaRPr>
          </a:p>
        </p:txBody>
      </p:sp>
      <p:sp>
        <p:nvSpPr>
          <p:cNvPr id="59" name="Rectangle 5"/>
          <p:cNvSpPr>
            <a:spLocks noChangeArrowheads="1"/>
          </p:cNvSpPr>
          <p:nvPr/>
        </p:nvSpPr>
        <p:spPr bwMode="auto">
          <a:xfrm>
            <a:off x="6502400" y="2959100"/>
            <a:ext cx="2365375" cy="749299"/>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algn="ctr" eaLnBrk="0" hangingPunct="0">
              <a:defRPr/>
            </a:pPr>
            <a:r>
              <a:rPr lang="en-US" sz="1400" b="1" dirty="0">
                <a:solidFill>
                  <a:srgbClr val="003366"/>
                </a:solidFill>
              </a:rPr>
              <a:t>Intrastate Mutual Aid </a:t>
            </a:r>
            <a:br>
              <a:rPr lang="en-US" sz="1400" b="1" dirty="0">
                <a:solidFill>
                  <a:srgbClr val="003366"/>
                </a:solidFill>
              </a:rPr>
            </a:br>
            <a:r>
              <a:rPr lang="en-US" sz="1400" b="1" dirty="0">
                <a:solidFill>
                  <a:srgbClr val="003366"/>
                </a:solidFill>
              </a:rPr>
              <a:t>Interstate Mutual Aid</a:t>
            </a:r>
            <a:br>
              <a:rPr lang="en-US" sz="1400" b="1" dirty="0">
                <a:solidFill>
                  <a:srgbClr val="003366"/>
                </a:solidFill>
              </a:rPr>
            </a:br>
            <a:r>
              <a:rPr lang="en-US" sz="1400" b="1" dirty="0">
                <a:solidFill>
                  <a:srgbClr val="003366"/>
                </a:solidFill>
              </a:rPr>
              <a:t>Private Sector/NGOs</a:t>
            </a:r>
          </a:p>
          <a:p>
            <a:pPr eaLnBrk="0" hangingPunct="0">
              <a:defRPr/>
            </a:pPr>
            <a:endParaRPr lang="en-US" sz="1400" b="1" dirty="0">
              <a:solidFill>
                <a:srgbClr val="003366"/>
              </a:solidFill>
            </a:endParaRPr>
          </a:p>
          <a:p>
            <a:pPr eaLnBrk="0" hangingPunct="0">
              <a:defRPr/>
            </a:pPr>
            <a:endParaRPr lang="en-US" sz="1600" b="1" dirty="0">
              <a:solidFill>
                <a:srgbClr val="003366"/>
              </a:solidFill>
            </a:endParaRPr>
          </a:p>
        </p:txBody>
      </p:sp>
      <p:sp>
        <p:nvSpPr>
          <p:cNvPr id="60" name="Line 8"/>
          <p:cNvSpPr>
            <a:spLocks noChangeShapeType="1"/>
          </p:cNvSpPr>
          <p:nvPr/>
        </p:nvSpPr>
        <p:spPr bwMode="auto">
          <a:xfrm flipV="1">
            <a:off x="5130800" y="4864100"/>
            <a:ext cx="1600200" cy="109538"/>
          </a:xfrm>
          <a:prstGeom prst="line">
            <a:avLst/>
          </a:prstGeom>
          <a:noFill/>
          <a:ln w="38100">
            <a:solidFill>
              <a:srgbClr val="FF9900"/>
            </a:solidFill>
            <a:prstDash val="dash"/>
            <a:round/>
            <a:headEnd type="stealth" w="lg" len="lg"/>
            <a:tailEnd/>
          </a:ln>
        </p:spPr>
        <p:txBody>
          <a:bodyPr wrap="none" anchor="ctr"/>
          <a:lstStyle/>
          <a:p>
            <a:pPr>
              <a:defRPr/>
            </a:pPr>
            <a:endParaRPr lang="en-US" dirty="0">
              <a:latin typeface="+mn-lt"/>
            </a:endParaRPr>
          </a:p>
        </p:txBody>
      </p:sp>
      <p:pic>
        <p:nvPicPr>
          <p:cNvPr id="61" name="Picture 60" descr="NRF_nodate"/>
          <p:cNvPicPr>
            <a:picLocks noChangeAspect="1" noChangeArrowheads="1"/>
          </p:cNvPicPr>
          <p:nvPr/>
        </p:nvPicPr>
        <p:blipFill>
          <a:blip r:embed="rId3">
            <a:lum bright="10000"/>
          </a:blip>
          <a:srcRect/>
          <a:stretch>
            <a:fillRect/>
          </a:stretch>
        </p:blipFill>
        <p:spPr bwMode="auto">
          <a:xfrm>
            <a:off x="285750" y="1527175"/>
            <a:ext cx="2314575" cy="2992438"/>
          </a:xfrm>
          <a:prstGeom prst="rect">
            <a:avLst/>
          </a:prstGeom>
          <a:ln>
            <a:noFill/>
          </a:ln>
          <a:effectLst>
            <a:outerShdw blurRad="190500" algn="tl" rotWithShape="0">
              <a:srgbClr val="000000">
                <a:alpha val="70000"/>
              </a:srgbClr>
            </a:outerShdw>
          </a:effectLst>
        </p:spPr>
      </p:pic>
      <p:sp>
        <p:nvSpPr>
          <p:cNvPr id="37924" name="Rectangle 12"/>
          <p:cNvSpPr>
            <a:spLocks noChangeArrowheads="1"/>
          </p:cNvSpPr>
          <p:nvPr/>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D3514A32-F567-4C0C-B3B8-6EB05263F49F}" type="slidenum">
              <a:rPr lang="en-US" sz="1400" b="1">
                <a:solidFill>
                  <a:schemeClr val="bg1"/>
                </a:solidFill>
                <a:latin typeface="Arial" charset="0"/>
              </a:rPr>
              <a:pPr algn="r"/>
              <a:t>32</a:t>
            </a:fld>
            <a:endParaRPr lang="en-US" sz="1400" b="1">
              <a:solidFill>
                <a:schemeClr val="bg1"/>
              </a:solidFill>
              <a:latin typeface="Arial" charset="0"/>
            </a:endParaRPr>
          </a:p>
        </p:txBody>
      </p:sp>
      <p:sp>
        <p:nvSpPr>
          <p:cNvPr id="37925" name="Text Box 13"/>
          <p:cNvSpPr txBox="1">
            <a:spLocks noChangeArrowheads="1"/>
          </p:cNvSpPr>
          <p:nvPr/>
        </p:nvSpPr>
        <p:spPr bwMode="gray">
          <a:xfrm>
            <a:off x="5651500" y="6334125"/>
            <a:ext cx="3492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spcBef>
                <a:spcPct val="50000"/>
              </a:spcBef>
            </a:pPr>
            <a:r>
              <a:rPr lang="en-US" sz="1400" b="1">
                <a:solidFill>
                  <a:schemeClr val="bg1"/>
                </a:solidFill>
                <a:latin typeface="Arial" charset="0"/>
              </a:rPr>
              <a:t>Multiagency Coordination</a:t>
            </a:r>
            <a:br>
              <a:rPr lang="en-US" sz="1400" b="1">
                <a:solidFill>
                  <a:schemeClr val="bg1"/>
                </a:solidFill>
                <a:latin typeface="Arial" charset="0"/>
              </a:rPr>
            </a:br>
            <a:r>
              <a:rPr lang="en-US" sz="1400" b="1">
                <a:solidFill>
                  <a:schemeClr val="bg1"/>
                </a:solidFill>
                <a:latin typeface="Arial" charset="0"/>
              </a:rPr>
              <a:t>Version 2.0</a:t>
            </a:r>
          </a:p>
        </p:txBody>
      </p:sp>
      <p:sp>
        <p:nvSpPr>
          <p:cNvPr id="64" name="Right Arrow 63"/>
          <p:cNvSpPr/>
          <p:nvPr/>
        </p:nvSpPr>
        <p:spPr bwMode="auto">
          <a:xfrm rot="5400000" flipH="1">
            <a:off x="4356100" y="5448588"/>
            <a:ext cx="419100" cy="672525"/>
          </a:xfrm>
          <a:prstGeom prst="rightArrow">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defRPr/>
            </a:pPr>
            <a:endParaRPr lang="en-US" sz="1600" b="1" dirty="0">
              <a:solidFill>
                <a:srgbClr val="000046"/>
              </a:solidFill>
            </a:endParaRPr>
          </a:p>
        </p:txBody>
      </p:sp>
      <p:sp>
        <p:nvSpPr>
          <p:cNvPr id="65" name="Text Box 4"/>
          <p:cNvSpPr txBox="1">
            <a:spLocks noChangeArrowheads="1"/>
          </p:cNvSpPr>
          <p:nvPr/>
        </p:nvSpPr>
        <p:spPr bwMode="auto">
          <a:xfrm>
            <a:off x="2643489" y="5881688"/>
            <a:ext cx="3844322" cy="338554"/>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n-US" sz="1600" b="1" dirty="0">
                <a:solidFill>
                  <a:srgbClr val="000046"/>
                </a:solidFill>
              </a:rPr>
              <a:t>Incident Command/Unified Command</a:t>
            </a:r>
          </a:p>
        </p:txBody>
      </p:sp>
      <p:cxnSp>
        <p:nvCxnSpPr>
          <p:cNvPr id="37932" name="Straight Connector 30"/>
          <p:cNvCxnSpPr>
            <a:cxnSpLocks noChangeShapeType="1"/>
          </p:cNvCxnSpPr>
          <p:nvPr/>
        </p:nvCxnSpPr>
        <p:spPr bwMode="auto">
          <a:xfrm>
            <a:off x="546100" y="5562600"/>
            <a:ext cx="7454900" cy="14288"/>
          </a:xfrm>
          <a:prstGeom prst="line">
            <a:avLst/>
          </a:prstGeom>
          <a:noFill/>
          <a:ln w="38100" algn="ctr">
            <a:solidFill>
              <a:srgbClr val="FF0000"/>
            </a:solidFill>
            <a:prstDash val="dash"/>
            <a:round/>
            <a:headEnd/>
            <a:tailEnd/>
          </a:ln>
          <a:extLst>
            <a:ext uri="{909E8E84-426E-40DD-AFC4-6F175D3DCCD1}">
              <a14:hiddenFill xmlns:a14="http://schemas.microsoft.com/office/drawing/2010/main">
                <a:noFill/>
              </a14:hiddenFill>
            </a:ext>
          </a:extLst>
        </p:spPr>
      </p:cxnSp>
      <p:sp>
        <p:nvSpPr>
          <p:cNvPr id="67" name="Text Box 21"/>
          <p:cNvSpPr txBox="1">
            <a:spLocks noChangeArrowheads="1"/>
          </p:cNvSpPr>
          <p:nvPr/>
        </p:nvSpPr>
        <p:spPr bwMode="auto">
          <a:xfrm>
            <a:off x="482600" y="5565775"/>
            <a:ext cx="1270000" cy="314325"/>
          </a:xfrm>
          <a:prstGeom prst="rect">
            <a:avLst/>
          </a:prstGeom>
          <a:noFill/>
          <a:ln w="9525">
            <a:noFill/>
            <a:miter lim="800000"/>
            <a:headEnd/>
            <a:tailEnd/>
          </a:ln>
        </p:spPr>
        <p:txBody>
          <a:bodyPr>
            <a:spAutoFit/>
          </a:bodyPr>
          <a:lstStyle/>
          <a:p>
            <a:pPr>
              <a:lnSpc>
                <a:spcPct val="90000"/>
              </a:lnSpc>
              <a:defRPr/>
            </a:pPr>
            <a:r>
              <a:rPr lang="en-US" sz="1600" b="1" dirty="0">
                <a:solidFill>
                  <a:schemeClr val="bg1"/>
                </a:solidFill>
                <a:latin typeface="+mn-lt"/>
              </a:rPr>
              <a:t>Command</a:t>
            </a:r>
            <a:endParaRPr lang="en-US" sz="3600" b="1" dirty="0">
              <a:solidFill>
                <a:schemeClr val="bg1"/>
              </a:solidFill>
              <a:latin typeface="+mn-lt"/>
            </a:endParaRPr>
          </a:p>
        </p:txBody>
      </p:sp>
      <p:sp>
        <p:nvSpPr>
          <p:cNvPr id="68" name="Text Box 21"/>
          <p:cNvSpPr txBox="1">
            <a:spLocks noChangeArrowheads="1"/>
          </p:cNvSpPr>
          <p:nvPr/>
        </p:nvSpPr>
        <p:spPr bwMode="auto">
          <a:xfrm>
            <a:off x="482600" y="5197475"/>
            <a:ext cx="1574800" cy="314325"/>
          </a:xfrm>
          <a:prstGeom prst="rect">
            <a:avLst/>
          </a:prstGeom>
          <a:noFill/>
          <a:ln w="9525">
            <a:noFill/>
            <a:miter lim="800000"/>
            <a:headEnd/>
            <a:tailEnd/>
          </a:ln>
        </p:spPr>
        <p:txBody>
          <a:bodyPr>
            <a:spAutoFit/>
          </a:bodyPr>
          <a:lstStyle/>
          <a:p>
            <a:pPr>
              <a:lnSpc>
                <a:spcPct val="90000"/>
              </a:lnSpc>
              <a:defRPr/>
            </a:pPr>
            <a:r>
              <a:rPr lang="en-US" sz="1600" b="1" dirty="0">
                <a:solidFill>
                  <a:schemeClr val="bg1"/>
                </a:solidFill>
                <a:latin typeface="+mn-lt"/>
              </a:rPr>
              <a:t>Coordination</a:t>
            </a:r>
            <a:endParaRPr lang="en-US" sz="3600" b="1" dirty="0">
              <a:solidFill>
                <a:schemeClr val="bg1"/>
              </a:solidFill>
              <a:latin typeface="+mn-lt"/>
            </a:endParaRPr>
          </a:p>
        </p:txBody>
      </p:sp>
      <p:sp>
        <p:nvSpPr>
          <p:cNvPr id="69" name="Line 8"/>
          <p:cNvSpPr>
            <a:spLocks noChangeShapeType="1"/>
          </p:cNvSpPr>
          <p:nvPr/>
        </p:nvSpPr>
        <p:spPr bwMode="auto">
          <a:xfrm flipV="1">
            <a:off x="5372100" y="4902200"/>
            <a:ext cx="1219200" cy="927100"/>
          </a:xfrm>
          <a:prstGeom prst="line">
            <a:avLst/>
          </a:prstGeom>
          <a:noFill/>
          <a:ln w="38100">
            <a:solidFill>
              <a:srgbClr val="FF9900"/>
            </a:solidFill>
            <a:prstDash val="dash"/>
            <a:round/>
            <a:headEnd type="stealth" w="lg" len="lg"/>
            <a:tailEnd/>
          </a:ln>
        </p:spPr>
        <p:txBody>
          <a:bodyPr wrap="none" anchor="ctr"/>
          <a:lstStyle/>
          <a:p>
            <a:pPr>
              <a:defRPr/>
            </a:pPr>
            <a:endParaRPr lang="en-US" dirty="0">
              <a:latin typeface="+mn-lt"/>
            </a:endParaRPr>
          </a:p>
        </p:txBody>
      </p:sp>
      <p:sp>
        <p:nvSpPr>
          <p:cNvPr id="70" name="Rectangle 7"/>
          <p:cNvSpPr>
            <a:spLocks noChangeArrowheads="1"/>
          </p:cNvSpPr>
          <p:nvPr/>
        </p:nvSpPr>
        <p:spPr bwMode="auto">
          <a:xfrm>
            <a:off x="6526359" y="4394200"/>
            <a:ext cx="2343004" cy="801688"/>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algn="ctr" eaLnBrk="0" hangingPunct="0">
              <a:defRPr/>
            </a:pPr>
            <a:r>
              <a:rPr lang="en-US" sz="1400" b="1" dirty="0">
                <a:solidFill>
                  <a:srgbClr val="003366"/>
                </a:solidFill>
              </a:rPr>
              <a:t>Local-to-Local  </a:t>
            </a:r>
            <a:br>
              <a:rPr lang="en-US" sz="1400" b="1" dirty="0">
                <a:solidFill>
                  <a:srgbClr val="003366"/>
                </a:solidFill>
              </a:rPr>
            </a:br>
            <a:r>
              <a:rPr lang="en-US" sz="1400" b="1" dirty="0">
                <a:solidFill>
                  <a:srgbClr val="003366"/>
                </a:solidFill>
              </a:rPr>
              <a:t>Mutual Aid</a:t>
            </a:r>
            <a:br>
              <a:rPr lang="en-US" sz="1400" b="1" dirty="0">
                <a:solidFill>
                  <a:srgbClr val="003366"/>
                </a:solidFill>
              </a:rPr>
            </a:br>
            <a:r>
              <a:rPr lang="en-US" sz="1400" b="1" dirty="0">
                <a:solidFill>
                  <a:srgbClr val="003366"/>
                </a:solidFill>
              </a:rPr>
              <a:t>Private Sector/NGO</a:t>
            </a:r>
          </a:p>
          <a:p>
            <a:pPr eaLnBrk="0" hangingPunct="0">
              <a:defRPr/>
            </a:pPr>
            <a:r>
              <a:rPr lang="en-US" sz="1400" b="1" dirty="0">
                <a:solidFill>
                  <a:srgbClr val="003366"/>
                </a:solidFill>
              </a:rPr>
              <a:t>s</a:t>
            </a:r>
            <a:endParaRPr lang="en-US" sz="1600" b="1" dirty="0"/>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spect="1" noChangeArrowheads="1"/>
          </p:cNvSpPr>
          <p:nvPr>
            <p:ph type="title"/>
          </p:nvPr>
        </p:nvSpPr>
        <p:spPr>
          <a:xfrm>
            <a:off x="417513" y="323850"/>
            <a:ext cx="8458200" cy="639763"/>
          </a:xfrm>
        </p:spPr>
        <p:txBody>
          <a:bodyPr/>
          <a:lstStyle/>
          <a:p>
            <a:r>
              <a:rPr lang="en-US" sz="3700" dirty="0" smtClean="0"/>
              <a:t>Mutual Aid and Assistance Agreements</a:t>
            </a:r>
            <a:endParaRPr lang="en-US" sz="3700" dirty="0" smtClean="0">
              <a:solidFill>
                <a:srgbClr val="25387D"/>
              </a:solidFill>
            </a:endParaRPr>
          </a:p>
        </p:txBody>
      </p:sp>
      <p:sp>
        <p:nvSpPr>
          <p:cNvPr id="38915" name="Rectangle 3"/>
          <p:cNvSpPr>
            <a:spLocks noGrp="1" noChangeArrowheads="1"/>
          </p:cNvSpPr>
          <p:nvPr>
            <p:ph idx="4294967295"/>
          </p:nvPr>
        </p:nvSpPr>
        <p:spPr>
          <a:xfrm>
            <a:off x="457200" y="1066800"/>
            <a:ext cx="8229600" cy="4525963"/>
          </a:xfrm>
        </p:spPr>
        <p:txBody>
          <a:bodyPr/>
          <a:lstStyle/>
          <a:p>
            <a:pPr marL="0" indent="0">
              <a:buFontTx/>
              <a:buNone/>
            </a:pPr>
            <a:r>
              <a:rPr lang="en-US" sz="2200" dirty="0" smtClean="0"/>
              <a:t>Allow one jurisdiction to provide resources, facilities, services, and other needed support to another jurisdiction during an incident. </a:t>
            </a:r>
          </a:p>
          <a:p>
            <a:pPr marL="0" indent="0">
              <a:buFontTx/>
              <a:buNone/>
            </a:pPr>
            <a:endParaRPr lang="en-US" dirty="0" smtClean="0"/>
          </a:p>
        </p:txBody>
      </p:sp>
      <p:pic>
        <p:nvPicPr>
          <p:cNvPr id="38916" name="Picture 6" descr="flowch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9275" y="2182813"/>
            <a:ext cx="3511550"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Line 4"/>
          <p:cNvSpPr>
            <a:spLocks noChangeShapeType="1"/>
          </p:cNvSpPr>
          <p:nvPr/>
        </p:nvSpPr>
        <p:spPr bwMode="auto">
          <a:xfrm flipV="1">
            <a:off x="4092575" y="3195638"/>
            <a:ext cx="1590675" cy="630237"/>
          </a:xfrm>
          <a:prstGeom prst="line">
            <a:avLst/>
          </a:prstGeom>
          <a:noFill/>
          <a:ln w="38100">
            <a:solidFill>
              <a:srgbClr val="C00000"/>
            </a:solidFill>
            <a:prstDash val="dash"/>
            <a:round/>
            <a:headEnd type="stealth" w="lg" len="lg"/>
            <a:tailEnd/>
          </a:ln>
          <a:extLst>
            <a:ext uri="{909E8E84-426E-40DD-AFC4-6F175D3DCCD1}">
              <a14:hiddenFill xmlns:a14="http://schemas.microsoft.com/office/drawing/2010/main">
                <a:noFill/>
              </a14:hiddenFill>
            </a:ext>
          </a:extLst>
        </p:spPr>
        <p:txBody>
          <a:bodyPr wrap="none" anchor="ctr"/>
          <a:lstStyle/>
          <a:p>
            <a:endParaRPr lang="en-US"/>
          </a:p>
        </p:txBody>
      </p:sp>
      <p:sp>
        <p:nvSpPr>
          <p:cNvPr id="38918" name="Rectangle 5" descr="Intrastate Mutual Aid &#10;Interstate Mutual Aid (EMAC)&#10;"/>
          <p:cNvSpPr>
            <a:spLocks noChangeArrowheads="1"/>
          </p:cNvSpPr>
          <p:nvPr/>
        </p:nvSpPr>
        <p:spPr bwMode="auto">
          <a:xfrm>
            <a:off x="5337175" y="2817813"/>
            <a:ext cx="3602038" cy="746125"/>
          </a:xfrm>
          <a:prstGeom prst="rect">
            <a:avLst/>
          </a:prstGeom>
          <a:solidFill>
            <a:schemeClr val="bg1"/>
          </a:solidFill>
          <a:ln w="15875">
            <a:solidFill>
              <a:srgbClr val="C00000"/>
            </a:solidFill>
            <a:miter lim="800000"/>
            <a:headEnd/>
            <a:tailEnd/>
          </a:ln>
        </p:spPr>
        <p:txBody>
          <a:bodyPr/>
          <a:lstStyle/>
          <a:p>
            <a:pPr eaLnBrk="0" hangingPunct="0"/>
            <a:r>
              <a:rPr lang="en-US" sz="1800" b="1" dirty="0">
                <a:solidFill>
                  <a:srgbClr val="000066"/>
                </a:solidFill>
              </a:rPr>
              <a:t>Intrastate Mutual Aid </a:t>
            </a:r>
            <a:br>
              <a:rPr lang="en-US" sz="1800" b="1" dirty="0">
                <a:solidFill>
                  <a:srgbClr val="000066"/>
                </a:solidFill>
              </a:rPr>
            </a:br>
            <a:r>
              <a:rPr lang="en-US" sz="1800" b="1" dirty="0">
                <a:solidFill>
                  <a:srgbClr val="000066"/>
                </a:solidFill>
              </a:rPr>
              <a:t>Interstate Mutual Aid (EMAC)</a:t>
            </a:r>
          </a:p>
        </p:txBody>
      </p:sp>
      <p:sp>
        <p:nvSpPr>
          <p:cNvPr id="38919" name="Line 8"/>
          <p:cNvSpPr>
            <a:spLocks noChangeShapeType="1"/>
          </p:cNvSpPr>
          <p:nvPr/>
        </p:nvSpPr>
        <p:spPr bwMode="auto">
          <a:xfrm flipV="1">
            <a:off x="4040188" y="4610100"/>
            <a:ext cx="1654175" cy="325438"/>
          </a:xfrm>
          <a:prstGeom prst="line">
            <a:avLst/>
          </a:prstGeom>
          <a:noFill/>
          <a:ln w="38100">
            <a:solidFill>
              <a:srgbClr val="C00000"/>
            </a:solidFill>
            <a:prstDash val="dash"/>
            <a:round/>
            <a:headEnd type="stealth" w="lg" len="lg"/>
            <a:tailEnd/>
          </a:ln>
          <a:extLst>
            <a:ext uri="{909E8E84-426E-40DD-AFC4-6F175D3DCCD1}">
              <a14:hiddenFill xmlns:a14="http://schemas.microsoft.com/office/drawing/2010/main">
                <a:noFill/>
              </a14:hiddenFill>
            </a:ext>
          </a:extLst>
        </p:spPr>
        <p:txBody>
          <a:bodyPr wrap="none" anchor="ctr"/>
          <a:lstStyle/>
          <a:p>
            <a:endParaRPr lang="en-US"/>
          </a:p>
        </p:txBody>
      </p:sp>
      <p:sp>
        <p:nvSpPr>
          <p:cNvPr id="38920" name="Line 8"/>
          <p:cNvSpPr>
            <a:spLocks noChangeShapeType="1"/>
          </p:cNvSpPr>
          <p:nvPr/>
        </p:nvSpPr>
        <p:spPr bwMode="auto">
          <a:xfrm flipV="1">
            <a:off x="4814888" y="4689475"/>
            <a:ext cx="838200" cy="444500"/>
          </a:xfrm>
          <a:prstGeom prst="line">
            <a:avLst/>
          </a:prstGeom>
          <a:noFill/>
          <a:ln w="38100">
            <a:solidFill>
              <a:srgbClr val="C00000"/>
            </a:solidFill>
            <a:prstDash val="dash"/>
            <a:round/>
            <a:headEnd type="stealth" w="lg" len="lg"/>
            <a:tailEnd/>
          </a:ln>
          <a:extLst>
            <a:ext uri="{909E8E84-426E-40DD-AFC4-6F175D3DCCD1}">
              <a14:hiddenFill xmlns:a14="http://schemas.microsoft.com/office/drawing/2010/main">
                <a:noFill/>
              </a14:hiddenFill>
            </a:ext>
          </a:extLst>
        </p:spPr>
        <p:txBody>
          <a:bodyPr wrap="none" anchor="ctr"/>
          <a:lstStyle/>
          <a:p>
            <a:endParaRPr lang="en-US"/>
          </a:p>
        </p:txBody>
      </p:sp>
      <p:sp>
        <p:nvSpPr>
          <p:cNvPr id="38921" name="Rectangle 7" descr="Local-to-Local Mutual Aid&#10;"/>
          <p:cNvSpPr>
            <a:spLocks noChangeArrowheads="1"/>
          </p:cNvSpPr>
          <p:nvPr/>
        </p:nvSpPr>
        <p:spPr bwMode="auto">
          <a:xfrm>
            <a:off x="5616575" y="4398963"/>
            <a:ext cx="3316288" cy="415925"/>
          </a:xfrm>
          <a:prstGeom prst="rect">
            <a:avLst/>
          </a:prstGeom>
          <a:solidFill>
            <a:schemeClr val="bg1"/>
          </a:solidFill>
          <a:ln w="15875">
            <a:solidFill>
              <a:srgbClr val="C00000"/>
            </a:solidFill>
            <a:miter lim="800000"/>
            <a:headEnd/>
            <a:tailEnd/>
          </a:ln>
        </p:spPr>
        <p:txBody>
          <a:bodyPr/>
          <a:lstStyle/>
          <a:p>
            <a:pPr eaLnBrk="0" hangingPunct="0"/>
            <a:r>
              <a:rPr lang="en-US" sz="1800" b="1" dirty="0">
                <a:solidFill>
                  <a:srgbClr val="000066"/>
                </a:solidFill>
              </a:rPr>
              <a:t>Local-to-Local Mutual Aid</a:t>
            </a:r>
          </a:p>
          <a:p>
            <a:pPr eaLnBrk="0" hangingPunct="0"/>
            <a:endParaRPr lang="en-US" sz="1800" b="1" dirty="0">
              <a:solidFill>
                <a:srgbClr val="000066"/>
              </a:solidFill>
            </a:endParaRPr>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spect="1" noChangeArrowheads="1"/>
          </p:cNvSpPr>
          <p:nvPr>
            <p:ph type="title"/>
          </p:nvPr>
        </p:nvSpPr>
        <p:spPr>
          <a:xfrm>
            <a:off x="436563" y="304800"/>
            <a:ext cx="8458200" cy="639763"/>
          </a:xfrm>
        </p:spPr>
        <p:txBody>
          <a:bodyPr/>
          <a:lstStyle/>
          <a:p>
            <a:r>
              <a:rPr lang="en-US" dirty="0" smtClean="0"/>
              <a:t>National Operations Center (NOC)</a:t>
            </a:r>
          </a:p>
        </p:txBody>
      </p:sp>
      <p:sp>
        <p:nvSpPr>
          <p:cNvPr id="39939" name="Line 17"/>
          <p:cNvSpPr>
            <a:spLocks noChangeShapeType="1"/>
          </p:cNvSpPr>
          <p:nvPr/>
        </p:nvSpPr>
        <p:spPr bwMode="auto">
          <a:xfrm flipH="1">
            <a:off x="5969000" y="3182938"/>
            <a:ext cx="419100" cy="844550"/>
          </a:xfrm>
          <a:prstGeom prst="line">
            <a:avLst/>
          </a:prstGeom>
          <a:noFill/>
          <a:ln w="38100">
            <a:solidFill>
              <a:srgbClr val="CC0000"/>
            </a:solidFill>
            <a:round/>
            <a:headEnd type="none" w="sm" len="sm"/>
            <a:tailEnd type="triangle" w="med" len="sm"/>
          </a:ln>
          <a:extLst>
            <a:ext uri="{909E8E84-426E-40DD-AFC4-6F175D3DCCD1}">
              <a14:hiddenFill xmlns:a14="http://schemas.microsoft.com/office/drawing/2010/main">
                <a:noFill/>
              </a14:hiddenFill>
            </a:ext>
          </a:extLst>
        </p:spPr>
        <p:txBody>
          <a:bodyPr>
            <a:spAutoFit/>
          </a:bodyPr>
          <a:lstStyle/>
          <a:p>
            <a:endParaRPr lang="en-US"/>
          </a:p>
        </p:txBody>
      </p:sp>
      <p:sp>
        <p:nvSpPr>
          <p:cNvPr id="39940" name="Line 12"/>
          <p:cNvSpPr>
            <a:spLocks noChangeShapeType="1"/>
          </p:cNvSpPr>
          <p:nvPr/>
        </p:nvSpPr>
        <p:spPr bwMode="auto">
          <a:xfrm>
            <a:off x="2819400" y="2884488"/>
            <a:ext cx="381000" cy="304800"/>
          </a:xfrm>
          <a:prstGeom prst="line">
            <a:avLst/>
          </a:prstGeom>
          <a:noFill/>
          <a:ln w="38100">
            <a:solidFill>
              <a:srgbClr val="CC3300"/>
            </a:solidFill>
            <a:round/>
            <a:headEnd type="none" w="sm" len="sm"/>
            <a:tailEnd type="triangle" w="med" len="sm"/>
          </a:ln>
          <a:extLst>
            <a:ext uri="{909E8E84-426E-40DD-AFC4-6F175D3DCCD1}">
              <a14:hiddenFill xmlns:a14="http://schemas.microsoft.com/office/drawing/2010/main">
                <a:noFill/>
              </a14:hiddenFill>
            </a:ext>
          </a:extLst>
        </p:spPr>
        <p:txBody>
          <a:bodyPr>
            <a:spAutoFit/>
          </a:bodyPr>
          <a:lstStyle/>
          <a:p>
            <a:endParaRPr lang="en-US"/>
          </a:p>
        </p:txBody>
      </p:sp>
      <p:sp>
        <p:nvSpPr>
          <p:cNvPr id="39941" name="Line 16"/>
          <p:cNvSpPr>
            <a:spLocks noChangeShapeType="1"/>
          </p:cNvSpPr>
          <p:nvPr/>
        </p:nvSpPr>
        <p:spPr bwMode="auto">
          <a:xfrm flipV="1">
            <a:off x="2819400" y="3570288"/>
            <a:ext cx="381000" cy="304800"/>
          </a:xfrm>
          <a:prstGeom prst="line">
            <a:avLst/>
          </a:prstGeom>
          <a:noFill/>
          <a:ln w="38100">
            <a:solidFill>
              <a:srgbClr val="CC3300"/>
            </a:solidFill>
            <a:round/>
            <a:headEnd type="none" w="sm" len="sm"/>
            <a:tailEnd type="triangle" w="med" len="sm"/>
          </a:ln>
          <a:extLst>
            <a:ext uri="{909E8E84-426E-40DD-AFC4-6F175D3DCCD1}">
              <a14:hiddenFill xmlns:a14="http://schemas.microsoft.com/office/drawing/2010/main">
                <a:noFill/>
              </a14:hiddenFill>
            </a:ext>
          </a:extLst>
        </p:spPr>
        <p:txBody>
          <a:bodyPr>
            <a:spAutoFit/>
          </a:bodyPr>
          <a:lstStyle/>
          <a:p>
            <a:endParaRPr lang="en-US"/>
          </a:p>
        </p:txBody>
      </p:sp>
      <p:sp>
        <p:nvSpPr>
          <p:cNvPr id="39942" name="Text Box 11" descr="Watch&#10;Multiagency operations 24/7. &#10;Monitors national picture. &#10;Puts incident in national context.&#10;"/>
          <p:cNvSpPr txBox="1">
            <a:spLocks noChangeArrowheads="1"/>
          </p:cNvSpPr>
          <p:nvPr/>
        </p:nvSpPr>
        <p:spPr bwMode="auto">
          <a:xfrm>
            <a:off x="304800" y="1123950"/>
            <a:ext cx="2514600" cy="2019300"/>
          </a:xfrm>
          <a:prstGeom prst="rect">
            <a:avLst/>
          </a:prstGeom>
          <a:noFill/>
          <a:ln w="9525">
            <a:solidFill>
              <a:srgbClr val="25387D"/>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marL="228600" indent="-228600"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10000"/>
              </a:spcBef>
              <a:buFont typeface="Wingdings" pitchFamily="2" charset="2"/>
              <a:buNone/>
            </a:pPr>
            <a:r>
              <a:rPr lang="en-US" sz="1900" b="1" dirty="0">
                <a:solidFill>
                  <a:srgbClr val="CC0000"/>
                </a:solidFill>
                <a:latin typeface="Arial" charset="0"/>
                <a:cs typeface="Times New Roman" pitchFamily="18" charset="0"/>
              </a:rPr>
              <a:t>Watch</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Multiagency operations 24/7. </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Monitors national picture. </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Puts incident in national context.</a:t>
            </a:r>
          </a:p>
        </p:txBody>
      </p:sp>
      <p:sp>
        <p:nvSpPr>
          <p:cNvPr id="39943" name="Text Box 13" descr="NICC&#10;Monitors critical infrastructure and key resources.&#10;Supports government and industry partners.&#10;"/>
          <p:cNvSpPr txBox="1">
            <a:spLocks noChangeArrowheads="1"/>
          </p:cNvSpPr>
          <p:nvPr/>
        </p:nvSpPr>
        <p:spPr bwMode="auto">
          <a:xfrm>
            <a:off x="6400800" y="3709988"/>
            <a:ext cx="2514600" cy="1993900"/>
          </a:xfrm>
          <a:prstGeom prst="rect">
            <a:avLst/>
          </a:prstGeom>
          <a:noFill/>
          <a:ln w="9525">
            <a:solidFill>
              <a:srgbClr val="25387D"/>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marL="228600" indent="-228600"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10000"/>
              </a:spcBef>
              <a:buFont typeface="Wingdings" pitchFamily="2" charset="2"/>
              <a:buNone/>
            </a:pPr>
            <a:r>
              <a:rPr lang="en-US" sz="1900" b="1" dirty="0">
                <a:solidFill>
                  <a:srgbClr val="CC0000"/>
                </a:solidFill>
                <a:latin typeface="Arial" charset="0"/>
                <a:cs typeface="Times New Roman" pitchFamily="18" charset="0"/>
              </a:rPr>
              <a:t>NICC</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Monitors critical infrastructure and key resources.</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Supports government and industry partners.</a:t>
            </a:r>
          </a:p>
        </p:txBody>
      </p:sp>
      <p:sp>
        <p:nvSpPr>
          <p:cNvPr id="39944" name="Text Box 14" descr="Intel &amp; Analysis &#10;Provides threat information, analysis, and intelligence. &#10;Monitors national intel picture.&#10;"/>
          <p:cNvSpPr txBox="1">
            <a:spLocks noChangeArrowheads="1"/>
          </p:cNvSpPr>
          <p:nvPr/>
        </p:nvSpPr>
        <p:spPr bwMode="auto">
          <a:xfrm>
            <a:off x="304800" y="3494088"/>
            <a:ext cx="2514600" cy="1993900"/>
          </a:xfrm>
          <a:prstGeom prst="rect">
            <a:avLst/>
          </a:prstGeom>
          <a:noFill/>
          <a:ln w="9525">
            <a:solidFill>
              <a:srgbClr val="25387D"/>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marL="228600" indent="-228600"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10000"/>
              </a:spcBef>
              <a:buFont typeface="Wingdings" pitchFamily="2" charset="2"/>
              <a:buNone/>
            </a:pPr>
            <a:r>
              <a:rPr lang="en-US" sz="1900" b="1" dirty="0">
                <a:solidFill>
                  <a:srgbClr val="CC0000"/>
                </a:solidFill>
                <a:latin typeface="Arial" charset="0"/>
                <a:cs typeface="Times New Roman" pitchFamily="18" charset="0"/>
              </a:rPr>
              <a:t>Intel &amp; Analysis</a:t>
            </a:r>
            <a:r>
              <a:rPr lang="en-US" sz="1900" b="1" dirty="0">
                <a:solidFill>
                  <a:srgbClr val="FFFF00"/>
                </a:solidFill>
                <a:latin typeface="Arial" charset="0"/>
                <a:cs typeface="Times New Roman" pitchFamily="18" charset="0"/>
              </a:rPr>
              <a:t> </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Provides threat information, analysis, and intelligence. </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Monitors national </a:t>
            </a:r>
            <a:r>
              <a:rPr lang="en-US" sz="1700" b="1" dirty="0" err="1">
                <a:solidFill>
                  <a:srgbClr val="000066"/>
                </a:solidFill>
                <a:latin typeface="Arial" charset="0"/>
                <a:cs typeface="Times New Roman" pitchFamily="18" charset="0"/>
              </a:rPr>
              <a:t>intel</a:t>
            </a:r>
            <a:r>
              <a:rPr lang="en-US" sz="1700" b="1" dirty="0">
                <a:solidFill>
                  <a:srgbClr val="000066"/>
                </a:solidFill>
                <a:latin typeface="Arial" charset="0"/>
                <a:cs typeface="Times New Roman" pitchFamily="18" charset="0"/>
              </a:rPr>
              <a:t> picture.</a:t>
            </a:r>
          </a:p>
        </p:txBody>
      </p:sp>
      <p:sp>
        <p:nvSpPr>
          <p:cNvPr id="39945" name="Text Box 15" descr="Planning Element&#10;Provides national-level planning recommendations to the Secretary.&#10;Provides staff support to the Domestic Readiness Group.&#10;"/>
          <p:cNvSpPr txBox="1">
            <a:spLocks noChangeArrowheads="1"/>
          </p:cNvSpPr>
          <p:nvPr/>
        </p:nvSpPr>
        <p:spPr bwMode="auto">
          <a:xfrm>
            <a:off x="6400800" y="1093788"/>
            <a:ext cx="2514600" cy="2511425"/>
          </a:xfrm>
          <a:prstGeom prst="rect">
            <a:avLst/>
          </a:prstGeom>
          <a:noFill/>
          <a:ln w="9525">
            <a:solidFill>
              <a:srgbClr val="25387D"/>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marL="228600" indent="-228600"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10000"/>
              </a:spcBef>
              <a:buFont typeface="Wingdings" pitchFamily="2" charset="2"/>
              <a:buNone/>
            </a:pPr>
            <a:r>
              <a:rPr lang="en-US" sz="1900" b="1" dirty="0">
                <a:solidFill>
                  <a:srgbClr val="CC0000"/>
                </a:solidFill>
                <a:latin typeface="Arial" charset="0"/>
                <a:cs typeface="Times New Roman" pitchFamily="18" charset="0"/>
              </a:rPr>
              <a:t>Planning Element</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Provides national-level planning recommendations to the Secretary.</a:t>
            </a:r>
          </a:p>
          <a:p>
            <a:pPr eaLnBrk="1" hangingPunct="1">
              <a:spcBef>
                <a:spcPct val="10000"/>
              </a:spcBef>
              <a:buFont typeface="Wingdings" pitchFamily="2" charset="2"/>
              <a:buChar char="§"/>
            </a:pPr>
            <a:r>
              <a:rPr lang="en-US" sz="1700" b="1" dirty="0">
                <a:solidFill>
                  <a:srgbClr val="000066"/>
                </a:solidFill>
                <a:latin typeface="Arial" charset="0"/>
                <a:cs typeface="Times New Roman" pitchFamily="18" charset="0"/>
              </a:rPr>
              <a:t>Provides staff support to the Domestic Readiness Group.</a:t>
            </a:r>
          </a:p>
        </p:txBody>
      </p:sp>
      <p:sp>
        <p:nvSpPr>
          <p:cNvPr id="39946" name="Line 18"/>
          <p:cNvSpPr>
            <a:spLocks noChangeShapeType="1"/>
          </p:cNvSpPr>
          <p:nvPr/>
        </p:nvSpPr>
        <p:spPr bwMode="auto">
          <a:xfrm flipH="1" flipV="1">
            <a:off x="5943600" y="4332288"/>
            <a:ext cx="457200" cy="228600"/>
          </a:xfrm>
          <a:prstGeom prst="line">
            <a:avLst/>
          </a:prstGeom>
          <a:noFill/>
          <a:ln w="38100">
            <a:solidFill>
              <a:srgbClr val="CC0000"/>
            </a:solidFill>
            <a:round/>
            <a:headEnd type="none" w="sm" len="sm"/>
            <a:tailEnd type="triangle" w="med" len="sm"/>
          </a:ln>
          <a:extLst>
            <a:ext uri="{909E8E84-426E-40DD-AFC4-6F175D3DCCD1}">
              <a14:hiddenFill xmlns:a14="http://schemas.microsoft.com/office/drawing/2010/main">
                <a:noFill/>
              </a14:hiddenFill>
            </a:ext>
          </a:extLst>
        </p:spPr>
        <p:txBody>
          <a:bodyPr>
            <a:spAutoFit/>
          </a:bodyPr>
          <a:lstStyle/>
          <a:p>
            <a:endParaRPr lang="en-US"/>
          </a:p>
        </p:txBody>
      </p:sp>
      <p:grpSp>
        <p:nvGrpSpPr>
          <p:cNvPr id="39947" name="Group 14" descr="DHS Secretary&#10;NOC Components&#10;Watch&#10;Intel &amp; Analysis&#10;Planning Element&#10;NICC&#10;NRCC"/>
          <p:cNvGrpSpPr>
            <a:grpSpLocks/>
          </p:cNvGrpSpPr>
          <p:nvPr/>
        </p:nvGrpSpPr>
        <p:grpSpPr bwMode="auto">
          <a:xfrm>
            <a:off x="3200400" y="1665288"/>
            <a:ext cx="2743200" cy="3352800"/>
            <a:chOff x="2016" y="1008"/>
            <a:chExt cx="1728" cy="2112"/>
          </a:xfrm>
        </p:grpSpPr>
        <p:sp>
          <p:nvSpPr>
            <p:cNvPr id="39948" name="Line 2"/>
            <p:cNvSpPr>
              <a:spLocks noChangeShapeType="1"/>
            </p:cNvSpPr>
            <p:nvPr/>
          </p:nvSpPr>
          <p:spPr bwMode="auto">
            <a:xfrm flipV="1">
              <a:off x="2880" y="1440"/>
              <a:ext cx="0" cy="24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9" name="Text Box 3"/>
            <p:cNvSpPr txBox="1">
              <a:spLocks noChangeArrowheads="1"/>
            </p:cNvSpPr>
            <p:nvPr/>
          </p:nvSpPr>
          <p:spPr bwMode="auto">
            <a:xfrm>
              <a:off x="2016" y="1008"/>
              <a:ext cx="1728" cy="432"/>
            </a:xfrm>
            <a:prstGeom prst="rect">
              <a:avLst/>
            </a:prstGeom>
            <a:solidFill>
              <a:srgbClr val="003366"/>
            </a:solidFill>
            <a:ln w="9525">
              <a:solidFill>
                <a:schemeClr val="bg1"/>
              </a:solidFill>
              <a:miter lim="800000"/>
              <a:headEnd/>
              <a:tailEnd/>
            </a:ln>
          </p:spPr>
          <p:txBody>
            <a:bodyPr tIns="118872"/>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lnSpc>
                  <a:spcPct val="85000"/>
                </a:lnSpc>
                <a:spcBef>
                  <a:spcPct val="45000"/>
                </a:spcBef>
              </a:pPr>
              <a:r>
                <a:rPr lang="en-US" sz="1800" b="1">
                  <a:solidFill>
                    <a:schemeClr val="bg1"/>
                  </a:solidFill>
                  <a:latin typeface="Arial" charset="0"/>
                </a:rPr>
                <a:t>DHS  </a:t>
              </a:r>
              <a:br>
                <a:rPr lang="en-US" sz="1800" b="1">
                  <a:solidFill>
                    <a:schemeClr val="bg1"/>
                  </a:solidFill>
                  <a:latin typeface="Arial" charset="0"/>
                </a:rPr>
              </a:br>
              <a:r>
                <a:rPr lang="en-US" sz="1800" b="1">
                  <a:solidFill>
                    <a:schemeClr val="bg1"/>
                  </a:solidFill>
                  <a:latin typeface="Arial" charset="0"/>
                </a:rPr>
                <a:t>Secretary</a:t>
              </a:r>
            </a:p>
          </p:txBody>
        </p:sp>
        <p:sp>
          <p:nvSpPr>
            <p:cNvPr id="39950" name="Rectangle 5"/>
            <p:cNvSpPr>
              <a:spLocks noChangeArrowheads="1"/>
            </p:cNvSpPr>
            <p:nvPr/>
          </p:nvSpPr>
          <p:spPr bwMode="auto">
            <a:xfrm>
              <a:off x="2016" y="1584"/>
              <a:ext cx="1728" cy="237"/>
            </a:xfrm>
            <a:prstGeom prst="rect">
              <a:avLst/>
            </a:prstGeom>
            <a:solidFill>
              <a:srgbClr val="003366"/>
            </a:solidFill>
            <a:ln w="9525">
              <a:solidFill>
                <a:schemeClr val="bg1"/>
              </a:solidFill>
              <a:miter lim="800000"/>
              <a:headEnd type="none" w="sm" len="sm"/>
              <a:tailEnd type="none" w="sm" len="sm"/>
            </a:ln>
          </p:spPr>
          <p:txBody>
            <a:bodyPr anchor="ctr">
              <a:spAutoFit/>
            </a:bodyPr>
            <a:lstStyle/>
            <a:p>
              <a:pPr algn="ctr">
                <a:spcBef>
                  <a:spcPct val="20000"/>
                </a:spcBef>
                <a:buFont typeface="Wingdings" pitchFamily="2" charset="2"/>
                <a:buNone/>
              </a:pPr>
              <a:r>
                <a:rPr lang="en-US" sz="1800" b="1">
                  <a:solidFill>
                    <a:schemeClr val="bg1"/>
                  </a:solidFill>
                  <a:latin typeface="Arial" charset="0"/>
                  <a:cs typeface="Times New Roman" pitchFamily="18" charset="0"/>
                </a:rPr>
                <a:t>NOC Components</a:t>
              </a:r>
            </a:p>
          </p:txBody>
        </p:sp>
        <p:sp>
          <p:nvSpPr>
            <p:cNvPr id="39951" name="Rectangle 6"/>
            <p:cNvSpPr>
              <a:spLocks noChangeArrowheads="1"/>
            </p:cNvSpPr>
            <p:nvPr/>
          </p:nvSpPr>
          <p:spPr bwMode="auto">
            <a:xfrm>
              <a:off x="2016" y="1840"/>
              <a:ext cx="1728" cy="256"/>
            </a:xfrm>
            <a:prstGeom prst="rect">
              <a:avLst/>
            </a:prstGeom>
            <a:solidFill>
              <a:schemeClr val="bg1"/>
            </a:solidFill>
            <a:ln w="9525">
              <a:solidFill>
                <a:srgbClr val="003366"/>
              </a:solidFill>
              <a:miter lim="800000"/>
              <a:headEnd type="none" w="sm" len="sm"/>
              <a:tailEnd type="none" w="sm" len="sm"/>
            </a:ln>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Watch</a:t>
              </a:r>
            </a:p>
          </p:txBody>
        </p:sp>
        <p:sp>
          <p:nvSpPr>
            <p:cNvPr id="39952" name="Rectangle 7"/>
            <p:cNvSpPr>
              <a:spLocks noChangeArrowheads="1"/>
            </p:cNvSpPr>
            <p:nvPr/>
          </p:nvSpPr>
          <p:spPr bwMode="auto">
            <a:xfrm>
              <a:off x="2016" y="2096"/>
              <a:ext cx="1728" cy="256"/>
            </a:xfrm>
            <a:prstGeom prst="rect">
              <a:avLst/>
            </a:prstGeom>
            <a:solidFill>
              <a:schemeClr val="bg1"/>
            </a:solidFill>
            <a:ln w="9525">
              <a:solidFill>
                <a:srgbClr val="003366"/>
              </a:solidFill>
              <a:miter lim="800000"/>
              <a:headEnd type="none" w="sm" len="sm"/>
              <a:tailEnd type="none" w="sm" len="sm"/>
            </a:ln>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Intel &amp; Analysis</a:t>
              </a:r>
            </a:p>
          </p:txBody>
        </p:sp>
        <p:sp>
          <p:nvSpPr>
            <p:cNvPr id="39953" name="Rectangle 8"/>
            <p:cNvSpPr>
              <a:spLocks noChangeArrowheads="1"/>
            </p:cNvSpPr>
            <p:nvPr/>
          </p:nvSpPr>
          <p:spPr bwMode="auto">
            <a:xfrm>
              <a:off x="2016" y="2352"/>
              <a:ext cx="1728" cy="256"/>
            </a:xfrm>
            <a:prstGeom prst="rect">
              <a:avLst/>
            </a:prstGeom>
            <a:solidFill>
              <a:schemeClr val="bg1"/>
            </a:solidFill>
            <a:ln w="9525">
              <a:solidFill>
                <a:srgbClr val="003366"/>
              </a:solidFill>
              <a:miter lim="800000"/>
              <a:headEnd type="none" w="sm" len="sm"/>
              <a:tailEnd type="none" w="sm" len="sm"/>
            </a:ln>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Planning Element</a:t>
              </a:r>
            </a:p>
          </p:txBody>
        </p:sp>
        <p:sp>
          <p:nvSpPr>
            <p:cNvPr id="39954" name="Rectangle 9"/>
            <p:cNvSpPr>
              <a:spLocks noChangeArrowheads="1"/>
            </p:cNvSpPr>
            <p:nvPr/>
          </p:nvSpPr>
          <p:spPr bwMode="auto">
            <a:xfrm>
              <a:off x="2016" y="2608"/>
              <a:ext cx="1728" cy="256"/>
            </a:xfrm>
            <a:prstGeom prst="rect">
              <a:avLst/>
            </a:prstGeom>
            <a:solidFill>
              <a:schemeClr val="bg1"/>
            </a:solidFill>
            <a:ln w="9525">
              <a:solidFill>
                <a:srgbClr val="003366"/>
              </a:solidFill>
              <a:miter lim="800000"/>
              <a:headEnd type="none" w="sm" len="sm"/>
              <a:tailEnd type="none" w="sm" len="sm"/>
            </a:ln>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NICC</a:t>
              </a:r>
            </a:p>
          </p:txBody>
        </p:sp>
        <p:sp>
          <p:nvSpPr>
            <p:cNvPr id="39955" name="Rectangle 10"/>
            <p:cNvSpPr>
              <a:spLocks noChangeArrowheads="1"/>
            </p:cNvSpPr>
            <p:nvPr/>
          </p:nvSpPr>
          <p:spPr bwMode="auto">
            <a:xfrm>
              <a:off x="2016" y="2864"/>
              <a:ext cx="1728" cy="256"/>
            </a:xfrm>
            <a:prstGeom prst="rect">
              <a:avLst/>
            </a:prstGeom>
            <a:solidFill>
              <a:schemeClr val="bg1"/>
            </a:solidFill>
            <a:ln w="9525">
              <a:solidFill>
                <a:srgbClr val="003366"/>
              </a:solidFill>
              <a:miter lim="800000"/>
              <a:headEnd type="none" w="sm" len="sm"/>
              <a:tailEnd type="none" w="sm" len="sm"/>
            </a:ln>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NRCC</a:t>
              </a:r>
            </a:p>
          </p:txBody>
        </p:sp>
        <p:pic>
          <p:nvPicPr>
            <p:cNvPr id="39956" name="Picture 23" descr="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 y="1017"/>
              <a:ext cx="414"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90900" y="1068388"/>
            <a:ext cx="5295900" cy="4646612"/>
          </a:xfrm>
        </p:spPr>
        <p:txBody>
          <a:bodyPr/>
          <a:lstStyle/>
          <a:p>
            <a:pPr marL="342900" lvl="1">
              <a:spcBef>
                <a:spcPct val="30000"/>
              </a:spcBef>
              <a:tabLst>
                <a:tab pos="292100" algn="l"/>
              </a:tabLst>
            </a:pPr>
            <a:r>
              <a:rPr lang="en-US" sz="2600" dirty="0">
                <a:latin typeface="Arial" charset="0"/>
              </a:rPr>
              <a:t>Coordinates resource deployment.</a:t>
            </a:r>
          </a:p>
          <a:p>
            <a:pPr marL="342900" lvl="1">
              <a:spcBef>
                <a:spcPct val="30000"/>
              </a:spcBef>
              <a:tabLst>
                <a:tab pos="292100" algn="l"/>
              </a:tabLst>
            </a:pPr>
            <a:r>
              <a:rPr lang="en-US" sz="2600" dirty="0">
                <a:latin typeface="Arial" charset="0"/>
              </a:rPr>
              <a:t>Provides operational support </a:t>
            </a:r>
            <a:br>
              <a:rPr lang="en-US" sz="2600" dirty="0">
                <a:latin typeface="Arial" charset="0"/>
              </a:rPr>
            </a:br>
            <a:r>
              <a:rPr lang="en-US" sz="2600" dirty="0">
                <a:latin typeface="Arial" charset="0"/>
              </a:rPr>
              <a:t>to regional and field structures.</a:t>
            </a:r>
          </a:p>
          <a:p>
            <a:pPr marL="342900" lvl="1">
              <a:spcBef>
                <a:spcPct val="30000"/>
              </a:spcBef>
              <a:tabLst>
                <a:tab pos="292100" algn="l"/>
              </a:tabLst>
            </a:pPr>
            <a:r>
              <a:rPr lang="en-US" sz="2600" dirty="0">
                <a:latin typeface="Arial" charset="0"/>
              </a:rPr>
              <a:t>Develops strategic plans.</a:t>
            </a:r>
          </a:p>
          <a:p>
            <a:pPr marL="342900" lvl="1">
              <a:spcBef>
                <a:spcPct val="30000"/>
              </a:spcBef>
              <a:tabLst>
                <a:tab pos="292100" algn="l"/>
              </a:tabLst>
            </a:pPr>
            <a:r>
              <a:rPr lang="en-US" sz="2600" dirty="0">
                <a:latin typeface="Arial" charset="0"/>
              </a:rPr>
              <a:t>Serves as an information conduit.</a:t>
            </a:r>
          </a:p>
          <a:p>
            <a:endParaRPr lang="en-US" dirty="0"/>
          </a:p>
        </p:txBody>
      </p:sp>
      <p:sp>
        <p:nvSpPr>
          <p:cNvPr id="40962" name="Rectangle 2"/>
          <p:cNvSpPr>
            <a:spLocks noGrp="1" noChangeAspect="1" noChangeArrowheads="1"/>
          </p:cNvSpPr>
          <p:nvPr>
            <p:ph type="title"/>
          </p:nvPr>
        </p:nvSpPr>
        <p:spPr>
          <a:xfrm>
            <a:off x="457200" y="304800"/>
            <a:ext cx="8470900" cy="639763"/>
          </a:xfrm>
        </p:spPr>
        <p:txBody>
          <a:bodyPr/>
          <a:lstStyle/>
          <a:p>
            <a:r>
              <a:rPr lang="en-US" sz="3100" dirty="0" smtClean="0"/>
              <a:t>National Response Coordination Center (NRCC)</a:t>
            </a:r>
          </a:p>
        </p:txBody>
      </p:sp>
      <p:grpSp>
        <p:nvGrpSpPr>
          <p:cNvPr id="40963" name="Group 8" descr="DHS Secretary &#10;&#10;NOC Components&#10;Watch&#10;Intel &amp; Analysis&#10;Planning Element&#10;NICC&#10;NRCC (highlighted)"/>
          <p:cNvGrpSpPr>
            <a:grpSpLocks/>
          </p:cNvGrpSpPr>
          <p:nvPr/>
        </p:nvGrpSpPr>
        <p:grpSpPr bwMode="auto">
          <a:xfrm>
            <a:off x="457200" y="1238250"/>
            <a:ext cx="2743200" cy="3352800"/>
            <a:chOff x="288" y="780"/>
            <a:chExt cx="1728" cy="2112"/>
          </a:xfrm>
        </p:grpSpPr>
        <p:sp>
          <p:nvSpPr>
            <p:cNvPr id="40966" name="Line 2"/>
            <p:cNvSpPr>
              <a:spLocks noChangeShapeType="1"/>
            </p:cNvSpPr>
            <p:nvPr/>
          </p:nvSpPr>
          <p:spPr bwMode="auto">
            <a:xfrm flipV="1">
              <a:off x="1152" y="1212"/>
              <a:ext cx="0" cy="240"/>
            </a:xfrm>
            <a:prstGeom prst="line">
              <a:avLst/>
            </a:prstGeom>
            <a:noFill/>
            <a:ln w="28575">
              <a:solidFill>
                <a:srgbClr val="25387D"/>
              </a:solidFill>
              <a:round/>
              <a:headEnd/>
              <a:tailEnd/>
            </a:ln>
            <a:effectLst>
              <a:outerShdw dist="35921" dir="2700000" algn="ctr" rotWithShape="0">
                <a:srgbClr val="B2B2B2">
                  <a:alpha val="50000"/>
                </a:srgbClr>
              </a:outerShdw>
            </a:effectLst>
            <a:extLst>
              <a:ext uri="{909E8E84-426E-40DD-AFC4-6F175D3DCCD1}">
                <a14:hiddenFill xmlns:a14="http://schemas.microsoft.com/office/drawing/2010/main">
                  <a:noFill/>
                </a14:hiddenFill>
              </a:ext>
            </a:extLst>
          </p:spPr>
          <p:txBody>
            <a:bodyPr/>
            <a:lstStyle/>
            <a:p>
              <a:endParaRPr lang="en-US"/>
            </a:p>
          </p:txBody>
        </p:sp>
        <p:sp>
          <p:nvSpPr>
            <p:cNvPr id="40967" name="Text Box 3"/>
            <p:cNvSpPr txBox="1">
              <a:spLocks noChangeArrowheads="1"/>
            </p:cNvSpPr>
            <p:nvPr/>
          </p:nvSpPr>
          <p:spPr bwMode="auto">
            <a:xfrm>
              <a:off x="288" y="780"/>
              <a:ext cx="1728" cy="432"/>
            </a:xfrm>
            <a:prstGeom prst="rect">
              <a:avLst/>
            </a:prstGeom>
            <a:solidFill>
              <a:srgbClr val="003366"/>
            </a:solidFill>
            <a:ln w="9525">
              <a:solidFill>
                <a:srgbClr val="25387D"/>
              </a:solidFill>
              <a:miter lim="800000"/>
              <a:headEnd/>
              <a:tailEnd/>
            </a:ln>
            <a:effectLst>
              <a:outerShdw dist="35921" dir="2700000" algn="ctr" rotWithShape="0">
                <a:srgbClr val="B2B2B2">
                  <a:alpha val="50000"/>
                </a:srgbClr>
              </a:outerShdw>
            </a:effectLst>
          </p:spPr>
          <p:txBody>
            <a:bodyPr tIns="118872"/>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lnSpc>
                  <a:spcPct val="85000"/>
                </a:lnSpc>
                <a:spcBef>
                  <a:spcPct val="45000"/>
                </a:spcBef>
              </a:pPr>
              <a:r>
                <a:rPr lang="en-US" sz="1800" b="1">
                  <a:solidFill>
                    <a:schemeClr val="bg1"/>
                  </a:solidFill>
                  <a:latin typeface="Arial" charset="0"/>
                </a:rPr>
                <a:t>DHS  </a:t>
              </a:r>
              <a:br>
                <a:rPr lang="en-US" sz="1800" b="1">
                  <a:solidFill>
                    <a:schemeClr val="bg1"/>
                  </a:solidFill>
                  <a:latin typeface="Arial" charset="0"/>
                </a:rPr>
              </a:br>
              <a:r>
                <a:rPr lang="en-US" sz="1800" b="1">
                  <a:solidFill>
                    <a:schemeClr val="bg1"/>
                  </a:solidFill>
                  <a:latin typeface="Arial" charset="0"/>
                </a:rPr>
                <a:t>Secretary</a:t>
              </a:r>
            </a:p>
          </p:txBody>
        </p:sp>
        <p:sp>
          <p:nvSpPr>
            <p:cNvPr id="40968" name="Rectangle 5"/>
            <p:cNvSpPr>
              <a:spLocks noChangeArrowheads="1"/>
            </p:cNvSpPr>
            <p:nvPr/>
          </p:nvSpPr>
          <p:spPr bwMode="auto">
            <a:xfrm>
              <a:off x="288" y="1356"/>
              <a:ext cx="1728" cy="237"/>
            </a:xfrm>
            <a:prstGeom prst="rect">
              <a:avLst/>
            </a:prstGeom>
            <a:solidFill>
              <a:srgbClr val="003366"/>
            </a:solidFill>
            <a:ln w="9525">
              <a:solidFill>
                <a:srgbClr val="25387D"/>
              </a:solidFill>
              <a:miter lim="800000"/>
              <a:headEnd type="none" w="sm" len="sm"/>
              <a:tailEnd type="none" w="sm" len="sm"/>
            </a:ln>
            <a:effectLst>
              <a:outerShdw dist="35921" dir="2700000" algn="ctr" rotWithShape="0">
                <a:srgbClr val="B2B2B2">
                  <a:alpha val="50000"/>
                </a:srgbClr>
              </a:outerShdw>
            </a:effectLst>
          </p:spPr>
          <p:txBody>
            <a:bodyPr anchor="ctr">
              <a:spAutoFit/>
            </a:bodyPr>
            <a:lstStyle/>
            <a:p>
              <a:pPr algn="ctr">
                <a:spcBef>
                  <a:spcPct val="20000"/>
                </a:spcBef>
                <a:buFont typeface="Wingdings" pitchFamily="2" charset="2"/>
                <a:buNone/>
              </a:pPr>
              <a:r>
                <a:rPr lang="en-US" sz="1800" b="1">
                  <a:solidFill>
                    <a:schemeClr val="bg1"/>
                  </a:solidFill>
                  <a:latin typeface="Arial" charset="0"/>
                  <a:cs typeface="Times New Roman" pitchFamily="18" charset="0"/>
                </a:rPr>
                <a:t>NOC Components</a:t>
              </a:r>
            </a:p>
          </p:txBody>
        </p:sp>
        <p:sp>
          <p:nvSpPr>
            <p:cNvPr id="40969" name="Rectangle 6"/>
            <p:cNvSpPr>
              <a:spLocks noChangeArrowheads="1"/>
            </p:cNvSpPr>
            <p:nvPr/>
          </p:nvSpPr>
          <p:spPr bwMode="auto">
            <a:xfrm>
              <a:off x="288" y="1612"/>
              <a:ext cx="1728" cy="256"/>
            </a:xfrm>
            <a:prstGeom prst="rect">
              <a:avLst/>
            </a:prstGeom>
            <a:solidFill>
              <a:schemeClr val="bg1"/>
            </a:solidFill>
            <a:ln w="9525">
              <a:solidFill>
                <a:srgbClr val="003366"/>
              </a:solidFill>
              <a:miter lim="800000"/>
              <a:headEnd type="none" w="sm" len="sm"/>
              <a:tailEnd type="none" w="sm" len="sm"/>
            </a:ln>
            <a:effectLst>
              <a:outerShdw dist="35921" dir="2700000" algn="ctr" rotWithShape="0">
                <a:srgbClr val="B2B2B2">
                  <a:alpha val="50000"/>
                </a:srgbClr>
              </a:outerShdw>
            </a:effectLst>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Watch</a:t>
              </a:r>
            </a:p>
          </p:txBody>
        </p:sp>
        <p:sp>
          <p:nvSpPr>
            <p:cNvPr id="40970" name="Rectangle 7"/>
            <p:cNvSpPr>
              <a:spLocks noChangeArrowheads="1"/>
            </p:cNvSpPr>
            <p:nvPr/>
          </p:nvSpPr>
          <p:spPr bwMode="auto">
            <a:xfrm>
              <a:off x="288" y="1868"/>
              <a:ext cx="1728" cy="256"/>
            </a:xfrm>
            <a:prstGeom prst="rect">
              <a:avLst/>
            </a:prstGeom>
            <a:solidFill>
              <a:schemeClr val="bg1"/>
            </a:solidFill>
            <a:ln w="9525">
              <a:solidFill>
                <a:srgbClr val="003366"/>
              </a:solidFill>
              <a:miter lim="800000"/>
              <a:headEnd type="none" w="sm" len="sm"/>
              <a:tailEnd type="none" w="sm" len="sm"/>
            </a:ln>
            <a:effectLst>
              <a:outerShdw dist="35921" dir="2700000" algn="ctr" rotWithShape="0">
                <a:srgbClr val="B2B2B2">
                  <a:alpha val="50000"/>
                </a:srgbClr>
              </a:outerShdw>
            </a:effectLst>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Intel &amp; Analysis</a:t>
              </a:r>
            </a:p>
          </p:txBody>
        </p:sp>
        <p:sp>
          <p:nvSpPr>
            <p:cNvPr id="40971" name="Rectangle 8"/>
            <p:cNvSpPr>
              <a:spLocks noChangeArrowheads="1"/>
            </p:cNvSpPr>
            <p:nvPr/>
          </p:nvSpPr>
          <p:spPr bwMode="auto">
            <a:xfrm>
              <a:off x="288" y="2124"/>
              <a:ext cx="1728" cy="256"/>
            </a:xfrm>
            <a:prstGeom prst="rect">
              <a:avLst/>
            </a:prstGeom>
            <a:solidFill>
              <a:schemeClr val="bg1"/>
            </a:solidFill>
            <a:ln w="9525">
              <a:solidFill>
                <a:srgbClr val="003366"/>
              </a:solidFill>
              <a:miter lim="800000"/>
              <a:headEnd type="none" w="sm" len="sm"/>
              <a:tailEnd type="none" w="sm" len="sm"/>
            </a:ln>
            <a:effectLst>
              <a:outerShdw dist="35921" dir="2700000" algn="ctr" rotWithShape="0">
                <a:srgbClr val="B2B2B2">
                  <a:alpha val="50000"/>
                </a:srgbClr>
              </a:outerShdw>
            </a:effectLst>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Planning Element</a:t>
              </a:r>
            </a:p>
          </p:txBody>
        </p:sp>
        <p:sp>
          <p:nvSpPr>
            <p:cNvPr id="40972" name="Rectangle 9"/>
            <p:cNvSpPr>
              <a:spLocks noChangeArrowheads="1"/>
            </p:cNvSpPr>
            <p:nvPr/>
          </p:nvSpPr>
          <p:spPr bwMode="auto">
            <a:xfrm>
              <a:off x="288" y="2380"/>
              <a:ext cx="1728" cy="256"/>
            </a:xfrm>
            <a:prstGeom prst="rect">
              <a:avLst/>
            </a:prstGeom>
            <a:solidFill>
              <a:schemeClr val="bg1"/>
            </a:solidFill>
            <a:ln w="9525">
              <a:solidFill>
                <a:srgbClr val="003366"/>
              </a:solidFill>
              <a:miter lim="800000"/>
              <a:headEnd type="none" w="sm" len="sm"/>
              <a:tailEnd type="none" w="sm" len="sm"/>
            </a:ln>
            <a:effectLst>
              <a:outerShdw dist="35921" dir="2700000" algn="ctr" rotWithShape="0">
                <a:srgbClr val="B2B2B2">
                  <a:alpha val="50000"/>
                </a:srgbClr>
              </a:outerShdw>
            </a:effectLst>
          </p:spPr>
          <p:txBody>
            <a:bodyPr anchor="ctr">
              <a:spAutoFit/>
            </a:bodyPr>
            <a:lstStyle/>
            <a:p>
              <a:pPr algn="ctr">
                <a:spcBef>
                  <a:spcPct val="20000"/>
                </a:spcBef>
                <a:buFont typeface="Wingdings" pitchFamily="2" charset="2"/>
                <a:buNone/>
              </a:pPr>
              <a:r>
                <a:rPr lang="en-US" sz="2000" b="1">
                  <a:solidFill>
                    <a:srgbClr val="003366"/>
                  </a:solidFill>
                  <a:latin typeface="Arial" charset="0"/>
                  <a:cs typeface="Times New Roman" pitchFamily="18" charset="0"/>
                </a:rPr>
                <a:t>NICC</a:t>
              </a:r>
            </a:p>
          </p:txBody>
        </p:sp>
        <p:pic>
          <p:nvPicPr>
            <p:cNvPr id="40973" name="Picture 16" descr="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 y="789"/>
              <a:ext cx="414"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10"/>
            <p:cNvSpPr>
              <a:spLocks noChangeArrowheads="1"/>
            </p:cNvSpPr>
            <p:nvPr/>
          </p:nvSpPr>
          <p:spPr bwMode="auto">
            <a:xfrm>
              <a:off x="288" y="2636"/>
              <a:ext cx="1728" cy="256"/>
            </a:xfrm>
            <a:prstGeom prst="rect">
              <a:avLst/>
            </a:prstGeom>
            <a:gradFill rotWithShape="1">
              <a:gsLst>
                <a:gs pos="0">
                  <a:srgbClr val="5E1700"/>
                </a:gs>
                <a:gs pos="50000">
                  <a:srgbClr val="CC3300"/>
                </a:gs>
                <a:gs pos="100000">
                  <a:srgbClr val="5E1700"/>
                </a:gs>
              </a:gsLst>
              <a:lin ang="18900000" scaled="1"/>
            </a:gradFill>
            <a:ln w="9525">
              <a:solidFill>
                <a:srgbClr val="003366"/>
              </a:solidFill>
              <a:miter lim="800000"/>
              <a:headEnd type="none" w="sm" len="sm"/>
              <a:tailEnd type="none" w="sm" len="sm"/>
            </a:ln>
            <a:effectLst>
              <a:outerShdw dist="35921" dir="2700000" algn="ctr" rotWithShape="0">
                <a:srgbClr val="B2B2B2">
                  <a:alpha val="50000"/>
                </a:srgbClr>
              </a:outerShdw>
            </a:effectLst>
          </p:spPr>
          <p:txBody>
            <a:bodyPr anchor="ctr">
              <a:spAutoFit/>
            </a:bodyPr>
            <a:lstStyle/>
            <a:p>
              <a:pPr algn="ctr">
                <a:spcBef>
                  <a:spcPct val="20000"/>
                </a:spcBef>
                <a:buFont typeface="Wingdings" pitchFamily="2" charset="2"/>
                <a:buNone/>
                <a:defRPr/>
              </a:pPr>
              <a:r>
                <a:rPr lang="en-US" sz="2000" b="1" dirty="0">
                  <a:solidFill>
                    <a:schemeClr val="bg1"/>
                  </a:solidFill>
                  <a:effectLst>
                    <a:outerShdw blurRad="38100" dist="38100" dir="2700000" algn="tl">
                      <a:srgbClr val="000000"/>
                    </a:outerShdw>
                  </a:effectLst>
                  <a:latin typeface="Arial" pitchFamily="34" charset="0"/>
                  <a:cs typeface="Times New Roman" pitchFamily="18" charset="0"/>
                </a:rPr>
                <a:t>NRCC</a:t>
              </a:r>
            </a:p>
          </p:txBody>
        </p:sp>
      </p:grpSp>
      <p:pic>
        <p:nvPicPr>
          <p:cNvPr id="40965" name="Picture 14" descr="Washington, DC, September 17, 2003 -- FEMA's Emergency Support Team, located in the headquarters building in Washington, D.C., monitors Hurricane ..."/>
          <p:cNvPicPr>
            <a:picLocks noChangeAspect="1" noChangeArrowheads="1"/>
          </p:cNvPicPr>
          <p:nvPr/>
        </p:nvPicPr>
        <p:blipFill>
          <a:blip r:embed="rId3">
            <a:extLst>
              <a:ext uri="{28A0092B-C50C-407E-A947-70E740481C1C}">
                <a14:useLocalDpi xmlns:a14="http://schemas.microsoft.com/office/drawing/2010/main" val="0"/>
              </a:ext>
            </a:extLst>
          </a:blip>
          <a:srcRect t="12500"/>
          <a:stretch>
            <a:fillRect/>
          </a:stretch>
        </p:blipFill>
        <p:spPr bwMode="auto">
          <a:xfrm>
            <a:off x="5762625" y="4300538"/>
            <a:ext cx="2482850" cy="135255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4800600" cy="4646612"/>
          </a:xfrm>
        </p:spPr>
        <p:txBody>
          <a:bodyPr/>
          <a:lstStyle/>
          <a:p>
            <a:pPr marL="114300">
              <a:spcBef>
                <a:spcPct val="30000"/>
              </a:spcBef>
            </a:pPr>
            <a:r>
              <a:rPr lang="en-US" sz="2400" dirty="0">
                <a:latin typeface="Arial" charset="0"/>
              </a:rPr>
              <a:t>Coordinate regional response efforts, including:</a:t>
            </a:r>
          </a:p>
          <a:p>
            <a:pPr lvl="1" indent="-228600">
              <a:spcBef>
                <a:spcPct val="30000"/>
              </a:spcBef>
            </a:pPr>
            <a:r>
              <a:rPr lang="en-US" sz="2400" dirty="0">
                <a:latin typeface="Arial" charset="0"/>
              </a:rPr>
              <a:t>Establishing initial Federal objectives.</a:t>
            </a:r>
          </a:p>
          <a:p>
            <a:pPr lvl="1" indent="-228600">
              <a:spcBef>
                <a:spcPct val="30000"/>
              </a:spcBef>
            </a:pPr>
            <a:r>
              <a:rPr lang="en-US" sz="2400" dirty="0">
                <a:latin typeface="Arial" charset="0"/>
              </a:rPr>
              <a:t>Providing Federal support to the affected States. </a:t>
            </a:r>
          </a:p>
          <a:p>
            <a:pPr lvl="1" indent="-228600">
              <a:spcBef>
                <a:spcPct val="30000"/>
              </a:spcBef>
            </a:pPr>
            <a:r>
              <a:rPr lang="en-US" sz="2400" dirty="0">
                <a:latin typeface="Arial" charset="0"/>
              </a:rPr>
              <a:t>Deploying teams to establish the Joint Field Office that will assume these functions.</a:t>
            </a:r>
          </a:p>
          <a:p>
            <a:endParaRPr lang="en-US" sz="2400" dirty="0"/>
          </a:p>
        </p:txBody>
      </p:sp>
      <p:sp>
        <p:nvSpPr>
          <p:cNvPr id="41986" name="Rectangle 2"/>
          <p:cNvSpPr>
            <a:spLocks noGrp="1" noChangeAspect="1" noChangeArrowheads="1"/>
          </p:cNvSpPr>
          <p:nvPr>
            <p:ph type="title"/>
          </p:nvPr>
        </p:nvSpPr>
        <p:spPr/>
        <p:txBody>
          <a:bodyPr/>
          <a:lstStyle/>
          <a:p>
            <a:r>
              <a:rPr lang="en-US" sz="2900" dirty="0" smtClean="0"/>
              <a:t>Regional Response Coordination Centers (RRCCs)</a:t>
            </a:r>
          </a:p>
        </p:txBody>
      </p:sp>
      <p:pic>
        <p:nvPicPr>
          <p:cNvPr id="41988" name="Picture 8" descr="People working in the Regional Response Coordination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6713" y="3381375"/>
            <a:ext cx="3057525" cy="20193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41989" name="Picture 9" descr="A map of the United States sectioned o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6238" y="1171575"/>
            <a:ext cx="3057525" cy="20193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spect="1" noChangeArrowheads="1"/>
          </p:cNvSpPr>
          <p:nvPr>
            <p:ph type="title"/>
          </p:nvPr>
        </p:nvSpPr>
        <p:spPr>
          <a:xfrm>
            <a:off x="342900" y="304800"/>
            <a:ext cx="8458200" cy="639763"/>
          </a:xfrm>
        </p:spPr>
        <p:txBody>
          <a:bodyPr/>
          <a:lstStyle/>
          <a:p>
            <a:r>
              <a:rPr lang="en-US" dirty="0" smtClean="0"/>
              <a:t>Joint Field Office (JFO)</a:t>
            </a:r>
          </a:p>
        </p:txBody>
      </p:sp>
      <p:grpSp>
        <p:nvGrpSpPr>
          <p:cNvPr id="43011" name="Group 37" descr="A hierarchy chart. At the top of the chart is Federal Coordinating Officer (FCO), State Coordinating Officer (SCO), and Senior Federal Officials (SFOs).  There is a red dotted line around these three boxes that says JFO Unified Coordination Group.  There is an arrow pointing to the three boxes that says Multiagency Coordination.  &#10;&#10;The chart branches off into Chief of Staff, External Affairs, Safety Officer, and Defense Coordinating Element.  Four additional branches include Operations Section, Planning Section, Logistics Section, and Finance/Admin Section.  These four boxes have arrows pointing to them that indicate they are Emergency Support Functions."/>
          <p:cNvGrpSpPr>
            <a:grpSpLocks/>
          </p:cNvGrpSpPr>
          <p:nvPr/>
        </p:nvGrpSpPr>
        <p:grpSpPr bwMode="auto">
          <a:xfrm>
            <a:off x="476250" y="1217613"/>
            <a:ext cx="8324850" cy="4359275"/>
            <a:chOff x="476250" y="1217613"/>
            <a:chExt cx="8324850" cy="4359275"/>
          </a:xfrm>
        </p:grpSpPr>
        <p:sp>
          <p:nvSpPr>
            <p:cNvPr id="43012" name="Line 4"/>
            <p:cNvSpPr>
              <a:spLocks noChangeShapeType="1"/>
            </p:cNvSpPr>
            <p:nvPr/>
          </p:nvSpPr>
          <p:spPr bwMode="auto">
            <a:xfrm>
              <a:off x="7229475" y="4164013"/>
              <a:ext cx="0" cy="276225"/>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13" name="Line 4"/>
            <p:cNvSpPr>
              <a:spLocks noChangeShapeType="1"/>
            </p:cNvSpPr>
            <p:nvPr/>
          </p:nvSpPr>
          <p:spPr bwMode="auto">
            <a:xfrm>
              <a:off x="2085975" y="4144963"/>
              <a:ext cx="0" cy="276225"/>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14" name="Rectangle 9"/>
            <p:cNvSpPr>
              <a:spLocks noChangeArrowheads="1"/>
            </p:cNvSpPr>
            <p:nvPr/>
          </p:nvSpPr>
          <p:spPr bwMode="auto">
            <a:xfrm>
              <a:off x="2771775" y="1423988"/>
              <a:ext cx="3559175" cy="692150"/>
            </a:xfrm>
            <a:prstGeom prst="rect">
              <a:avLst/>
            </a:prstGeom>
            <a:solidFill>
              <a:srgbClr val="1D3B59"/>
            </a:solidFill>
            <a:ln w="22225">
              <a:solidFill>
                <a:schemeClr val="bg1"/>
              </a:solidFill>
              <a:miter lim="800000"/>
              <a:headEnd/>
              <a:tailEnd/>
            </a:ln>
            <a:effectLst>
              <a:outerShdw dist="17961" dir="2700000" algn="ctr" rotWithShape="0">
                <a:srgbClr val="B2B2B2">
                  <a:alpha val="50000"/>
                </a:srgbClr>
              </a:outerShdw>
            </a:effectLst>
          </p:spPr>
          <p:txBody>
            <a:bodyPr wrap="none" anchor="ctr"/>
            <a:lstStyle/>
            <a:p>
              <a:endParaRPr lang="en-US"/>
            </a:p>
          </p:txBody>
        </p:sp>
        <p:sp>
          <p:nvSpPr>
            <p:cNvPr id="43015" name="Line 6"/>
            <p:cNvSpPr>
              <a:spLocks noChangeShapeType="1"/>
            </p:cNvSpPr>
            <p:nvPr/>
          </p:nvSpPr>
          <p:spPr bwMode="auto">
            <a:xfrm>
              <a:off x="4572000" y="2049463"/>
              <a:ext cx="0" cy="207645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16" name="Line 7"/>
            <p:cNvSpPr>
              <a:spLocks noChangeShapeType="1"/>
            </p:cNvSpPr>
            <p:nvPr/>
          </p:nvSpPr>
          <p:spPr bwMode="auto">
            <a:xfrm>
              <a:off x="4394200" y="2478088"/>
              <a:ext cx="301625" cy="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17" name="Line 8"/>
            <p:cNvSpPr>
              <a:spLocks noChangeShapeType="1"/>
            </p:cNvSpPr>
            <p:nvPr/>
          </p:nvSpPr>
          <p:spPr bwMode="auto">
            <a:xfrm>
              <a:off x="4572000" y="2992438"/>
              <a:ext cx="152400" cy="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18" name="Line 9"/>
            <p:cNvSpPr>
              <a:spLocks noChangeShapeType="1"/>
            </p:cNvSpPr>
            <p:nvPr/>
          </p:nvSpPr>
          <p:spPr bwMode="auto">
            <a:xfrm>
              <a:off x="4572000" y="3716338"/>
              <a:ext cx="152400" cy="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Text Box 14"/>
            <p:cNvSpPr txBox="1">
              <a:spLocks noChangeArrowheads="1"/>
            </p:cNvSpPr>
            <p:nvPr/>
          </p:nvSpPr>
          <p:spPr bwMode="auto">
            <a:xfrm>
              <a:off x="4686300" y="2316163"/>
              <a:ext cx="1644650" cy="33813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External Affairs</a:t>
              </a:r>
            </a:p>
          </p:txBody>
        </p:sp>
        <p:sp>
          <p:nvSpPr>
            <p:cNvPr id="14" name="Text Box 15"/>
            <p:cNvSpPr txBox="1">
              <a:spLocks noChangeArrowheads="1"/>
            </p:cNvSpPr>
            <p:nvPr/>
          </p:nvSpPr>
          <p:spPr bwMode="auto">
            <a:xfrm>
              <a:off x="4686300" y="2747963"/>
              <a:ext cx="1644650" cy="50323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Safety Officer</a:t>
              </a:r>
              <a:r>
                <a:rPr lang="en-US" sz="1200" b="1" dirty="0">
                  <a:solidFill>
                    <a:srgbClr val="25387D"/>
                  </a:solidFill>
                </a:rPr>
                <a:t> </a:t>
              </a:r>
            </a:p>
          </p:txBody>
        </p:sp>
        <p:sp>
          <p:nvSpPr>
            <p:cNvPr id="18" name="Text Box 16"/>
            <p:cNvSpPr txBox="1">
              <a:spLocks noChangeArrowheads="1"/>
            </p:cNvSpPr>
            <p:nvPr/>
          </p:nvSpPr>
          <p:spPr bwMode="auto">
            <a:xfrm>
              <a:off x="4686300" y="3344863"/>
              <a:ext cx="1644650" cy="73501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Defense Coordinating</a:t>
              </a:r>
              <a:br>
                <a:rPr lang="en-US" sz="1400" b="1" dirty="0">
                  <a:solidFill>
                    <a:srgbClr val="25387D"/>
                  </a:solidFill>
                </a:rPr>
              </a:br>
              <a:r>
                <a:rPr lang="en-US" sz="1400" b="1" dirty="0">
                  <a:solidFill>
                    <a:srgbClr val="25387D"/>
                  </a:solidFill>
                </a:rPr>
                <a:t>Element</a:t>
              </a:r>
            </a:p>
          </p:txBody>
        </p:sp>
        <p:sp>
          <p:nvSpPr>
            <p:cNvPr id="19" name="Text Box 20"/>
            <p:cNvSpPr txBox="1">
              <a:spLocks noChangeArrowheads="1"/>
            </p:cNvSpPr>
            <p:nvPr/>
          </p:nvSpPr>
          <p:spPr bwMode="auto">
            <a:xfrm>
              <a:off x="2654300" y="1409700"/>
              <a:ext cx="1274763" cy="708025"/>
            </a:xfrm>
            <a:prstGeom prst="rect">
              <a:avLst/>
            </a:prstGeom>
            <a:ln>
              <a:solidFill>
                <a:schemeClr val="bg1"/>
              </a:solidFill>
              <a:headEnd/>
              <a:tailEnd/>
            </a:ln>
          </p:spPr>
          <p:style>
            <a:lnRef idx="1">
              <a:schemeClr val="accent6"/>
            </a:lnRef>
            <a:fillRef idx="3">
              <a:schemeClr val="accent6"/>
            </a:fillRef>
            <a:effectRef idx="2">
              <a:schemeClr val="accent6"/>
            </a:effectRef>
            <a:fontRef idx="minor">
              <a:schemeClr val="lt1"/>
            </a:fontRef>
          </p:style>
          <p:txBody>
            <a:bodyPr anchor="ctr"/>
            <a:lstStyle/>
            <a:p>
              <a:pPr algn="ctr" eaLnBrk="0" hangingPunct="0">
                <a:spcBef>
                  <a:spcPct val="50000"/>
                </a:spcBef>
                <a:defRPr/>
              </a:pPr>
              <a:r>
                <a:rPr lang="en-US" sz="1200" b="1" dirty="0">
                  <a:solidFill>
                    <a:schemeClr val="bg1"/>
                  </a:solidFill>
                </a:rPr>
                <a:t>Federal Coordinating Officer (FCO)</a:t>
              </a:r>
            </a:p>
          </p:txBody>
        </p:sp>
        <p:sp>
          <p:nvSpPr>
            <p:cNvPr id="20" name="Text Box 21"/>
            <p:cNvSpPr txBox="1">
              <a:spLocks noChangeArrowheads="1"/>
            </p:cNvSpPr>
            <p:nvPr/>
          </p:nvSpPr>
          <p:spPr bwMode="auto">
            <a:xfrm>
              <a:off x="5159375" y="1409700"/>
              <a:ext cx="1244600" cy="704850"/>
            </a:xfrm>
            <a:prstGeom prst="rect">
              <a:avLst/>
            </a:prstGeom>
            <a:ln>
              <a:solidFill>
                <a:schemeClr val="bg1"/>
              </a:solidFill>
              <a:headEnd/>
              <a:tailEnd/>
            </a:ln>
          </p:spPr>
          <p:style>
            <a:lnRef idx="1">
              <a:schemeClr val="accent6"/>
            </a:lnRef>
            <a:fillRef idx="3">
              <a:schemeClr val="accent6"/>
            </a:fillRef>
            <a:effectRef idx="2">
              <a:schemeClr val="accent6"/>
            </a:effectRef>
            <a:fontRef idx="minor">
              <a:schemeClr val="lt1"/>
            </a:fontRef>
          </p:style>
          <p:txBody>
            <a:bodyPr anchor="ctr"/>
            <a:lstStyle/>
            <a:p>
              <a:pPr algn="ctr" eaLnBrk="0" hangingPunct="0">
                <a:spcBef>
                  <a:spcPct val="50000"/>
                </a:spcBef>
                <a:defRPr/>
              </a:pPr>
              <a:r>
                <a:rPr lang="en-US" sz="1200" b="1" dirty="0">
                  <a:solidFill>
                    <a:schemeClr val="bg1"/>
                  </a:solidFill>
                </a:rPr>
                <a:t>Senior Federal Officials (SFOs)</a:t>
              </a:r>
            </a:p>
          </p:txBody>
        </p:sp>
        <p:sp>
          <p:nvSpPr>
            <p:cNvPr id="43024" name="Text Box 22"/>
            <p:cNvSpPr txBox="1">
              <a:spLocks noChangeArrowheads="1"/>
            </p:cNvSpPr>
            <p:nvPr/>
          </p:nvSpPr>
          <p:spPr bwMode="auto">
            <a:xfrm>
              <a:off x="644525" y="1411288"/>
              <a:ext cx="17145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nchor="ct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nSpc>
                  <a:spcPct val="80000"/>
                </a:lnSpc>
              </a:pPr>
              <a:r>
                <a:rPr lang="en-US" sz="1800" b="1">
                  <a:solidFill>
                    <a:srgbClr val="CC0000"/>
                  </a:solidFill>
                  <a:latin typeface="Arial" charset="0"/>
                </a:rPr>
                <a:t>JFO Unified</a:t>
              </a:r>
              <a:br>
                <a:rPr lang="en-US" sz="1800" b="1">
                  <a:solidFill>
                    <a:srgbClr val="CC0000"/>
                  </a:solidFill>
                  <a:latin typeface="Arial" charset="0"/>
                </a:rPr>
              </a:br>
              <a:r>
                <a:rPr lang="en-US" sz="1800" b="1">
                  <a:solidFill>
                    <a:srgbClr val="CC0000"/>
                  </a:solidFill>
                  <a:latin typeface="Arial" charset="0"/>
                </a:rPr>
                <a:t>Coordination Group</a:t>
              </a:r>
            </a:p>
          </p:txBody>
        </p:sp>
        <p:sp>
          <p:nvSpPr>
            <p:cNvPr id="43025" name="Line 23"/>
            <p:cNvSpPr>
              <a:spLocks noChangeShapeType="1"/>
            </p:cNvSpPr>
            <p:nvPr/>
          </p:nvSpPr>
          <p:spPr bwMode="auto">
            <a:xfrm>
              <a:off x="3943350" y="1420813"/>
              <a:ext cx="0" cy="68897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26" name="Rectangle 30"/>
            <p:cNvSpPr>
              <a:spLocks noChangeArrowheads="1"/>
            </p:cNvSpPr>
            <p:nvPr/>
          </p:nvSpPr>
          <p:spPr bwMode="auto">
            <a:xfrm>
              <a:off x="476250" y="1217613"/>
              <a:ext cx="6038850" cy="1008062"/>
            </a:xfrm>
            <a:prstGeom prst="rect">
              <a:avLst/>
            </a:prstGeom>
            <a:noFill/>
            <a:ln w="38100">
              <a:solidFill>
                <a:srgbClr val="CC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2400" b="1"/>
            </a:p>
          </p:txBody>
        </p:sp>
        <p:sp>
          <p:nvSpPr>
            <p:cNvPr id="43027" name="Text Box 31"/>
            <p:cNvSpPr txBox="1">
              <a:spLocks noChangeArrowheads="1"/>
            </p:cNvSpPr>
            <p:nvPr/>
          </p:nvSpPr>
          <p:spPr bwMode="auto">
            <a:xfrm>
              <a:off x="6921500" y="1220788"/>
              <a:ext cx="18796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nSpc>
                  <a:spcPct val="80000"/>
                </a:lnSpc>
              </a:pPr>
              <a:r>
                <a:rPr lang="en-US" sz="1800" b="1">
                  <a:solidFill>
                    <a:srgbClr val="CC0000"/>
                  </a:solidFill>
                  <a:latin typeface="Arial" charset="0"/>
                </a:rPr>
                <a:t>Multiagency Coordination</a:t>
              </a:r>
            </a:p>
          </p:txBody>
        </p:sp>
        <p:sp>
          <p:nvSpPr>
            <p:cNvPr id="43028" name="Line 32"/>
            <p:cNvSpPr>
              <a:spLocks noChangeShapeType="1"/>
            </p:cNvSpPr>
            <p:nvPr/>
          </p:nvSpPr>
          <p:spPr bwMode="auto">
            <a:xfrm flipH="1">
              <a:off x="6572250" y="1550988"/>
              <a:ext cx="381000" cy="1524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 name="Text Box 33"/>
            <p:cNvSpPr txBox="1">
              <a:spLocks noChangeArrowheads="1"/>
            </p:cNvSpPr>
            <p:nvPr/>
          </p:nvSpPr>
          <p:spPr bwMode="auto">
            <a:xfrm>
              <a:off x="2774950" y="2316163"/>
              <a:ext cx="1644650" cy="33813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Chief of Staff</a:t>
              </a:r>
            </a:p>
          </p:txBody>
        </p:sp>
        <p:sp>
          <p:nvSpPr>
            <p:cNvPr id="43030" name="Line 35"/>
            <p:cNvSpPr>
              <a:spLocks noChangeShapeType="1"/>
            </p:cNvSpPr>
            <p:nvPr/>
          </p:nvSpPr>
          <p:spPr bwMode="auto">
            <a:xfrm rot="9577018" flipH="1">
              <a:off x="6943725" y="4948238"/>
              <a:ext cx="381000" cy="1524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31" name="Line 36"/>
            <p:cNvSpPr>
              <a:spLocks noChangeShapeType="1"/>
            </p:cNvSpPr>
            <p:nvPr/>
          </p:nvSpPr>
          <p:spPr bwMode="auto">
            <a:xfrm rot="9577018" flipH="1">
              <a:off x="5248275" y="4948238"/>
              <a:ext cx="381000" cy="1524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32" name="Line 38"/>
            <p:cNvSpPr>
              <a:spLocks noChangeShapeType="1"/>
            </p:cNvSpPr>
            <p:nvPr/>
          </p:nvSpPr>
          <p:spPr bwMode="auto">
            <a:xfrm rot="4412380" flipH="1">
              <a:off x="3706813" y="4957763"/>
              <a:ext cx="381000" cy="1524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33" name="Line 39"/>
            <p:cNvSpPr>
              <a:spLocks noChangeShapeType="1"/>
            </p:cNvSpPr>
            <p:nvPr/>
          </p:nvSpPr>
          <p:spPr bwMode="auto">
            <a:xfrm rot="4412380" flipH="1">
              <a:off x="1963738" y="4957763"/>
              <a:ext cx="381000" cy="1524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34" name="Line 4"/>
            <p:cNvSpPr>
              <a:spLocks noChangeShapeType="1"/>
            </p:cNvSpPr>
            <p:nvPr/>
          </p:nvSpPr>
          <p:spPr bwMode="auto">
            <a:xfrm>
              <a:off x="3790950" y="4154488"/>
              <a:ext cx="0" cy="276225"/>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035" name="Line 5"/>
            <p:cNvSpPr>
              <a:spLocks noChangeShapeType="1"/>
            </p:cNvSpPr>
            <p:nvPr/>
          </p:nvSpPr>
          <p:spPr bwMode="auto">
            <a:xfrm>
              <a:off x="5524500" y="4154488"/>
              <a:ext cx="0" cy="304800"/>
            </a:xfrm>
            <a:prstGeom prst="line">
              <a:avLst/>
            </a:prstGeom>
            <a:noFill/>
            <a:ln w="38100">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cxnSp>
          <p:nvCxnSpPr>
            <p:cNvPr id="43036" name="AutoShape 33"/>
            <p:cNvCxnSpPr>
              <a:cxnSpLocks noChangeShapeType="1"/>
            </p:cNvCxnSpPr>
            <p:nvPr/>
          </p:nvCxnSpPr>
          <p:spPr bwMode="auto">
            <a:xfrm>
              <a:off x="2066925" y="4135438"/>
              <a:ext cx="5181600" cy="1587"/>
            </a:xfrm>
            <a:prstGeom prst="bentConnector3">
              <a:avLst>
                <a:gd name="adj1" fmla="val 50000"/>
              </a:avLst>
            </a:prstGeom>
            <a:noFill/>
            <a:ln w="38100">
              <a:solidFill>
                <a:srgbClr val="25387D"/>
              </a:solidFill>
              <a:miter lim="800000"/>
              <a:headEnd/>
              <a:tailEnd/>
            </a:ln>
            <a:extLst>
              <a:ext uri="{909E8E84-426E-40DD-AFC4-6F175D3DCCD1}">
                <a14:hiddenFill xmlns:a14="http://schemas.microsoft.com/office/drawing/2010/main">
                  <a:noFill/>
                </a14:hiddenFill>
              </a:ext>
            </a:extLst>
          </p:spPr>
        </p:cxnSp>
        <p:sp>
          <p:nvSpPr>
            <p:cNvPr id="34" name="Text Box 10"/>
            <p:cNvSpPr txBox="1">
              <a:spLocks noChangeArrowheads="1"/>
            </p:cNvSpPr>
            <p:nvPr/>
          </p:nvSpPr>
          <p:spPr bwMode="auto">
            <a:xfrm>
              <a:off x="1333500" y="4244975"/>
              <a:ext cx="1543050" cy="6397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Operations Section</a:t>
              </a:r>
            </a:p>
          </p:txBody>
        </p:sp>
        <p:sp>
          <p:nvSpPr>
            <p:cNvPr id="35" name="Text Box 11"/>
            <p:cNvSpPr txBox="1">
              <a:spLocks noChangeArrowheads="1"/>
            </p:cNvSpPr>
            <p:nvPr/>
          </p:nvSpPr>
          <p:spPr bwMode="auto">
            <a:xfrm>
              <a:off x="3022600" y="4244975"/>
              <a:ext cx="1543050" cy="6397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Planning </a:t>
              </a:r>
              <a:br>
                <a:rPr lang="en-US" sz="1400" b="1" dirty="0">
                  <a:solidFill>
                    <a:srgbClr val="25387D"/>
                  </a:solidFill>
                </a:rPr>
              </a:br>
              <a:r>
                <a:rPr lang="en-US" sz="1400" b="1" dirty="0">
                  <a:solidFill>
                    <a:srgbClr val="25387D"/>
                  </a:solidFill>
                </a:rPr>
                <a:t>Section</a:t>
              </a:r>
            </a:p>
          </p:txBody>
        </p:sp>
        <p:sp>
          <p:nvSpPr>
            <p:cNvPr id="36" name="Text Box 12"/>
            <p:cNvSpPr txBox="1">
              <a:spLocks noChangeArrowheads="1"/>
            </p:cNvSpPr>
            <p:nvPr/>
          </p:nvSpPr>
          <p:spPr bwMode="auto">
            <a:xfrm>
              <a:off x="6477000" y="4244975"/>
              <a:ext cx="1543050" cy="6397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Finance/Admin Section</a:t>
              </a:r>
            </a:p>
          </p:txBody>
        </p:sp>
        <p:sp>
          <p:nvSpPr>
            <p:cNvPr id="37" name="Text Box 13"/>
            <p:cNvSpPr txBox="1">
              <a:spLocks noChangeArrowheads="1"/>
            </p:cNvSpPr>
            <p:nvPr/>
          </p:nvSpPr>
          <p:spPr bwMode="auto">
            <a:xfrm>
              <a:off x="4749800" y="4244975"/>
              <a:ext cx="1543050" cy="6397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eaLnBrk="0" hangingPunct="0">
                <a:spcBef>
                  <a:spcPct val="50000"/>
                </a:spcBef>
                <a:defRPr/>
              </a:pPr>
              <a:r>
                <a:rPr lang="en-US" sz="1400" b="1" dirty="0">
                  <a:solidFill>
                    <a:srgbClr val="25387D"/>
                  </a:solidFill>
                </a:rPr>
                <a:t>Logistics </a:t>
              </a:r>
              <a:br>
                <a:rPr lang="en-US" sz="1400" b="1" dirty="0">
                  <a:solidFill>
                    <a:srgbClr val="25387D"/>
                  </a:solidFill>
                </a:rPr>
              </a:br>
              <a:r>
                <a:rPr lang="en-US" sz="1400" b="1" dirty="0">
                  <a:solidFill>
                    <a:srgbClr val="25387D"/>
                  </a:solidFill>
                </a:rPr>
                <a:t>Section</a:t>
              </a:r>
            </a:p>
          </p:txBody>
        </p:sp>
        <p:sp>
          <p:nvSpPr>
            <p:cNvPr id="43041" name="Line 24"/>
            <p:cNvSpPr>
              <a:spLocks noChangeShapeType="1"/>
            </p:cNvSpPr>
            <p:nvPr/>
          </p:nvSpPr>
          <p:spPr bwMode="auto">
            <a:xfrm>
              <a:off x="5153025" y="1425575"/>
              <a:ext cx="0" cy="68580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 name="Text Box 21"/>
            <p:cNvSpPr txBox="1">
              <a:spLocks noChangeArrowheads="1"/>
            </p:cNvSpPr>
            <p:nvPr/>
          </p:nvSpPr>
          <p:spPr bwMode="auto">
            <a:xfrm>
              <a:off x="3930650" y="1409700"/>
              <a:ext cx="1244600" cy="704850"/>
            </a:xfrm>
            <a:prstGeom prst="rect">
              <a:avLst/>
            </a:prstGeom>
            <a:ln>
              <a:solidFill>
                <a:schemeClr val="bg1"/>
              </a:solidFill>
              <a:headEnd/>
              <a:tailEnd/>
            </a:ln>
          </p:spPr>
          <p:style>
            <a:lnRef idx="1">
              <a:schemeClr val="accent6"/>
            </a:lnRef>
            <a:fillRef idx="3">
              <a:schemeClr val="accent6"/>
            </a:fillRef>
            <a:effectRef idx="2">
              <a:schemeClr val="accent6"/>
            </a:effectRef>
            <a:fontRef idx="minor">
              <a:schemeClr val="lt1"/>
            </a:fontRef>
          </p:style>
          <p:txBody>
            <a:bodyPr anchor="ctr"/>
            <a:lstStyle/>
            <a:p>
              <a:pPr algn="ctr" eaLnBrk="0" hangingPunct="0">
                <a:spcBef>
                  <a:spcPct val="50000"/>
                </a:spcBef>
                <a:defRPr/>
              </a:pPr>
              <a:r>
                <a:rPr lang="en-US" sz="1200" b="1" dirty="0">
                  <a:solidFill>
                    <a:schemeClr val="bg1"/>
                  </a:solidFill>
                </a:rPr>
                <a:t>State Coordinating Officer (SCO)</a:t>
              </a:r>
            </a:p>
          </p:txBody>
        </p:sp>
        <p:sp>
          <p:nvSpPr>
            <p:cNvPr id="40" name="Text Box 34"/>
            <p:cNvSpPr txBox="1">
              <a:spLocks noChangeArrowheads="1"/>
            </p:cNvSpPr>
            <p:nvPr/>
          </p:nvSpPr>
          <p:spPr bwMode="auto">
            <a:xfrm>
              <a:off x="1657350" y="5099050"/>
              <a:ext cx="5829300" cy="477838"/>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anchor="ctr"/>
            <a:lstStyle/>
            <a:p>
              <a:pPr algn="ctr" eaLnBrk="0" hangingPunct="0">
                <a:spcBef>
                  <a:spcPct val="50000"/>
                </a:spcBef>
                <a:defRPr/>
              </a:pPr>
              <a:r>
                <a:rPr lang="en-US" sz="1400" b="1" dirty="0">
                  <a:solidFill>
                    <a:schemeClr val="bg1"/>
                  </a:solidFill>
                </a:rPr>
                <a:t>Emergency Support Functions</a:t>
              </a:r>
            </a:p>
          </p:txBody>
        </p:sp>
      </p:grpSp>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spect="1" noChangeArrowheads="1"/>
          </p:cNvSpPr>
          <p:nvPr>
            <p:ph type="title"/>
          </p:nvPr>
        </p:nvSpPr>
        <p:spPr>
          <a:xfrm>
            <a:off x="436563" y="304800"/>
            <a:ext cx="8458200" cy="639763"/>
          </a:xfrm>
        </p:spPr>
        <p:txBody>
          <a:bodyPr/>
          <a:lstStyle/>
          <a:p>
            <a:r>
              <a:rPr lang="en-US" dirty="0" smtClean="0"/>
              <a:t>Emergency Support Functions (ESFs)</a:t>
            </a:r>
          </a:p>
        </p:txBody>
      </p:sp>
      <p:sp>
        <p:nvSpPr>
          <p:cNvPr id="44035" name="Content Placeholder 6"/>
          <p:cNvSpPr>
            <a:spLocks noGrp="1"/>
          </p:cNvSpPr>
          <p:nvPr>
            <p:ph idx="1"/>
          </p:nvPr>
        </p:nvSpPr>
        <p:spPr>
          <a:xfrm>
            <a:off x="457200" y="1001713"/>
            <a:ext cx="8229600" cy="4525962"/>
          </a:xfrm>
        </p:spPr>
        <p:txBody>
          <a:bodyPr/>
          <a:lstStyle/>
          <a:p>
            <a:pPr lvl="1"/>
            <a:r>
              <a:rPr lang="en-US" sz="2700" dirty="0" smtClean="0"/>
              <a:t>Primary Federal-level mechanism to provide assistance.</a:t>
            </a:r>
          </a:p>
          <a:p>
            <a:pPr lvl="1"/>
            <a:r>
              <a:rPr lang="en-US" sz="2700" dirty="0" smtClean="0"/>
              <a:t>Organized around functional capabilities (e.g., public health, search and rescue, etc.).</a:t>
            </a:r>
          </a:p>
          <a:p>
            <a:pPr lvl="1"/>
            <a:r>
              <a:rPr lang="en-US" sz="2700" dirty="0" smtClean="0"/>
              <a:t>Composed of primary and supporting agencies.</a:t>
            </a:r>
          </a:p>
          <a:p>
            <a:pPr>
              <a:tabLst>
                <a:tab pos="457200" algn="l"/>
              </a:tabLst>
            </a:pPr>
            <a:endParaRPr lang="en-US" dirty="0" smtClean="0"/>
          </a:p>
        </p:txBody>
      </p:sp>
      <p:pic>
        <p:nvPicPr>
          <p:cNvPr id="44036" name="Picture 7" descr="Pass Christian, Miss., April 6, 2006 -- A FEMA GIS staff member reviews with local residents the latest electronic mapping system showing the new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113" y="3448050"/>
            <a:ext cx="3236912" cy="2144713"/>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spect="1" noChangeArrowheads="1"/>
          </p:cNvSpPr>
          <p:nvPr>
            <p:ph type="title"/>
          </p:nvPr>
        </p:nvSpPr>
        <p:spPr>
          <a:xfrm>
            <a:off x="314325" y="155258"/>
            <a:ext cx="7991475" cy="806817"/>
          </a:xfrm>
        </p:spPr>
        <p:txBody>
          <a:bodyPr/>
          <a:lstStyle/>
          <a:p>
            <a:pPr eaLnBrk="1" hangingPunct="1"/>
            <a:r>
              <a:rPr lang="en-US" altLang="en-US" dirty="0" smtClean="0"/>
              <a:t>Activity:  Unit 5</a:t>
            </a:r>
          </a:p>
        </p:txBody>
      </p:sp>
      <p:sp>
        <p:nvSpPr>
          <p:cNvPr id="35844" name="Rectangle 3"/>
          <p:cNvSpPr>
            <a:spLocks noGrp="1" noChangeArrowheads="1"/>
          </p:cNvSpPr>
          <p:nvPr>
            <p:ph idx="1"/>
          </p:nvPr>
        </p:nvSpPr>
        <p:spPr>
          <a:xfrm>
            <a:off x="457200" y="990600"/>
            <a:ext cx="8229600" cy="4953000"/>
          </a:xfrm>
          <a:noFill/>
        </p:spPr>
        <p:txBody>
          <a:bodyPr/>
          <a:lstStyle/>
          <a:p>
            <a:pPr>
              <a:spcBef>
                <a:spcPts val="0"/>
              </a:spcBef>
              <a:spcAft>
                <a:spcPts val="0"/>
              </a:spcAft>
            </a:pPr>
            <a:r>
              <a:rPr lang="en-US" sz="1600" u="sng" dirty="0">
                <a:solidFill>
                  <a:srgbClr val="000000"/>
                </a:solidFill>
                <a:ea typeface="Calibri"/>
              </a:rPr>
              <a:t>Objective</a:t>
            </a:r>
            <a:r>
              <a:rPr lang="en-US" sz="1600" dirty="0">
                <a:solidFill>
                  <a:srgbClr val="000000"/>
                </a:solidFill>
                <a:ea typeface="Calibri"/>
              </a:rPr>
              <a:t>:  Demonstrate the ability to utilize the full range of ICS command, control, and coordination options to organize a disaster. </a:t>
            </a:r>
            <a:endParaRPr lang="en-US" sz="1800" dirty="0">
              <a:solidFill>
                <a:srgbClr val="000000"/>
              </a:solidFill>
              <a:ea typeface="Calibri"/>
            </a:endParaRPr>
          </a:p>
          <a:p>
            <a:pPr>
              <a:spcBef>
                <a:spcPts val="0"/>
              </a:spcBef>
              <a:spcAft>
                <a:spcPts val="0"/>
              </a:spcAft>
            </a:pPr>
            <a:r>
              <a:rPr lang="en-US" sz="1600" u="sng" dirty="0" smtClean="0">
                <a:solidFill>
                  <a:srgbClr val="000000"/>
                </a:solidFill>
                <a:ea typeface="Calibri"/>
              </a:rPr>
              <a:t>Instructions</a:t>
            </a:r>
            <a:r>
              <a:rPr lang="en-US" sz="1600" dirty="0">
                <a:solidFill>
                  <a:srgbClr val="000000"/>
                </a:solidFill>
                <a:ea typeface="Calibri"/>
              </a:rPr>
              <a:t>:  </a:t>
            </a:r>
            <a:endParaRPr lang="en-US" sz="1800" dirty="0">
              <a:solidFill>
                <a:srgbClr val="000000"/>
              </a:solidFill>
              <a:ea typeface="Calibri"/>
            </a:endParaRPr>
          </a:p>
          <a:p>
            <a:pPr marR="0" lvl="0">
              <a:spcBef>
                <a:spcPts val="0"/>
              </a:spcBef>
              <a:spcAft>
                <a:spcPts val="0"/>
              </a:spcAft>
            </a:pPr>
            <a:r>
              <a:rPr lang="en-US" sz="1600" dirty="0" smtClean="0">
                <a:solidFill>
                  <a:srgbClr val="000000"/>
                </a:solidFill>
                <a:ea typeface="Calibri"/>
              </a:rPr>
              <a:t>	For this exercise our class teams are assigned as follows:</a:t>
            </a:r>
          </a:p>
          <a:p>
            <a:pPr marL="285750" marR="0" lvl="0" indent="-285750">
              <a:spcBef>
                <a:spcPts val="0"/>
              </a:spcBef>
              <a:spcAft>
                <a:spcPts val="0"/>
              </a:spcAft>
              <a:buFont typeface="Wingdings" panose="05000000000000000000" pitchFamily="2" charset="2"/>
              <a:buChar char="§"/>
            </a:pPr>
            <a:r>
              <a:rPr lang="en-US" sz="1600" dirty="0">
                <a:solidFill>
                  <a:srgbClr val="000000"/>
                </a:solidFill>
                <a:ea typeface="Calibri"/>
              </a:rPr>
              <a:t> </a:t>
            </a:r>
            <a:r>
              <a:rPr lang="en-US" sz="1600" dirty="0" smtClean="0">
                <a:solidFill>
                  <a:srgbClr val="000000"/>
                </a:solidFill>
                <a:ea typeface="Calibri"/>
              </a:rPr>
              <a:t>Team </a:t>
            </a:r>
            <a:r>
              <a:rPr lang="en-US" sz="1800" dirty="0">
                <a:solidFill>
                  <a:srgbClr val="000000"/>
                </a:solidFill>
                <a:ea typeface="Calibri"/>
              </a:rPr>
              <a:t>#</a:t>
            </a:r>
            <a:r>
              <a:rPr lang="en-US" sz="1600" dirty="0">
                <a:solidFill>
                  <a:srgbClr val="000000"/>
                </a:solidFill>
                <a:ea typeface="Calibri"/>
              </a:rPr>
              <a:t>1:  Central City Complex </a:t>
            </a:r>
            <a:r>
              <a:rPr lang="en-US" sz="1600" dirty="0" smtClean="0">
                <a:solidFill>
                  <a:srgbClr val="000000"/>
                </a:solidFill>
                <a:ea typeface="Calibri"/>
              </a:rPr>
              <a:t>IMT</a:t>
            </a:r>
            <a:endParaRPr lang="en-US" sz="1800" dirty="0">
              <a:solidFill>
                <a:srgbClr val="000000"/>
              </a:solidFill>
              <a:ea typeface="Calibri"/>
            </a:endParaRPr>
          </a:p>
          <a:p>
            <a:pPr marL="342900" marR="0" lvl="0" indent="-342900">
              <a:spcBef>
                <a:spcPts val="0"/>
              </a:spcBef>
              <a:spcAft>
                <a:spcPts val="0"/>
              </a:spcAft>
              <a:buFont typeface="Wingdings"/>
              <a:buChar char=""/>
            </a:pPr>
            <a:r>
              <a:rPr lang="en-US" sz="1600" dirty="0" smtClean="0">
                <a:solidFill>
                  <a:srgbClr val="000000"/>
                </a:solidFill>
                <a:ea typeface="Calibri"/>
              </a:rPr>
              <a:t>Team </a:t>
            </a:r>
            <a:r>
              <a:rPr lang="en-US" sz="1800" dirty="0">
                <a:solidFill>
                  <a:srgbClr val="000000"/>
                </a:solidFill>
                <a:ea typeface="Calibri"/>
              </a:rPr>
              <a:t>#</a:t>
            </a:r>
            <a:r>
              <a:rPr lang="en-US" sz="1600" dirty="0">
                <a:solidFill>
                  <a:srgbClr val="000000"/>
                </a:solidFill>
                <a:ea typeface="Calibri"/>
              </a:rPr>
              <a:t>2:  Turtle River Area Command </a:t>
            </a:r>
            <a:endParaRPr lang="en-US" sz="1800" dirty="0">
              <a:solidFill>
                <a:srgbClr val="000000"/>
              </a:solidFill>
              <a:ea typeface="Calibri"/>
            </a:endParaRPr>
          </a:p>
          <a:p>
            <a:pPr marL="342900" marR="0" lvl="0" indent="-342900">
              <a:spcBef>
                <a:spcPts val="0"/>
              </a:spcBef>
              <a:spcAft>
                <a:spcPts val="0"/>
              </a:spcAft>
              <a:buFont typeface="Wingdings"/>
              <a:buChar char=""/>
            </a:pPr>
            <a:r>
              <a:rPr lang="en-US" sz="1600" dirty="0" smtClean="0">
                <a:solidFill>
                  <a:srgbClr val="000000"/>
                </a:solidFill>
                <a:ea typeface="Calibri"/>
              </a:rPr>
              <a:t>Team </a:t>
            </a:r>
            <a:r>
              <a:rPr lang="en-US" sz="1800" dirty="0">
                <a:solidFill>
                  <a:srgbClr val="000000"/>
                </a:solidFill>
                <a:ea typeface="Calibri"/>
              </a:rPr>
              <a:t>#</a:t>
            </a:r>
            <a:r>
              <a:rPr lang="en-US" sz="1600" dirty="0">
                <a:solidFill>
                  <a:srgbClr val="000000"/>
                </a:solidFill>
                <a:ea typeface="Calibri"/>
              </a:rPr>
              <a:t>3:  Liberty County EOC </a:t>
            </a:r>
            <a:r>
              <a:rPr lang="en-US" sz="1600" dirty="0" smtClean="0">
                <a:solidFill>
                  <a:srgbClr val="000000"/>
                </a:solidFill>
                <a:ea typeface="Calibri"/>
              </a:rPr>
              <a:t>(MAC Group)</a:t>
            </a:r>
            <a:endParaRPr lang="en-US" sz="1800" dirty="0">
              <a:solidFill>
                <a:srgbClr val="000000"/>
              </a:solidFill>
              <a:ea typeface="Calibri"/>
            </a:endParaRPr>
          </a:p>
          <a:p>
            <a:pPr marL="342900" marR="0" lvl="0" indent="-342900">
              <a:spcBef>
                <a:spcPts val="0"/>
              </a:spcBef>
              <a:spcAft>
                <a:spcPts val="0"/>
              </a:spcAft>
              <a:buFont typeface="Wingdings"/>
              <a:buChar char=""/>
            </a:pPr>
            <a:r>
              <a:rPr lang="en-US" sz="1600" dirty="0" smtClean="0">
                <a:solidFill>
                  <a:srgbClr val="000000"/>
                </a:solidFill>
                <a:ea typeface="Calibri"/>
              </a:rPr>
              <a:t>Team </a:t>
            </a:r>
            <a:r>
              <a:rPr lang="en-US" sz="1800" dirty="0">
                <a:solidFill>
                  <a:srgbClr val="000000"/>
                </a:solidFill>
                <a:ea typeface="Calibri"/>
              </a:rPr>
              <a:t>#</a:t>
            </a:r>
            <a:r>
              <a:rPr lang="en-US" sz="1600" dirty="0">
                <a:solidFill>
                  <a:srgbClr val="000000"/>
                </a:solidFill>
                <a:ea typeface="Calibri"/>
              </a:rPr>
              <a:t>4:  Columbia State EOC (MAC </a:t>
            </a:r>
            <a:r>
              <a:rPr lang="en-US" sz="1600" dirty="0" smtClean="0">
                <a:solidFill>
                  <a:srgbClr val="000000"/>
                </a:solidFill>
                <a:ea typeface="Calibri"/>
              </a:rPr>
              <a:t>Group)</a:t>
            </a:r>
          </a:p>
          <a:p>
            <a:pPr marL="342900" marR="0" lvl="0" indent="-342900">
              <a:spcBef>
                <a:spcPts val="0"/>
              </a:spcBef>
              <a:spcAft>
                <a:spcPts val="0"/>
              </a:spcAft>
              <a:buFont typeface="Wingdings"/>
              <a:buChar char=""/>
            </a:pPr>
            <a:endParaRPr lang="en-US" sz="1600" dirty="0">
              <a:solidFill>
                <a:srgbClr val="000000"/>
              </a:solidFill>
              <a:ea typeface="Calibri"/>
            </a:endParaRPr>
          </a:p>
          <a:p>
            <a:pPr marL="342900" marR="0" lvl="0" indent="-342900">
              <a:spcBef>
                <a:spcPts val="0"/>
              </a:spcBef>
              <a:spcAft>
                <a:spcPts val="0"/>
              </a:spcAft>
              <a:buFont typeface="+mj-lt"/>
              <a:buAutoNum type="arabicPeriod"/>
            </a:pPr>
            <a:r>
              <a:rPr lang="en-US" sz="1600" dirty="0" smtClean="0">
                <a:solidFill>
                  <a:srgbClr val="000000"/>
                </a:solidFill>
                <a:ea typeface="Calibri"/>
              </a:rPr>
              <a:t>Review the overall  </a:t>
            </a:r>
            <a:r>
              <a:rPr lang="en-US" sz="1600" dirty="0">
                <a:solidFill>
                  <a:srgbClr val="000000"/>
                </a:solidFill>
                <a:ea typeface="Calibri"/>
              </a:rPr>
              <a:t>scenario </a:t>
            </a:r>
            <a:r>
              <a:rPr lang="en-US" sz="1600" dirty="0" smtClean="0">
                <a:solidFill>
                  <a:srgbClr val="000000"/>
                </a:solidFill>
                <a:ea typeface="Calibri"/>
              </a:rPr>
              <a:t>in your student workbook &amp; problem statements.</a:t>
            </a:r>
            <a:endParaRPr lang="en-US" sz="1800" dirty="0" smtClean="0">
              <a:solidFill>
                <a:srgbClr val="000000"/>
              </a:solidFill>
              <a:ea typeface="Calibri"/>
            </a:endParaRPr>
          </a:p>
          <a:p>
            <a:pPr marL="342900" marR="0" lvl="0" indent="-342900">
              <a:spcBef>
                <a:spcPts val="0"/>
              </a:spcBef>
              <a:spcAft>
                <a:spcPts val="0"/>
              </a:spcAft>
              <a:buFont typeface="+mj-lt"/>
              <a:buAutoNum type="arabicPeriod"/>
            </a:pPr>
            <a:r>
              <a:rPr lang="en-US" sz="1600" dirty="0" smtClean="0">
                <a:solidFill>
                  <a:srgbClr val="000000"/>
                </a:solidFill>
                <a:ea typeface="Calibri"/>
              </a:rPr>
              <a:t>Develop strategies for dealing with each problem statement.</a:t>
            </a:r>
            <a:endParaRPr lang="en-US" sz="1800" dirty="0" smtClean="0">
              <a:solidFill>
                <a:srgbClr val="000000"/>
              </a:solidFill>
              <a:ea typeface="Calibri"/>
            </a:endParaRPr>
          </a:p>
          <a:p>
            <a:pPr marL="342900" marR="0" indent="-342900">
              <a:spcBef>
                <a:spcPts val="0"/>
              </a:spcBef>
              <a:spcAft>
                <a:spcPts val="0"/>
              </a:spcAft>
              <a:buFont typeface="+mj-lt"/>
              <a:buAutoNum type="arabicPeriod"/>
            </a:pPr>
            <a:endParaRPr lang="en-US" sz="1600" i="1" dirty="0" smtClean="0">
              <a:solidFill>
                <a:srgbClr val="000000"/>
              </a:solidFill>
              <a:ea typeface="Calibri"/>
            </a:endParaRPr>
          </a:p>
          <a:p>
            <a:pPr marL="342900" marR="0" indent="-342900">
              <a:spcBef>
                <a:spcPts val="0"/>
              </a:spcBef>
              <a:spcAft>
                <a:spcPts val="0"/>
              </a:spcAft>
              <a:buFont typeface="+mj-lt"/>
              <a:buAutoNum type="arabicPeriod"/>
            </a:pPr>
            <a:r>
              <a:rPr lang="en-US" sz="1600" i="1" dirty="0" smtClean="0">
                <a:solidFill>
                  <a:srgbClr val="000000"/>
                </a:solidFill>
                <a:ea typeface="Calibri"/>
              </a:rPr>
              <a:t>Instructors will facilitate discussions between the teams to resolve some of the problem statements asking the following:</a:t>
            </a:r>
          </a:p>
          <a:p>
            <a:pPr marR="0">
              <a:spcBef>
                <a:spcPts val="0"/>
              </a:spcBef>
              <a:spcAft>
                <a:spcPts val="0"/>
              </a:spcAft>
            </a:pPr>
            <a:r>
              <a:rPr lang="en-US" sz="1600" i="1" dirty="0">
                <a:solidFill>
                  <a:srgbClr val="000000"/>
                </a:solidFill>
                <a:ea typeface="Calibri"/>
              </a:rPr>
              <a:t>	</a:t>
            </a:r>
            <a:r>
              <a:rPr lang="en-US" sz="1600" i="1" dirty="0" smtClean="0">
                <a:solidFill>
                  <a:srgbClr val="000000"/>
                </a:solidFill>
                <a:ea typeface="Calibri"/>
              </a:rPr>
              <a:t>-what are the issues for each </a:t>
            </a:r>
            <a:r>
              <a:rPr lang="en-US" sz="1600" i="1" dirty="0">
                <a:solidFill>
                  <a:srgbClr val="000000"/>
                </a:solidFill>
                <a:ea typeface="Calibri"/>
              </a:rPr>
              <a:t>T</a:t>
            </a:r>
            <a:r>
              <a:rPr lang="en-US" sz="1600" i="1" dirty="0" smtClean="0">
                <a:solidFill>
                  <a:srgbClr val="000000"/>
                </a:solidFill>
                <a:ea typeface="Calibri"/>
              </a:rPr>
              <a:t>eam created by the problem statement?</a:t>
            </a:r>
          </a:p>
          <a:p>
            <a:pPr marR="0">
              <a:spcBef>
                <a:spcPts val="0"/>
              </a:spcBef>
              <a:spcAft>
                <a:spcPts val="0"/>
              </a:spcAft>
            </a:pPr>
            <a:r>
              <a:rPr lang="en-US" sz="1600" i="1" dirty="0">
                <a:solidFill>
                  <a:srgbClr val="000000"/>
                </a:solidFill>
                <a:ea typeface="Calibri"/>
              </a:rPr>
              <a:t>	</a:t>
            </a:r>
            <a:r>
              <a:rPr lang="en-US" sz="1600" i="1" dirty="0" smtClean="0">
                <a:solidFill>
                  <a:srgbClr val="000000"/>
                </a:solidFill>
                <a:ea typeface="Calibri"/>
              </a:rPr>
              <a:t>-which Team do you talk to about your issue created by the problem?</a:t>
            </a:r>
          </a:p>
          <a:p>
            <a:pPr marR="0">
              <a:spcBef>
                <a:spcPts val="0"/>
              </a:spcBef>
              <a:spcAft>
                <a:spcPts val="0"/>
              </a:spcAft>
            </a:pPr>
            <a:r>
              <a:rPr lang="en-US" sz="1600" i="1" dirty="0">
                <a:solidFill>
                  <a:srgbClr val="000000"/>
                </a:solidFill>
                <a:ea typeface="Calibri"/>
              </a:rPr>
              <a:t>	</a:t>
            </a:r>
            <a:r>
              <a:rPr lang="en-US" sz="1600" i="1" dirty="0" smtClean="0">
                <a:solidFill>
                  <a:srgbClr val="000000"/>
                </a:solidFill>
                <a:ea typeface="Calibri"/>
              </a:rPr>
              <a:t>-which Team ultimately “owns” the problem/issue?</a:t>
            </a:r>
          </a:p>
          <a:p>
            <a:pPr marR="0">
              <a:spcBef>
                <a:spcPts val="0"/>
              </a:spcBef>
              <a:spcAft>
                <a:spcPts val="0"/>
              </a:spcAft>
            </a:pPr>
            <a:r>
              <a:rPr lang="en-US" altLang="en-US" sz="1600" i="1" dirty="0">
                <a:solidFill>
                  <a:srgbClr val="000000"/>
                </a:solidFill>
              </a:rPr>
              <a:t>	</a:t>
            </a:r>
            <a:r>
              <a:rPr lang="en-US" altLang="en-US" sz="1600" i="1" dirty="0" smtClean="0">
                <a:solidFill>
                  <a:srgbClr val="000000"/>
                </a:solidFill>
              </a:rPr>
              <a:t>-how do decisions made about the issue flow between the Teams?</a:t>
            </a:r>
            <a:endParaRPr lang="en-US" altLang="en-US" sz="1900" dirty="0" smtClean="0"/>
          </a:p>
        </p:txBody>
      </p:sp>
      <p:sp>
        <p:nvSpPr>
          <p:cNvPr id="35842" name="Footer Placeholder 4"/>
          <p:cNvSpPr>
            <a:spLocks noGrp="1"/>
          </p:cNvSpPr>
          <p:nvPr>
            <p:ph type="ftr" sz="quarter" idx="4294967295"/>
          </p:nvPr>
        </p:nvSpPr>
        <p:spPr>
          <a:xfrm>
            <a:off x="3429000" y="18288"/>
            <a:ext cx="4114800" cy="32918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algn="ctr" eaLnBrk="0" fontAlgn="base" hangingPunct="0">
              <a:spcBef>
                <a:spcPct val="0"/>
              </a:spcBef>
              <a:spcAft>
                <a:spcPct val="0"/>
              </a:spcAft>
              <a:defRPr b="1">
                <a:solidFill>
                  <a:schemeClr val="tx1"/>
                </a:solidFill>
                <a:latin typeface="Arial" charset="0"/>
              </a:defRPr>
            </a:lvl6pPr>
            <a:lvl7pPr marL="2971800" indent="-228600" algn="ctr" eaLnBrk="0" fontAlgn="base" hangingPunct="0">
              <a:spcBef>
                <a:spcPct val="0"/>
              </a:spcBef>
              <a:spcAft>
                <a:spcPct val="0"/>
              </a:spcAft>
              <a:defRPr b="1">
                <a:solidFill>
                  <a:schemeClr val="tx1"/>
                </a:solidFill>
                <a:latin typeface="Arial" charset="0"/>
              </a:defRPr>
            </a:lvl7pPr>
            <a:lvl8pPr marL="3429000" indent="-228600" algn="ctr" eaLnBrk="0" fontAlgn="base" hangingPunct="0">
              <a:spcBef>
                <a:spcPct val="0"/>
              </a:spcBef>
              <a:spcAft>
                <a:spcPct val="0"/>
              </a:spcAft>
              <a:defRPr b="1">
                <a:solidFill>
                  <a:schemeClr val="tx1"/>
                </a:solidFill>
                <a:latin typeface="Arial" charset="0"/>
              </a:defRPr>
            </a:lvl8pPr>
            <a:lvl9pPr marL="3886200" indent="-228600" algn="ctr" eaLnBrk="0" fontAlgn="base" hangingPunct="0">
              <a:spcBef>
                <a:spcPct val="0"/>
              </a:spcBef>
              <a:spcAft>
                <a:spcPct val="0"/>
              </a:spcAft>
              <a:defRPr b="1">
                <a:solidFill>
                  <a:schemeClr val="tx1"/>
                </a:solidFill>
                <a:latin typeface="Arial" charset="0"/>
              </a:defRPr>
            </a:lvl9pPr>
          </a:lstStyle>
          <a:p>
            <a:pPr eaLnBrk="1" hangingPunct="1"/>
            <a:r>
              <a:rPr lang="en-US" altLang="en-US" smtClean="0">
                <a:solidFill>
                  <a:schemeClr val="bg1"/>
                </a:solidFill>
              </a:rPr>
              <a:t>Visual 5.</a:t>
            </a:r>
            <a:fld id="{14F405FA-CD3A-4702-BA44-3DB94FDC0DB4}" type="slidenum">
              <a:rPr lang="en-US" altLang="en-US" smtClean="0">
                <a:solidFill>
                  <a:schemeClr val="bg1"/>
                </a:solidFill>
              </a:rPr>
              <a:pPr eaLnBrk="1" hangingPunct="1"/>
              <a:t>39</a:t>
            </a:fld>
            <a:endParaRPr lang="en-US" altLang="en-US" smtClean="0">
              <a:solidFill>
                <a:schemeClr val="bg1"/>
              </a:solidFill>
            </a:endParaRPr>
          </a:p>
        </p:txBody>
      </p:sp>
    </p:spTree>
    <p:extLst>
      <p:ext uri="{BB962C8B-B14F-4D97-AF65-F5344CB8AC3E}">
        <p14:creationId xmlns:p14="http://schemas.microsoft.com/office/powerpoint/2010/main" val="1251077196"/>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spect="1" noChangeArrowheads="1"/>
          </p:cNvSpPr>
          <p:nvPr>
            <p:ph type="title"/>
          </p:nvPr>
        </p:nvSpPr>
        <p:spPr/>
        <p:txBody>
          <a:bodyPr/>
          <a:lstStyle/>
          <a:p>
            <a:r>
              <a:rPr lang="en-US" sz="4000" dirty="0" smtClean="0"/>
              <a:t>Response Coordination Challenges </a:t>
            </a:r>
          </a:p>
        </p:txBody>
      </p:sp>
      <p:sp>
        <p:nvSpPr>
          <p:cNvPr id="9219" name="Rectangle 4"/>
          <p:cNvSpPr>
            <a:spLocks noGrp="1" noChangeArrowheads="1"/>
          </p:cNvSpPr>
          <p:nvPr>
            <p:ph idx="1"/>
          </p:nvPr>
        </p:nvSpPr>
        <p:spPr>
          <a:xfrm>
            <a:off x="217488" y="1019175"/>
            <a:ext cx="8599487" cy="4646613"/>
          </a:xfrm>
        </p:spPr>
        <p:txBody>
          <a:bodyPr/>
          <a:lstStyle/>
          <a:p>
            <a:pPr lvl="1" indent="-228600">
              <a:spcBef>
                <a:spcPct val="30000"/>
              </a:spcBef>
            </a:pPr>
            <a:r>
              <a:rPr lang="en-US" sz="2400" smtClean="0"/>
              <a:t>Increasing incident complexity </a:t>
            </a:r>
          </a:p>
          <a:p>
            <a:pPr lvl="1" indent="-228600">
              <a:spcBef>
                <a:spcPct val="30000"/>
              </a:spcBef>
            </a:pPr>
            <a:r>
              <a:rPr lang="en-US" sz="2400" smtClean="0"/>
              <a:t>Complex and confusing legal </a:t>
            </a:r>
            <a:br>
              <a:rPr lang="en-US" sz="2400" smtClean="0"/>
            </a:br>
            <a:r>
              <a:rPr lang="en-US" sz="2400" smtClean="0"/>
              <a:t>authorities</a:t>
            </a:r>
          </a:p>
          <a:p>
            <a:pPr lvl="1" indent="-228600">
              <a:spcBef>
                <a:spcPct val="30000"/>
              </a:spcBef>
            </a:pPr>
            <a:r>
              <a:rPr lang="en-US" sz="2400" smtClean="0"/>
              <a:t>Increasing litigation </a:t>
            </a:r>
          </a:p>
          <a:p>
            <a:pPr lvl="1" indent="-228600">
              <a:spcBef>
                <a:spcPct val="30000"/>
              </a:spcBef>
            </a:pPr>
            <a:r>
              <a:rPr lang="en-US" sz="2400" smtClean="0"/>
              <a:t>Increasing response costs </a:t>
            </a:r>
          </a:p>
          <a:p>
            <a:pPr lvl="1" indent="-228600">
              <a:spcBef>
                <a:spcPct val="30000"/>
              </a:spcBef>
            </a:pPr>
            <a:r>
              <a:rPr lang="en-US" sz="2400" smtClean="0"/>
              <a:t>High property and economic losses </a:t>
            </a:r>
          </a:p>
          <a:p>
            <a:pPr lvl="1" indent="-228600">
              <a:spcBef>
                <a:spcPct val="30000"/>
              </a:spcBef>
            </a:pPr>
            <a:r>
              <a:rPr lang="en-US" sz="2400" smtClean="0"/>
              <a:t>Life, health, safety issues</a:t>
            </a:r>
          </a:p>
          <a:p>
            <a:pPr lvl="1" indent="-228600">
              <a:spcBef>
                <a:spcPct val="30000"/>
              </a:spcBef>
            </a:pPr>
            <a:r>
              <a:rPr lang="en-US" sz="2400" smtClean="0"/>
              <a:t>Deteriorating public view of government </a:t>
            </a:r>
          </a:p>
          <a:p>
            <a:pPr lvl="1" indent="-228600">
              <a:spcBef>
                <a:spcPct val="30000"/>
              </a:spcBef>
            </a:pPr>
            <a:r>
              <a:rPr lang="en-US" sz="2400" smtClean="0"/>
              <a:t>Intense media and public scrutiny</a:t>
            </a:r>
          </a:p>
          <a:p>
            <a:pPr lvl="1" indent="-228600">
              <a:spcBef>
                <a:spcPct val="30000"/>
              </a:spcBef>
            </a:pPr>
            <a:r>
              <a:rPr lang="en-US" sz="2400" smtClean="0"/>
              <a:t>Political, legislative, and budgetary ramifications</a:t>
            </a:r>
          </a:p>
        </p:txBody>
      </p:sp>
      <p:pic>
        <p:nvPicPr>
          <p:cNvPr id="9220" name="Picture 3" descr="Responders gathered toge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700" y="1149350"/>
            <a:ext cx="2493963" cy="2779713"/>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1660096" y="419724"/>
            <a:ext cx="12306923" cy="5021705"/>
          </a:xfrm>
          <a:prstGeom prst="rect">
            <a:avLst/>
          </a:prstGeom>
        </p:spPr>
      </p:pic>
      <p:cxnSp>
        <p:nvCxnSpPr>
          <p:cNvPr id="3" name="Straight Arrow Connector 2"/>
          <p:cNvCxnSpPr/>
          <p:nvPr/>
        </p:nvCxnSpPr>
        <p:spPr>
          <a:xfrm>
            <a:off x="1353942" y="419724"/>
            <a:ext cx="2278505" cy="194873"/>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4618495" y="763525"/>
            <a:ext cx="2045777" cy="418454"/>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877878" y="1922807"/>
            <a:ext cx="1754569" cy="1295674"/>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6221340" y="1854250"/>
            <a:ext cx="1702020" cy="716394"/>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9581212"/>
      </p:ext>
    </p:extLst>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200" dirty="0"/>
              <a:t>You should now be able to:</a:t>
            </a:r>
          </a:p>
          <a:p>
            <a:pPr lvl="1">
              <a:defRPr/>
            </a:pPr>
            <a:r>
              <a:rPr lang="en-US" sz="2200" dirty="0"/>
              <a:t>Describe the kinds of incident/event management problems that can occur due to a lack of multiagency coordination.</a:t>
            </a:r>
          </a:p>
          <a:p>
            <a:pPr lvl="1">
              <a:defRPr/>
            </a:pPr>
            <a:r>
              <a:rPr lang="en-US" sz="2200" dirty="0"/>
              <a:t>Define essential terms related to multiagency coordination.</a:t>
            </a:r>
          </a:p>
          <a:p>
            <a:pPr lvl="1">
              <a:defRPr/>
            </a:pPr>
            <a:r>
              <a:rPr lang="en-US" sz="2200" dirty="0"/>
              <a:t>Identify the major guidelines for establishing and using Multiagency Coordination Groups and Systems.</a:t>
            </a:r>
          </a:p>
          <a:p>
            <a:pPr lvl="1">
              <a:defRPr/>
            </a:pPr>
            <a:r>
              <a:rPr lang="en-US" sz="2200" dirty="0"/>
              <a:t>Provide examples of the different levels at which multiagency coordination is commonly accomplished.</a:t>
            </a:r>
          </a:p>
          <a:p>
            <a:pPr lvl="1">
              <a:defRPr/>
            </a:pPr>
            <a:r>
              <a:rPr lang="en-US" sz="2200" dirty="0"/>
              <a:t>Identify the primary components of a Multiagency Coordination System</a:t>
            </a:r>
            <a:r>
              <a:rPr lang="en-US" sz="2200" dirty="0" smtClean="0"/>
              <a:t>.</a:t>
            </a:r>
            <a:endParaRPr lang="en-US" sz="2200" dirty="0"/>
          </a:p>
        </p:txBody>
      </p:sp>
      <p:sp>
        <p:nvSpPr>
          <p:cNvPr id="46082" name="Rectangle 2"/>
          <p:cNvSpPr>
            <a:spLocks noGrp="1" noChangeAspect="1" noChangeArrowheads="1"/>
          </p:cNvSpPr>
          <p:nvPr>
            <p:ph type="title"/>
          </p:nvPr>
        </p:nvSpPr>
        <p:spPr/>
        <p:txBody>
          <a:bodyPr/>
          <a:lstStyle/>
          <a:p>
            <a:r>
              <a:rPr lang="en-US" sz="4000" dirty="0" smtClean="0"/>
              <a:t>Summary (1 of 2)</a:t>
            </a:r>
            <a:endParaRPr lang="en-US" sz="4000" dirty="0" smtClean="0">
              <a:solidFill>
                <a:srgbClr val="25387D"/>
              </a:solidFill>
            </a:endParaRPr>
          </a:p>
        </p:txBody>
      </p: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400" dirty="0"/>
              <a:t>You should now be able to:</a:t>
            </a:r>
          </a:p>
          <a:p>
            <a:pPr lvl="1">
              <a:defRPr/>
            </a:pPr>
            <a:r>
              <a:rPr lang="en-US" sz="2400" dirty="0"/>
              <a:t>Describe examples of organizations that may provide multiagency coordination.</a:t>
            </a:r>
          </a:p>
          <a:p>
            <a:pPr lvl="1">
              <a:defRPr/>
            </a:pPr>
            <a:r>
              <a:rPr lang="en-US" sz="2400" dirty="0"/>
              <a:t>List the responsibilities of multiagency coordination organizations.</a:t>
            </a:r>
          </a:p>
          <a:p>
            <a:pPr lvl="1">
              <a:defRPr/>
            </a:pPr>
            <a:r>
              <a:rPr lang="en-US" sz="2400" dirty="0"/>
              <a:t>Identify the principal positions within a Multiagency Coordination System. </a:t>
            </a:r>
          </a:p>
          <a:p>
            <a:pPr lvl="1">
              <a:defRPr/>
            </a:pPr>
            <a:r>
              <a:rPr lang="en-US" sz="2400" dirty="0"/>
              <a:t>Identify differences between Area Command, Unified Command, and multiagency coordination organizations.</a:t>
            </a:r>
          </a:p>
          <a:p>
            <a:endParaRPr lang="en-US" dirty="0"/>
          </a:p>
        </p:txBody>
      </p:sp>
      <p:sp>
        <p:nvSpPr>
          <p:cNvPr id="47106" name="Rectangle 2"/>
          <p:cNvSpPr>
            <a:spLocks noGrp="1" noChangeAspect="1" noChangeArrowheads="1"/>
          </p:cNvSpPr>
          <p:nvPr>
            <p:ph type="title"/>
          </p:nvPr>
        </p:nvSpPr>
        <p:spPr/>
        <p:txBody>
          <a:bodyPr/>
          <a:lstStyle/>
          <a:p>
            <a:r>
              <a:rPr lang="en-US" sz="4000" dirty="0" smtClean="0"/>
              <a:t>Summary (2 of 2)</a:t>
            </a:r>
            <a:endParaRPr lang="en-US" sz="4000" dirty="0" smtClean="0">
              <a:solidFill>
                <a:srgbClr val="25387D"/>
              </a:solidFill>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spect="1" noChangeArrowheads="1"/>
          </p:cNvSpPr>
          <p:nvPr>
            <p:ph type="title"/>
          </p:nvPr>
        </p:nvSpPr>
        <p:spPr/>
        <p:txBody>
          <a:bodyPr/>
          <a:lstStyle/>
          <a:p>
            <a:r>
              <a:rPr lang="en-US" sz="4000" dirty="0" smtClean="0"/>
              <a:t>NIMS Components Review</a:t>
            </a:r>
          </a:p>
        </p:txBody>
      </p:sp>
      <p:pic>
        <p:nvPicPr>
          <p:cNvPr id="10243" name="Picture 17" descr="NIMS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28738"/>
            <a:ext cx="1882775" cy="24384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descr="Preparedness&#10;Communications and Information Management&#10;Resource Management&#10;Command and Management&#10;Ongoing Management and Maintenance&#10;Incident Command System&#10;Multiagency Coordination Systems&#10;Public Information&#10;Additional Information: www.fema.gov/emergency/nims"/>
          <p:cNvGrpSpPr/>
          <p:nvPr/>
        </p:nvGrpSpPr>
        <p:grpSpPr>
          <a:xfrm>
            <a:off x="436563" y="1244600"/>
            <a:ext cx="8174037" cy="4344988"/>
            <a:chOff x="436563" y="1244600"/>
            <a:chExt cx="8174037" cy="4344988"/>
          </a:xfrm>
        </p:grpSpPr>
        <p:sp>
          <p:nvSpPr>
            <p:cNvPr id="10244" name="Rectangle 5"/>
            <p:cNvSpPr>
              <a:spLocks noChangeArrowheads="1"/>
            </p:cNvSpPr>
            <p:nvPr/>
          </p:nvSpPr>
          <p:spPr bwMode="auto">
            <a:xfrm>
              <a:off x="2587625" y="1244600"/>
              <a:ext cx="3505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a:solidFill>
                    <a:srgbClr val="000066"/>
                  </a:solidFill>
                  <a:latin typeface="Arial" charset="0"/>
                </a:rPr>
                <a:t>Preparedness</a:t>
              </a:r>
            </a:p>
          </p:txBody>
        </p:sp>
        <p:sp>
          <p:nvSpPr>
            <p:cNvPr id="10245" name="Rectangle 6"/>
            <p:cNvSpPr>
              <a:spLocks noChangeArrowheads="1"/>
            </p:cNvSpPr>
            <p:nvPr/>
          </p:nvSpPr>
          <p:spPr bwMode="auto">
            <a:xfrm>
              <a:off x="2587625" y="2466975"/>
              <a:ext cx="3276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a:solidFill>
                    <a:srgbClr val="000066"/>
                  </a:solidFill>
                  <a:latin typeface="Arial" charset="0"/>
                </a:rPr>
                <a:t>Resource Management </a:t>
              </a:r>
            </a:p>
          </p:txBody>
        </p:sp>
        <p:sp>
          <p:nvSpPr>
            <p:cNvPr id="10246" name="Rectangle 7"/>
            <p:cNvSpPr>
              <a:spLocks noChangeArrowheads="1"/>
            </p:cNvSpPr>
            <p:nvPr/>
          </p:nvSpPr>
          <p:spPr bwMode="auto">
            <a:xfrm>
              <a:off x="2587625" y="1657350"/>
              <a:ext cx="34290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dirty="0">
                  <a:solidFill>
                    <a:srgbClr val="000066"/>
                  </a:solidFill>
                  <a:latin typeface="Arial" charset="0"/>
                </a:rPr>
                <a:t>Communications and </a:t>
              </a:r>
              <a:br>
                <a:rPr lang="en-US" sz="2000" b="1" dirty="0">
                  <a:solidFill>
                    <a:srgbClr val="000066"/>
                  </a:solidFill>
                  <a:latin typeface="Arial" charset="0"/>
                </a:rPr>
              </a:br>
              <a:r>
                <a:rPr lang="en-US" sz="2000" b="1" dirty="0">
                  <a:solidFill>
                    <a:srgbClr val="000066"/>
                  </a:solidFill>
                  <a:latin typeface="Arial" charset="0"/>
                </a:rPr>
                <a:t>Information Management </a:t>
              </a:r>
            </a:p>
          </p:txBody>
        </p:sp>
        <p:sp>
          <p:nvSpPr>
            <p:cNvPr id="10247" name="Rectangle 8"/>
            <p:cNvSpPr>
              <a:spLocks noChangeArrowheads="1"/>
            </p:cNvSpPr>
            <p:nvPr/>
          </p:nvSpPr>
          <p:spPr bwMode="auto">
            <a:xfrm>
              <a:off x="2587625" y="3557588"/>
              <a:ext cx="35052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a:solidFill>
                    <a:srgbClr val="000066"/>
                  </a:solidFill>
                  <a:latin typeface="Arial" charset="0"/>
                </a:rPr>
                <a:t>Ongoing Management </a:t>
              </a:r>
              <a:br>
                <a:rPr lang="en-US" sz="2000" b="1">
                  <a:solidFill>
                    <a:srgbClr val="000066"/>
                  </a:solidFill>
                  <a:latin typeface="Arial" charset="0"/>
                </a:rPr>
              </a:br>
              <a:r>
                <a:rPr lang="en-US" sz="2000" b="1">
                  <a:solidFill>
                    <a:srgbClr val="000066"/>
                  </a:solidFill>
                  <a:latin typeface="Arial" charset="0"/>
                </a:rPr>
                <a:t>and Maintenance </a:t>
              </a:r>
            </a:p>
          </p:txBody>
        </p:sp>
        <p:cxnSp>
          <p:nvCxnSpPr>
            <p:cNvPr id="10248" name="AutoShape 9"/>
            <p:cNvCxnSpPr>
              <a:cxnSpLocks noChangeShapeType="1"/>
              <a:endCxn id="10255" idx="0"/>
            </p:cNvCxnSpPr>
            <p:nvPr/>
          </p:nvCxnSpPr>
          <p:spPr bwMode="auto">
            <a:xfrm>
              <a:off x="6553200" y="2027238"/>
              <a:ext cx="0" cy="2451100"/>
            </a:xfrm>
            <a:prstGeom prst="straightConnector1">
              <a:avLst/>
            </a:prstGeom>
            <a:noFill/>
            <a:ln w="19050">
              <a:solidFill>
                <a:srgbClr val="25387D"/>
              </a:solidFill>
              <a:round/>
              <a:headEnd/>
              <a:tailEnd/>
            </a:ln>
            <a:extLst>
              <a:ext uri="{909E8E84-426E-40DD-AFC4-6F175D3DCCD1}">
                <a14:hiddenFill xmlns:a14="http://schemas.microsoft.com/office/drawing/2010/main">
                  <a:noFill/>
                </a14:hiddenFill>
              </a:ext>
            </a:extLst>
          </p:spPr>
        </p:cxnSp>
        <p:sp>
          <p:nvSpPr>
            <p:cNvPr id="11" name="Rectangle 10"/>
            <p:cNvSpPr>
              <a:spLocks noChangeArrowheads="1"/>
            </p:cNvSpPr>
            <p:nvPr/>
          </p:nvSpPr>
          <p:spPr bwMode="auto">
            <a:xfrm>
              <a:off x="6781800" y="1550988"/>
              <a:ext cx="1828800" cy="9906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nchor="ctr"/>
            <a:lstStyle/>
            <a:p>
              <a:pPr>
                <a:spcBef>
                  <a:spcPct val="30000"/>
                </a:spcBef>
                <a:buFont typeface="Wingdings" pitchFamily="2" charset="2"/>
                <a:buNone/>
                <a:defRPr/>
              </a:pPr>
              <a:r>
                <a:rPr lang="en-US" sz="2000" b="1" dirty="0">
                  <a:solidFill>
                    <a:srgbClr val="000066"/>
                  </a:solidFill>
                </a:rPr>
                <a:t>Incident Command System</a:t>
              </a:r>
            </a:p>
          </p:txBody>
        </p:sp>
        <p:sp>
          <p:nvSpPr>
            <p:cNvPr id="12" name="Rectangle 11"/>
            <p:cNvSpPr>
              <a:spLocks noChangeArrowheads="1"/>
            </p:cNvSpPr>
            <p:nvPr/>
          </p:nvSpPr>
          <p:spPr bwMode="auto">
            <a:xfrm>
              <a:off x="6718300" y="2770188"/>
              <a:ext cx="1828800" cy="9906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spcBef>
                  <a:spcPct val="30000"/>
                </a:spcBef>
                <a:buFont typeface="Wingdings" pitchFamily="2" charset="2"/>
                <a:buNone/>
                <a:defRPr/>
              </a:pPr>
              <a:r>
                <a:rPr lang="en-US" sz="2000" b="1" dirty="0">
                  <a:solidFill>
                    <a:schemeClr val="bg1"/>
                  </a:solidFill>
                </a:rPr>
                <a:t>Multiagency Coordination Systems</a:t>
              </a:r>
            </a:p>
          </p:txBody>
        </p:sp>
        <p:sp>
          <p:nvSpPr>
            <p:cNvPr id="13" name="Rectangle 12"/>
            <p:cNvSpPr>
              <a:spLocks noChangeArrowheads="1"/>
            </p:cNvSpPr>
            <p:nvPr/>
          </p:nvSpPr>
          <p:spPr bwMode="auto">
            <a:xfrm>
              <a:off x="6781800" y="3989388"/>
              <a:ext cx="1828800" cy="9906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nchor="ctr"/>
            <a:lstStyle/>
            <a:p>
              <a:pPr>
                <a:spcBef>
                  <a:spcPts val="2400"/>
                </a:spcBef>
                <a:buFont typeface="Wingdings" pitchFamily="2" charset="2"/>
                <a:buNone/>
                <a:defRPr/>
              </a:pPr>
              <a:r>
                <a:rPr lang="en-US" sz="2000" b="1" dirty="0">
                  <a:solidFill>
                    <a:srgbClr val="000066"/>
                  </a:solidFill>
                </a:rPr>
                <a:t>Public Information</a:t>
              </a:r>
            </a:p>
          </p:txBody>
        </p:sp>
        <p:sp>
          <p:nvSpPr>
            <p:cNvPr id="10254" name="Line 13"/>
            <p:cNvSpPr>
              <a:spLocks noChangeShapeType="1"/>
            </p:cNvSpPr>
            <p:nvPr/>
          </p:nvSpPr>
          <p:spPr bwMode="auto">
            <a:xfrm>
              <a:off x="6230938" y="3213100"/>
              <a:ext cx="550862" cy="12700"/>
            </a:xfrm>
            <a:prstGeom prst="line">
              <a:avLst/>
            </a:prstGeom>
            <a:noFill/>
            <a:ln w="19050">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55" name="Line 14"/>
            <p:cNvSpPr>
              <a:spLocks noChangeShapeType="1"/>
            </p:cNvSpPr>
            <p:nvPr/>
          </p:nvSpPr>
          <p:spPr bwMode="auto">
            <a:xfrm>
              <a:off x="6553200" y="4478338"/>
              <a:ext cx="228600" cy="0"/>
            </a:xfrm>
            <a:prstGeom prst="line">
              <a:avLst/>
            </a:prstGeom>
            <a:noFill/>
            <a:ln w="19050">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56" name="Line 15"/>
            <p:cNvSpPr>
              <a:spLocks noChangeShapeType="1"/>
            </p:cNvSpPr>
            <p:nvPr/>
          </p:nvSpPr>
          <p:spPr bwMode="auto">
            <a:xfrm>
              <a:off x="6553200" y="2028825"/>
              <a:ext cx="228600" cy="0"/>
            </a:xfrm>
            <a:prstGeom prst="line">
              <a:avLst/>
            </a:prstGeom>
            <a:noFill/>
            <a:ln w="19050">
              <a:solidFill>
                <a:srgbClr val="25387D"/>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TextBox 16"/>
            <p:cNvSpPr txBox="1"/>
            <p:nvPr/>
          </p:nvSpPr>
          <p:spPr>
            <a:xfrm>
              <a:off x="2590800" y="3035300"/>
              <a:ext cx="3632200" cy="40011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spcBef>
                  <a:spcPct val="30000"/>
                </a:spcBef>
                <a:defRPr/>
              </a:pPr>
              <a:r>
                <a:rPr lang="en-US" sz="2000" b="1" dirty="0">
                  <a:solidFill>
                    <a:schemeClr val="bg1"/>
                  </a:solidFill>
                </a:rPr>
                <a:t>Command and Management</a:t>
              </a:r>
            </a:p>
          </p:txBody>
        </p:sp>
        <p:sp>
          <p:nvSpPr>
            <p:cNvPr id="10260" name="Text Box 4"/>
            <p:cNvSpPr txBox="1">
              <a:spLocks noChangeArrowheads="1"/>
            </p:cNvSpPr>
            <p:nvPr/>
          </p:nvSpPr>
          <p:spPr bwMode="auto">
            <a:xfrm>
              <a:off x="436563" y="5222875"/>
              <a:ext cx="6629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50000"/>
                </a:spcBef>
              </a:pPr>
              <a:r>
                <a:rPr lang="en-US" sz="1800" b="1">
                  <a:solidFill>
                    <a:srgbClr val="000066"/>
                  </a:solidFill>
                  <a:latin typeface="Arial" charset="0"/>
                </a:rPr>
                <a:t>Additional Information:  www.fema.gov/emergency/nims</a:t>
              </a:r>
            </a:p>
          </p:txBody>
        </p:sp>
      </p:gr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86076" y="2599531"/>
            <a:ext cx="5930900" cy="2984500"/>
          </a:xfrm>
        </p:spPr>
        <p:txBody>
          <a:bodyPr/>
          <a:lstStyle/>
          <a:p>
            <a:pPr marL="114300">
              <a:spcBef>
                <a:spcPct val="30000"/>
              </a:spcBef>
            </a:pPr>
            <a:r>
              <a:rPr lang="en-US" sz="2400" dirty="0">
                <a:solidFill>
                  <a:srgbClr val="FF0000"/>
                </a:solidFill>
                <a:latin typeface="Arial" charset="0"/>
              </a:rPr>
              <a:t>MAC Systems </a:t>
            </a:r>
            <a:r>
              <a:rPr lang="en-US" sz="2400" dirty="0">
                <a:latin typeface="Arial" charset="0"/>
              </a:rPr>
              <a:t>provide the architecture to support coordination for:</a:t>
            </a:r>
          </a:p>
          <a:p>
            <a:pPr marL="461963" lvl="1" indent="-344488">
              <a:spcBef>
                <a:spcPct val="30000"/>
              </a:spcBef>
            </a:pPr>
            <a:r>
              <a:rPr lang="en-US" sz="2400" dirty="0">
                <a:latin typeface="Arial" charset="0"/>
              </a:rPr>
              <a:t>Incident prioritization.</a:t>
            </a:r>
          </a:p>
          <a:p>
            <a:pPr marL="461963" lvl="1" indent="-344488">
              <a:spcBef>
                <a:spcPct val="30000"/>
              </a:spcBef>
            </a:pPr>
            <a:r>
              <a:rPr lang="en-US" sz="2400" dirty="0">
                <a:latin typeface="Arial" charset="0"/>
              </a:rPr>
              <a:t>Critical resource allocation.</a:t>
            </a:r>
          </a:p>
          <a:p>
            <a:pPr marL="461963" lvl="1" indent="-344488">
              <a:spcBef>
                <a:spcPct val="30000"/>
              </a:spcBef>
            </a:pPr>
            <a:r>
              <a:rPr lang="en-US" sz="2400" dirty="0">
                <a:latin typeface="Arial" charset="0"/>
              </a:rPr>
              <a:t>Communications systems integration.</a:t>
            </a:r>
          </a:p>
          <a:p>
            <a:pPr marL="461963" lvl="1" indent="-344488">
              <a:spcBef>
                <a:spcPct val="30000"/>
              </a:spcBef>
            </a:pPr>
            <a:r>
              <a:rPr lang="en-US" sz="2400" dirty="0">
                <a:latin typeface="Arial" charset="0"/>
              </a:rPr>
              <a:t>Information coordination.</a:t>
            </a:r>
          </a:p>
          <a:p>
            <a:endParaRPr lang="en-US" dirty="0"/>
          </a:p>
        </p:txBody>
      </p:sp>
      <p:sp>
        <p:nvSpPr>
          <p:cNvPr id="11266" name="Rectangle 2"/>
          <p:cNvSpPr>
            <a:spLocks noGrp="1" noChangeAspect="1" noChangeArrowheads="1"/>
          </p:cNvSpPr>
          <p:nvPr>
            <p:ph type="title"/>
          </p:nvPr>
        </p:nvSpPr>
        <p:spPr/>
        <p:txBody>
          <a:bodyPr/>
          <a:lstStyle/>
          <a:p>
            <a:r>
              <a:rPr lang="en-US" sz="3200" dirty="0" smtClean="0"/>
              <a:t>What Is a Multiagency Coordination System?</a:t>
            </a:r>
          </a:p>
        </p:txBody>
      </p:sp>
      <p:pic>
        <p:nvPicPr>
          <p:cNvPr id="11267" name="Picture 17" descr="NIMS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2014538" cy="2608263"/>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descr="NIMS Element: Command and Management&#10;Multiagency Coordination (MAC) Systems"/>
          <p:cNvGrpSpPr/>
          <p:nvPr/>
        </p:nvGrpSpPr>
        <p:grpSpPr>
          <a:xfrm>
            <a:off x="2616200" y="1143000"/>
            <a:ext cx="6527800" cy="1161371"/>
            <a:chOff x="2616200" y="1143000"/>
            <a:chExt cx="6527800" cy="1161371"/>
          </a:xfrm>
        </p:grpSpPr>
        <p:sp>
          <p:nvSpPr>
            <p:cNvPr id="11269" name="Rectangle 4"/>
            <p:cNvSpPr>
              <a:spLocks noChangeArrowheads="1"/>
            </p:cNvSpPr>
            <p:nvPr/>
          </p:nvSpPr>
          <p:spPr bwMode="auto">
            <a:xfrm>
              <a:off x="2616200" y="1143000"/>
              <a:ext cx="65278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4300" eaLnBrk="0" hangingPunct="0">
                <a:spcBef>
                  <a:spcPct val="30000"/>
                </a:spcBef>
                <a:buFont typeface="Wingdings" pitchFamily="2" charset="2"/>
                <a:buNone/>
              </a:pPr>
              <a:r>
                <a:rPr lang="en-US" sz="2000" b="1" dirty="0">
                  <a:solidFill>
                    <a:srgbClr val="000066"/>
                  </a:solidFill>
                  <a:latin typeface="Arial" charset="0"/>
                </a:rPr>
                <a:t>NIMS Element:  Command and Management</a:t>
              </a:r>
            </a:p>
          </p:txBody>
        </p:sp>
        <p:sp>
          <p:nvSpPr>
            <p:cNvPr id="15" name="Rectangle 5"/>
            <p:cNvSpPr>
              <a:spLocks noChangeArrowheads="1"/>
            </p:cNvSpPr>
            <p:nvPr/>
          </p:nvSpPr>
          <p:spPr bwMode="auto">
            <a:xfrm>
              <a:off x="3143250" y="1720171"/>
              <a:ext cx="5543550" cy="584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marL="114300" eaLnBrk="0" hangingPunct="0">
                <a:spcBef>
                  <a:spcPct val="30000"/>
                </a:spcBef>
                <a:buFont typeface="Wingdings" pitchFamily="2" charset="2"/>
                <a:buNone/>
                <a:defRPr/>
              </a:pPr>
              <a:r>
                <a:rPr lang="en-US" sz="2000" b="1" dirty="0">
                  <a:solidFill>
                    <a:schemeClr val="bg1"/>
                  </a:solidFill>
                </a:rPr>
                <a:t>Multiagency Coordination (MAC) Systems</a:t>
              </a:r>
            </a:p>
          </p:txBody>
        </p:sp>
        <p:cxnSp>
          <p:nvCxnSpPr>
            <p:cNvPr id="11273" name="Straight Connector 30"/>
            <p:cNvCxnSpPr>
              <a:cxnSpLocks noChangeShapeType="1"/>
            </p:cNvCxnSpPr>
            <p:nvPr/>
          </p:nvCxnSpPr>
          <p:spPr bwMode="auto">
            <a:xfrm rot="16200000" flipH="1">
              <a:off x="2614613" y="1714500"/>
              <a:ext cx="533400" cy="9525"/>
            </a:xfrm>
            <a:prstGeom prst="line">
              <a:avLst/>
            </a:prstGeom>
            <a:noFill/>
            <a:ln w="9525" algn="ctr">
              <a:solidFill>
                <a:srgbClr val="FF0000"/>
              </a:solidFill>
              <a:round/>
              <a:headEnd/>
              <a:tailEnd/>
            </a:ln>
            <a:extLst>
              <a:ext uri="{909E8E84-426E-40DD-AFC4-6F175D3DCCD1}">
                <a14:hiddenFill xmlns:a14="http://schemas.microsoft.com/office/drawing/2010/main">
                  <a:noFill/>
                </a14:hiddenFill>
              </a:ext>
            </a:extLst>
          </p:spPr>
        </p:cxnSp>
        <p:cxnSp>
          <p:nvCxnSpPr>
            <p:cNvPr id="11274" name="Straight Connector 55"/>
            <p:cNvCxnSpPr>
              <a:cxnSpLocks noChangeShapeType="1"/>
            </p:cNvCxnSpPr>
            <p:nvPr/>
          </p:nvCxnSpPr>
          <p:spPr bwMode="auto">
            <a:xfrm flipV="1">
              <a:off x="2876550" y="1984375"/>
              <a:ext cx="266700" cy="1588"/>
            </a:xfrm>
            <a:prstGeom prst="line">
              <a:avLst/>
            </a:prstGeom>
            <a:noFill/>
            <a:ln w="9525" algn="ctr">
              <a:solidFill>
                <a:srgbClr val="FF0000"/>
              </a:solidFill>
              <a:round/>
              <a:headEnd/>
              <a:tailEnd/>
            </a:ln>
            <a:extLst>
              <a:ext uri="{909E8E84-426E-40DD-AFC4-6F175D3DCCD1}">
                <a14:hiddenFill xmlns:a14="http://schemas.microsoft.com/office/drawing/2010/main">
                  <a:noFill/>
                </a14:hiddenFill>
              </a:ext>
            </a:extLst>
          </p:spPr>
        </p:cxnSp>
      </p:gr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spect="1" noChangeArrowheads="1"/>
          </p:cNvSpPr>
          <p:nvPr>
            <p:ph type="title"/>
          </p:nvPr>
        </p:nvSpPr>
        <p:spPr/>
        <p:txBody>
          <a:bodyPr/>
          <a:lstStyle/>
          <a:p>
            <a:r>
              <a:rPr lang="en-US" sz="3600" dirty="0" smtClean="0"/>
              <a:t>Multiagency Support and Coordination</a:t>
            </a:r>
          </a:p>
        </p:txBody>
      </p:sp>
      <p:sp>
        <p:nvSpPr>
          <p:cNvPr id="12291" name="Rectangle 4"/>
          <p:cNvSpPr>
            <a:spLocks noGrp="1" noChangeArrowheads="1"/>
          </p:cNvSpPr>
          <p:nvPr>
            <p:ph idx="1"/>
          </p:nvPr>
        </p:nvSpPr>
        <p:spPr>
          <a:xfrm>
            <a:off x="495300" y="1068388"/>
            <a:ext cx="4338638" cy="4646612"/>
          </a:xfrm>
        </p:spPr>
        <p:txBody>
          <a:bodyPr/>
          <a:lstStyle/>
          <a:p>
            <a:pPr>
              <a:spcBef>
                <a:spcPct val="30000"/>
              </a:spcBef>
              <a:defRPr/>
            </a:pPr>
            <a:r>
              <a:rPr lang="en-US" sz="2150" dirty="0" smtClean="0"/>
              <a:t>Provide support and coordination to incident command by:</a:t>
            </a:r>
          </a:p>
          <a:p>
            <a:pPr marL="393700" lvl="1" indent="-279400">
              <a:spcBef>
                <a:spcPts val="500"/>
              </a:spcBef>
              <a:tabLst/>
              <a:defRPr/>
            </a:pPr>
            <a:r>
              <a:rPr lang="en-US" sz="2150" dirty="0" smtClean="0"/>
              <a:t>Making policy decisions.</a:t>
            </a:r>
          </a:p>
          <a:p>
            <a:pPr marL="393700" lvl="1" indent="-279400">
              <a:spcBef>
                <a:spcPts val="500"/>
              </a:spcBef>
              <a:tabLst/>
              <a:defRPr/>
            </a:pPr>
            <a:r>
              <a:rPr lang="en-US" sz="2150" dirty="0" smtClean="0"/>
              <a:t>Establishing priorities.</a:t>
            </a:r>
          </a:p>
          <a:p>
            <a:pPr marL="393700" lvl="1" indent="-279400">
              <a:spcBef>
                <a:spcPts val="500"/>
              </a:spcBef>
              <a:tabLst/>
              <a:defRPr/>
            </a:pPr>
            <a:r>
              <a:rPr lang="en-US" sz="2150" dirty="0" smtClean="0"/>
              <a:t>Resolving critical resource issues.</a:t>
            </a:r>
          </a:p>
          <a:p>
            <a:pPr marL="393700" lvl="1" indent="-279400">
              <a:spcBef>
                <a:spcPts val="500"/>
              </a:spcBef>
              <a:tabLst/>
              <a:defRPr/>
            </a:pPr>
            <a:r>
              <a:rPr lang="en-US" sz="2150" dirty="0" smtClean="0"/>
              <a:t>Facilitating logistics </a:t>
            </a:r>
            <a:br>
              <a:rPr lang="en-US" sz="2150" dirty="0" smtClean="0"/>
            </a:br>
            <a:r>
              <a:rPr lang="en-US" sz="2150" dirty="0" smtClean="0"/>
              <a:t>support and resource tracking.</a:t>
            </a:r>
          </a:p>
          <a:p>
            <a:pPr marL="393700" lvl="1" indent="-279400">
              <a:spcBef>
                <a:spcPts val="500"/>
              </a:spcBef>
              <a:tabLst/>
              <a:defRPr/>
            </a:pPr>
            <a:r>
              <a:rPr lang="en-US" sz="2150" dirty="0" smtClean="0"/>
              <a:t>Collecting, analyzing, </a:t>
            </a:r>
            <a:br>
              <a:rPr lang="en-US" sz="2150" dirty="0" smtClean="0"/>
            </a:br>
            <a:r>
              <a:rPr lang="en-US" sz="2150" dirty="0" smtClean="0"/>
              <a:t>and disseminating </a:t>
            </a:r>
            <a:br>
              <a:rPr lang="en-US" sz="2150" dirty="0" smtClean="0"/>
            </a:br>
            <a:r>
              <a:rPr lang="en-US" sz="2150" dirty="0" smtClean="0"/>
              <a:t>information.</a:t>
            </a:r>
          </a:p>
        </p:txBody>
      </p:sp>
      <p:grpSp>
        <p:nvGrpSpPr>
          <p:cNvPr id="12292" name="Group 25" descr="Unified Command with an arrow pointing to Local Multiagency Coordination (MAC), State Multiagency Coordination (MAC), and Federal Multiagency Coordination (MAC)."/>
          <p:cNvGrpSpPr>
            <a:grpSpLocks/>
          </p:cNvGrpSpPr>
          <p:nvPr/>
        </p:nvGrpSpPr>
        <p:grpSpPr bwMode="auto">
          <a:xfrm>
            <a:off x="4572000" y="1733550"/>
            <a:ext cx="4154488" cy="3536950"/>
            <a:chOff x="3193" y="880"/>
            <a:chExt cx="2319" cy="1846"/>
          </a:xfrm>
        </p:grpSpPr>
        <p:sp>
          <p:nvSpPr>
            <p:cNvPr id="6" name="Rectangle 7"/>
            <p:cNvSpPr>
              <a:spLocks noChangeArrowheads="1"/>
            </p:cNvSpPr>
            <p:nvPr/>
          </p:nvSpPr>
          <p:spPr bwMode="auto">
            <a:xfrm>
              <a:off x="3351" y="880"/>
              <a:ext cx="720" cy="768"/>
            </a:xfrm>
            <a:prstGeom prst="rect">
              <a:avLst/>
            </a:prstGeom>
            <a:ln>
              <a:solidFill>
                <a:schemeClr val="bg1"/>
              </a:solidFill>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r>
                <a:rPr lang="en-US" sz="1300" b="1" dirty="0">
                  <a:solidFill>
                    <a:schemeClr val="bg1"/>
                  </a:solidFill>
                </a:rPr>
                <a:t>Local </a:t>
              </a:r>
            </a:p>
            <a:p>
              <a:pPr algn="ctr" eaLnBrk="0" hangingPunct="0">
                <a:defRPr/>
              </a:pPr>
              <a:r>
                <a:rPr lang="en-US" sz="1300" b="1" dirty="0">
                  <a:solidFill>
                    <a:schemeClr val="bg1"/>
                  </a:solidFill>
                </a:rPr>
                <a:t>Multiagency Coordination</a:t>
              </a:r>
            </a:p>
            <a:p>
              <a:pPr algn="ctr" eaLnBrk="0" hangingPunct="0">
                <a:defRPr/>
              </a:pPr>
              <a:r>
                <a:rPr lang="en-US" sz="1300" b="1" dirty="0">
                  <a:solidFill>
                    <a:schemeClr val="bg1"/>
                  </a:solidFill>
                </a:rPr>
                <a:t>(MAC)</a:t>
              </a:r>
            </a:p>
          </p:txBody>
        </p:sp>
        <p:sp>
          <p:nvSpPr>
            <p:cNvPr id="7" name="Rectangle 9"/>
            <p:cNvSpPr>
              <a:spLocks noChangeArrowheads="1"/>
            </p:cNvSpPr>
            <p:nvPr/>
          </p:nvSpPr>
          <p:spPr bwMode="auto">
            <a:xfrm>
              <a:off x="4074" y="880"/>
              <a:ext cx="720" cy="768"/>
            </a:xfrm>
            <a:prstGeom prst="rect">
              <a:avLst/>
            </a:prstGeom>
            <a:ln>
              <a:solidFill>
                <a:schemeClr val="bg1"/>
              </a:solidFill>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r>
                <a:rPr lang="en-US" sz="1300" b="1" dirty="0">
                  <a:solidFill>
                    <a:schemeClr val="bg1"/>
                  </a:solidFill>
                </a:rPr>
                <a:t>State</a:t>
              </a:r>
            </a:p>
            <a:p>
              <a:pPr algn="ctr" eaLnBrk="0" hangingPunct="0">
                <a:defRPr/>
              </a:pPr>
              <a:r>
                <a:rPr lang="en-US" sz="1300" b="1" dirty="0">
                  <a:solidFill>
                    <a:schemeClr val="bg1"/>
                  </a:solidFill>
                </a:rPr>
                <a:t>Multiagency Coordination</a:t>
              </a:r>
            </a:p>
            <a:p>
              <a:pPr algn="ctr" eaLnBrk="0" hangingPunct="0">
                <a:defRPr/>
              </a:pPr>
              <a:r>
                <a:rPr lang="en-US" sz="1300" b="1" dirty="0">
                  <a:solidFill>
                    <a:schemeClr val="bg1"/>
                  </a:solidFill>
                </a:rPr>
                <a:t>(MAC)</a:t>
              </a:r>
            </a:p>
          </p:txBody>
        </p:sp>
        <p:sp>
          <p:nvSpPr>
            <p:cNvPr id="8" name="Rectangle 10"/>
            <p:cNvSpPr>
              <a:spLocks noChangeArrowheads="1"/>
            </p:cNvSpPr>
            <p:nvPr/>
          </p:nvSpPr>
          <p:spPr bwMode="auto">
            <a:xfrm>
              <a:off x="4792" y="880"/>
              <a:ext cx="720" cy="768"/>
            </a:xfrm>
            <a:prstGeom prst="rect">
              <a:avLst/>
            </a:prstGeom>
            <a:ln>
              <a:solidFill>
                <a:schemeClr val="bg1"/>
              </a:solidFill>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r>
                <a:rPr lang="en-US" sz="1300" b="1" dirty="0">
                  <a:solidFill>
                    <a:schemeClr val="bg1"/>
                  </a:solidFill>
                </a:rPr>
                <a:t>Federal</a:t>
              </a:r>
              <a:br>
                <a:rPr lang="en-US" sz="1300" b="1" dirty="0">
                  <a:solidFill>
                    <a:schemeClr val="bg1"/>
                  </a:solidFill>
                </a:rPr>
              </a:br>
              <a:r>
                <a:rPr lang="en-US" sz="1300" b="1" dirty="0">
                  <a:solidFill>
                    <a:schemeClr val="bg1"/>
                  </a:solidFill>
                </a:rPr>
                <a:t>Multiagency Coordination</a:t>
              </a:r>
            </a:p>
            <a:p>
              <a:pPr algn="ctr" eaLnBrk="0" hangingPunct="0">
                <a:defRPr/>
              </a:pPr>
              <a:r>
                <a:rPr lang="en-US" sz="1300" b="1" dirty="0">
                  <a:solidFill>
                    <a:schemeClr val="bg1"/>
                  </a:solidFill>
                </a:rPr>
                <a:t>(MAC)</a:t>
              </a:r>
            </a:p>
          </p:txBody>
        </p:sp>
        <p:sp>
          <p:nvSpPr>
            <p:cNvPr id="12302" name="Rectangle 8"/>
            <p:cNvSpPr>
              <a:spLocks noChangeArrowheads="1"/>
            </p:cNvSpPr>
            <p:nvPr/>
          </p:nvSpPr>
          <p:spPr bwMode="auto">
            <a:xfrm>
              <a:off x="3193" y="2206"/>
              <a:ext cx="1002" cy="520"/>
            </a:xfrm>
            <a:prstGeom prst="rect">
              <a:avLst/>
            </a:prstGeom>
            <a:solidFill>
              <a:schemeClr val="bg1"/>
            </a:solidFill>
            <a:ln w="9525">
              <a:solidFill>
                <a:srgbClr val="25387D"/>
              </a:solidFill>
              <a:miter lim="800000"/>
              <a:headEnd/>
              <a:tailEnd/>
            </a:ln>
            <a:effectLst>
              <a:outerShdw dist="35921" dir="2700000" algn="ctr" rotWithShape="0">
                <a:srgbClr val="B2B2B2">
                  <a:alpha val="50000"/>
                </a:srgbClr>
              </a:outerShdw>
            </a:effectLst>
          </p:spPr>
          <p:txBody>
            <a:bodyPr anchor="ctr"/>
            <a:lstStyle/>
            <a:p>
              <a:pPr algn="ctr" eaLnBrk="0" hangingPunct="0"/>
              <a:r>
                <a:rPr lang="en-US" sz="1300" b="1">
                  <a:solidFill>
                    <a:srgbClr val="000066"/>
                  </a:solidFill>
                  <a:latin typeface="Arial" charset="0"/>
                </a:rPr>
                <a:t>Unified Command</a:t>
              </a:r>
            </a:p>
          </p:txBody>
        </p:sp>
        <p:sp>
          <p:nvSpPr>
            <p:cNvPr id="12303" name="Line 36"/>
            <p:cNvSpPr>
              <a:spLocks noChangeShapeType="1"/>
            </p:cNvSpPr>
            <p:nvPr/>
          </p:nvSpPr>
          <p:spPr bwMode="auto">
            <a:xfrm>
              <a:off x="3696" y="1680"/>
              <a:ext cx="0" cy="480"/>
            </a:xfrm>
            <a:prstGeom prst="line">
              <a:avLst/>
            </a:prstGeom>
            <a:noFill/>
            <a:ln w="952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descr="Word Balloon:&#10;What is the difference between command and coordination?"/>
          <p:cNvSpPr>
            <a:spLocks noGrp="1"/>
          </p:cNvSpPr>
          <p:nvPr>
            <p:ph sz="half" idx="2"/>
          </p:nvPr>
        </p:nvSpPr>
        <p:spPr>
          <a:xfrm>
            <a:off x="1860550" y="2160588"/>
            <a:ext cx="5205413" cy="1119187"/>
          </a:xfrm>
        </p:spPr>
        <p:txBody>
          <a:bodyPr/>
          <a:lstStyle/>
          <a:p>
            <a:pPr>
              <a:buFontTx/>
              <a:buNone/>
            </a:pPr>
            <a:r>
              <a:rPr lang="en-US" smtClean="0"/>
              <a:t>What is the difference between command and coordination?</a:t>
            </a:r>
          </a:p>
          <a:p>
            <a:endParaRPr lang="en-US" smtClean="0"/>
          </a:p>
        </p:txBody>
      </p:sp>
      <p:sp>
        <p:nvSpPr>
          <p:cNvPr id="13315" name="Title 2"/>
          <p:cNvSpPr>
            <a:spLocks noGrp="1"/>
          </p:cNvSpPr>
          <p:nvPr>
            <p:ph type="title"/>
          </p:nvPr>
        </p:nvSpPr>
        <p:spPr/>
        <p:txBody>
          <a:bodyPr/>
          <a:lstStyle/>
          <a:p>
            <a:r>
              <a:rPr lang="en-US" sz="4000" dirty="0" smtClean="0"/>
              <a:t>Command vs. Coordination</a:t>
            </a: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44800" y="1068388"/>
            <a:ext cx="5842000" cy="1827212"/>
          </a:xfrm>
        </p:spPr>
        <p:txBody>
          <a:bodyPr/>
          <a:lstStyle/>
          <a:p>
            <a:r>
              <a:rPr lang="en-US" u="sng" dirty="0">
                <a:solidFill>
                  <a:srgbClr val="FF0000"/>
                </a:solidFill>
                <a:latin typeface="Arial" charset="0"/>
              </a:rPr>
              <a:t>Command</a:t>
            </a:r>
            <a:r>
              <a:rPr lang="en-US" dirty="0">
                <a:solidFill>
                  <a:srgbClr val="FF0000"/>
                </a:solidFill>
                <a:latin typeface="Arial" charset="0"/>
              </a:rPr>
              <a:t>:</a:t>
            </a:r>
            <a:r>
              <a:rPr lang="en-US" dirty="0">
                <a:latin typeface="Arial" charset="0"/>
              </a:rPr>
              <a:t>  The act of directing, ordering, or controlling by virtue of </a:t>
            </a:r>
            <a:r>
              <a:rPr lang="en-US" dirty="0">
                <a:solidFill>
                  <a:srgbClr val="FF0000"/>
                </a:solidFill>
                <a:latin typeface="Arial" charset="0"/>
              </a:rPr>
              <a:t>explicit</a:t>
            </a:r>
            <a:r>
              <a:rPr lang="en-US" dirty="0">
                <a:latin typeface="Arial" charset="0"/>
              </a:rPr>
              <a:t> statutory, regulatory, or delegated authority.</a:t>
            </a:r>
          </a:p>
          <a:p>
            <a:endParaRPr lang="en-US" dirty="0"/>
          </a:p>
        </p:txBody>
      </p:sp>
      <p:sp>
        <p:nvSpPr>
          <p:cNvPr id="14338" name="Rectangle 2"/>
          <p:cNvSpPr>
            <a:spLocks noGrp="1" noChangeAspect="1" noChangeArrowheads="1"/>
          </p:cNvSpPr>
          <p:nvPr>
            <p:ph type="title"/>
          </p:nvPr>
        </p:nvSpPr>
        <p:spPr/>
        <p:txBody>
          <a:bodyPr/>
          <a:lstStyle/>
          <a:p>
            <a:r>
              <a:rPr lang="en-US" sz="4000" dirty="0" smtClean="0"/>
              <a:t>NIMS:  Command</a:t>
            </a:r>
          </a:p>
        </p:txBody>
      </p:sp>
      <p:pic>
        <p:nvPicPr>
          <p:cNvPr id="14339" name="Picture 17" descr="NIMS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2079625" cy="26924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AutoShape 5" descr="Word Balloon:&#10;Who has the explicit authority for the management of all incident operations?"/>
          <p:cNvSpPr>
            <a:spLocks noChangeArrowheads="1"/>
          </p:cNvSpPr>
          <p:nvPr/>
        </p:nvSpPr>
        <p:spPr bwMode="auto">
          <a:xfrm>
            <a:off x="3429000" y="2895600"/>
            <a:ext cx="4800600" cy="1828800"/>
          </a:xfrm>
          <a:prstGeom prst="wedgeRoundRectCallout">
            <a:avLst>
              <a:gd name="adj1" fmla="val 49801"/>
              <a:gd name="adj2" fmla="val 98093"/>
              <a:gd name="adj3" fmla="val 16667"/>
            </a:avLst>
          </a:prstGeom>
          <a:solidFill>
            <a:srgbClr val="000066"/>
          </a:solidFill>
          <a:ln w="9525">
            <a:solidFill>
              <a:srgbClr val="25387D"/>
            </a:solidFill>
            <a:miter lim="800000"/>
            <a:headEnd/>
            <a:tailEnd/>
          </a:ln>
        </p:spPr>
        <p:txBody>
          <a:bodyPr/>
          <a:lstStyle/>
          <a:p>
            <a:pPr algn="ctr"/>
            <a:r>
              <a:rPr lang="en-US" sz="2500" b="1" dirty="0">
                <a:solidFill>
                  <a:schemeClr val="bg1"/>
                </a:solidFill>
                <a:latin typeface="Arial" charset="0"/>
              </a:rPr>
              <a:t>Who has the </a:t>
            </a:r>
            <a:r>
              <a:rPr lang="en-US" sz="2500" b="1" u="sng" dirty="0">
                <a:solidFill>
                  <a:schemeClr val="bg1"/>
                </a:solidFill>
                <a:latin typeface="Arial" charset="0"/>
              </a:rPr>
              <a:t>explicit</a:t>
            </a:r>
            <a:r>
              <a:rPr lang="en-US" sz="2500" b="1" dirty="0">
                <a:solidFill>
                  <a:schemeClr val="bg1"/>
                </a:solidFill>
                <a:latin typeface="Arial" charset="0"/>
              </a:rPr>
              <a:t> authority for the management of all incident operations?</a:t>
            </a:r>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51F9574493A54E8DEC486376A2C933" ma:contentTypeVersion="2" ma:contentTypeDescription="Create a new document." ma:contentTypeScope="" ma:versionID="dfe6c15630988c61423f04bb52a17d48">
  <xsd:schema xmlns:xsd="http://www.w3.org/2001/XMLSchema" xmlns:p="http://schemas.microsoft.com/office/2006/metadata/properties" xmlns:ns2="b3cffaca-52ae-4b43-ba6f-0b61c76eab17" targetNamespace="http://schemas.microsoft.com/office/2006/metadata/properties" ma:root="true" ma:fieldsID="77a62b3c5fc6faebadda2c09e83b31b1" ns2:_="">
    <xsd:import namespace="b3cffaca-52ae-4b43-ba6f-0b61c76eab17"/>
    <xsd:element name="properties">
      <xsd:complexType>
        <xsd:sequence>
          <xsd:element name="documentManagement">
            <xsd:complexType>
              <xsd:all>
                <xsd:element ref="ns2:Next_x0020_Course_x0020_Date" minOccurs="0"/>
              </xsd:all>
            </xsd:complexType>
          </xsd:element>
        </xsd:sequence>
      </xsd:complexType>
    </xsd:element>
  </xsd:schema>
  <xsd:schema xmlns:xsd="http://www.w3.org/2001/XMLSchema" xmlns:dms="http://schemas.microsoft.com/office/2006/documentManagement/types" targetNamespace="b3cffaca-52ae-4b43-ba6f-0b61c76eab17" elementFormDefault="qualified">
    <xsd:import namespace="http://schemas.microsoft.com/office/2006/documentManagement/types"/>
    <xsd:element name="Next_x0020_Course_x0020_Date" ma:index="9" nillable="true" ma:displayName="Next Course Date" ma:format="DateOnly" ma:internalName="Next_x0020_Course_x0020_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Next_x0020_Course_x0020_Date xmlns="b3cffaca-52ae-4b43-ba6f-0b61c76eab1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502D6B-F58C-4C67-9AB9-7565C03FCE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cffaca-52ae-4b43-ba6f-0b61c76eab1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5DF3273-D2CC-461B-88A8-C095D09DDB14}">
  <ds:schemaRefs>
    <ds:schemaRef ds:uri="http://purl.org/dc/dcmitype/"/>
    <ds:schemaRef ds:uri="b3cffaca-52ae-4b43-ba6f-0b61c76eab17"/>
    <ds:schemaRef ds:uri="http://schemas.microsoft.com/office/2006/documentManagement/types"/>
    <ds:schemaRef ds:uri="http://schemas.microsoft.com/office/2006/metadata/properties"/>
    <ds:schemaRef ds:uri="http://purl.org/dc/elements/1.1/"/>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8A33C4B-796F-4339-8CBA-9357717499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02_ICSHigherEd_Visuals_SF</Template>
  <TotalTime>39578</TotalTime>
  <Words>1504</Words>
  <Application>Microsoft Office PowerPoint</Application>
  <PresentationFormat>On-screen Show (4:3)</PresentationFormat>
  <Paragraphs>324</Paragraphs>
  <Slides>42</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Tahoma</vt:lpstr>
      <vt:lpstr>Times New Roman</vt:lpstr>
      <vt:lpstr>Wingdings</vt:lpstr>
      <vt:lpstr>1_Default Design</vt:lpstr>
      <vt:lpstr>Unit 5: </vt:lpstr>
      <vt:lpstr>Unit Objectives (1 of 2)</vt:lpstr>
      <vt:lpstr>Unit Objectives (2 of 2)</vt:lpstr>
      <vt:lpstr>Response Coordination Challenges </vt:lpstr>
      <vt:lpstr>NIMS Components Review</vt:lpstr>
      <vt:lpstr>What Is a Multiagency Coordination System?</vt:lpstr>
      <vt:lpstr>Multiagency Support and Coordination</vt:lpstr>
      <vt:lpstr>Command vs. Coordination</vt:lpstr>
      <vt:lpstr>NIMS:  Command</vt:lpstr>
      <vt:lpstr>NIMS:  Coordination</vt:lpstr>
      <vt:lpstr>MAC Systems Overview</vt:lpstr>
      <vt:lpstr>Terminology Review</vt:lpstr>
      <vt:lpstr>Unity of Command &amp; Unity of Effort</vt:lpstr>
      <vt:lpstr>PowerPoint Presentation</vt:lpstr>
      <vt:lpstr>Multiagency Coordination System</vt:lpstr>
      <vt:lpstr>MAC System Components:  Elements</vt:lpstr>
      <vt:lpstr>Common Coordination Organizations</vt:lpstr>
      <vt:lpstr>MAC System Components:  Relationships</vt:lpstr>
      <vt:lpstr>Multiagency Coordination Centers</vt:lpstr>
      <vt:lpstr>Multiagency Coordination System Activation</vt:lpstr>
      <vt:lpstr>Primary Coordination Functions</vt:lpstr>
      <vt:lpstr>Common Operating Picture</vt:lpstr>
      <vt:lpstr>NIMS Components:  Public Information</vt:lpstr>
      <vt:lpstr>Joint Information Center (JIC)</vt:lpstr>
      <vt:lpstr>Speaking With One Voice</vt:lpstr>
      <vt:lpstr>Discussion Question</vt:lpstr>
      <vt:lpstr>Criteria for Determining Priorities</vt:lpstr>
      <vt:lpstr>Role of the MAC Group</vt:lpstr>
      <vt:lpstr>MAC Group Organization</vt:lpstr>
      <vt:lpstr>National Response Framework</vt:lpstr>
      <vt:lpstr>NRF Emphasizes Partnerships</vt:lpstr>
      <vt:lpstr>PowerPoint Presentation</vt:lpstr>
      <vt:lpstr>Mutual Aid and Assistance Agreements</vt:lpstr>
      <vt:lpstr>National Operations Center (NOC)</vt:lpstr>
      <vt:lpstr>National Response Coordination Center (NRCC)</vt:lpstr>
      <vt:lpstr>Regional Response Coordination Centers (RRCCs)</vt:lpstr>
      <vt:lpstr>Joint Field Office (JFO)</vt:lpstr>
      <vt:lpstr>Emergency Support Functions (ESFs)</vt:lpstr>
      <vt:lpstr>Activity:  Unit 5</vt:lpstr>
      <vt:lpstr>PowerPoint Presentation</vt:lpstr>
      <vt:lpstr>Summary (1 of 2)</vt:lpstr>
      <vt:lpstr>Summary (2 of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2513</cp:revision>
  <cp:lastPrinted>2005-07-05T17:26:47Z</cp:lastPrinted>
  <dcterms:created xsi:type="dcterms:W3CDTF">2004-12-03T17:53:15Z</dcterms:created>
  <dcterms:modified xsi:type="dcterms:W3CDTF">2018-09-11T00:42:39Z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0x010100F851F9574493A54E8DEC486376A2C933</vt:lpwstr>
  </property>
</Properties>
</file>