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3"/>
  </p:notesMasterIdLst>
  <p:handoutMasterIdLst>
    <p:handoutMasterId r:id="rId34"/>
  </p:handoutMasterIdLst>
  <p:sldIdLst>
    <p:sldId id="469" r:id="rId2"/>
    <p:sldId id="470" r:id="rId3"/>
    <p:sldId id="471" r:id="rId4"/>
    <p:sldId id="472" r:id="rId5"/>
    <p:sldId id="473" r:id="rId6"/>
    <p:sldId id="474" r:id="rId7"/>
    <p:sldId id="476" r:id="rId8"/>
    <p:sldId id="477" r:id="rId9"/>
    <p:sldId id="478" r:id="rId10"/>
    <p:sldId id="502" r:id="rId11"/>
    <p:sldId id="479" r:id="rId12"/>
    <p:sldId id="499" r:id="rId13"/>
    <p:sldId id="480" r:id="rId14"/>
    <p:sldId id="481" r:id="rId15"/>
    <p:sldId id="482" r:id="rId16"/>
    <p:sldId id="483" r:id="rId17"/>
    <p:sldId id="484" r:id="rId18"/>
    <p:sldId id="485" r:id="rId19"/>
    <p:sldId id="487" r:id="rId20"/>
    <p:sldId id="501" r:id="rId21"/>
    <p:sldId id="486" r:id="rId22"/>
    <p:sldId id="500" r:id="rId23"/>
    <p:sldId id="489" r:id="rId24"/>
    <p:sldId id="491" r:id="rId25"/>
    <p:sldId id="492" r:id="rId26"/>
    <p:sldId id="493" r:id="rId27"/>
    <p:sldId id="494" r:id="rId28"/>
    <p:sldId id="495" r:id="rId29"/>
    <p:sldId id="496" r:id="rId30"/>
    <p:sldId id="497" r:id="rId31"/>
    <p:sldId id="498" r:id="rId3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00000"/>
    <a:srgbClr val="808080"/>
    <a:srgbClr val="18314A"/>
    <a:srgbClr val="B2B2B2"/>
    <a:srgbClr val="222268"/>
    <a:srgbClr val="25387D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398" autoAdjust="0"/>
  </p:normalViewPr>
  <p:slideViewPr>
    <p:cSldViewPr snapToGrid="0">
      <p:cViewPr>
        <p:scale>
          <a:sx n="66" d="100"/>
          <a:sy n="66" d="100"/>
        </p:scale>
        <p:origin x="-1272" y="-6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0" y="16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3228" y="-15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62894473-3106-430C-8D2F-0754E02EF2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15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AB618A-5167-43EA-8073-F0F4F827CA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451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3170CD-20B1-4AC7-9E6E-3E43B1D3787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bkgFEMA_v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3.</a:t>
            </a:r>
            <a:fld id="{E0308741-86A0-4D2F-9237-E508E2CB05E7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Delegation of Authority &amp; </a:t>
            </a:r>
            <a:br>
              <a:rPr lang="en-US" sz="1400" b="1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Management by Objectives</a:t>
            </a:r>
          </a:p>
        </p:txBody>
      </p:sp>
      <p:sp>
        <p:nvSpPr>
          <p:cNvPr id="37891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901825"/>
            <a:ext cx="7772400" cy="1470025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89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781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21425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tabLst/>
              <a:defRPr sz="2800">
                <a:latin typeface="+mn-lt"/>
              </a:defRPr>
            </a:lvl1pPr>
            <a:lvl2pPr>
              <a:tabLst>
                <a:tab pos="457200" algn="l"/>
              </a:tabLst>
              <a:defRPr sz="2800">
                <a:latin typeface="+mn-lt"/>
              </a:defRPr>
            </a:lvl2pPr>
            <a:lvl3pPr>
              <a:defRPr sz="28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5470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3.</a:t>
            </a:r>
            <a:fld id="{B537A70A-BEC1-47A4-ABEB-29906A1E1C5D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Delegation of Authority &amp; </a:t>
            </a:r>
            <a:br>
              <a:rPr lang="en-US" sz="1400" b="1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Management by Objectives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6846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9691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85" y="4558352"/>
            <a:ext cx="7948684" cy="910988"/>
          </a:xfrm>
          <a:solidFill>
            <a:srgbClr val="000066"/>
          </a:solidFill>
        </p:spPr>
        <p:txBody>
          <a:bodyPr/>
          <a:lstStyle>
            <a:lvl1pPr marL="0" indent="0">
              <a:tabLst/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8388"/>
            <a:ext cx="7936173" cy="3162418"/>
          </a:xfrm>
        </p:spPr>
        <p:txBody>
          <a:bodyPr/>
          <a:lstStyle>
            <a:lvl1pPr marL="0" indent="0">
              <a:defRPr sz="2800"/>
            </a:lvl1pPr>
            <a:lvl2pPr>
              <a:tabLst/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2190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Callout 6"/>
          <p:cNvSpPr/>
          <p:nvPr userDrawn="1"/>
        </p:nvSpPr>
        <p:spPr>
          <a:xfrm>
            <a:off x="1146412" y="1555844"/>
            <a:ext cx="6632812" cy="3016156"/>
          </a:xfrm>
          <a:prstGeom prst="wedgeEllipseCallout">
            <a:avLst/>
          </a:prstGeom>
          <a:solidFill>
            <a:srgbClr val="222268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3.</a:t>
            </a:r>
            <a:fld id="{E2DE65B3-1EA4-4935-8BD0-316B565BD50A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Delegation of Authority &amp; </a:t>
            </a:r>
            <a:br>
              <a:rPr lang="en-US" sz="1400" b="1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Management by Objectives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860076" y="2340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2612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743310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bkgFEMA_v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3.</a:t>
            </a:r>
            <a:fld id="{E488A393-6434-4B12-B96A-359D8BC7A751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1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Delegation of Authority &amp; </a:t>
            </a:r>
            <a:br>
              <a:rPr lang="en-US" sz="1400" b="1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Management by Objectives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3" r:id="rId2"/>
    <p:sldLayoutId id="2147484348" r:id="rId3"/>
    <p:sldLayoutId id="2147484344" r:id="rId4"/>
    <p:sldLayoutId id="2147484345" r:id="rId5"/>
    <p:sldLayoutId id="2147484349" r:id="rId6"/>
    <p:sldLayoutId id="2147484346" r:id="rId7"/>
  </p:sldLayoutIdLst>
  <p:transition>
    <p:wipe dir="r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 b="1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457200" algn="l"/>
        </a:tabLst>
        <a:defRPr sz="2800" b="1">
          <a:solidFill>
            <a:srgbClr val="000066"/>
          </a:solidFill>
          <a:latin typeface="+mn-lt"/>
          <a:cs typeface="+mn-cs"/>
        </a:defRPr>
      </a:lvl2pPr>
      <a:lvl3pPr marL="9144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14400" algn="l"/>
        </a:tabLst>
        <a:defRPr sz="2800" b="1">
          <a:solidFill>
            <a:srgbClr val="000066"/>
          </a:solidFill>
          <a:latin typeface="+mn-lt"/>
          <a:cs typeface="+mn-cs"/>
        </a:defRPr>
      </a:lvl3pPr>
      <a:lvl4pPr marL="13716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1371600" algn="l"/>
        </a:tabLst>
        <a:defRPr sz="2800" b="1">
          <a:solidFill>
            <a:srgbClr val="000066"/>
          </a:solidFill>
          <a:latin typeface="+mn-lt"/>
          <a:cs typeface="+mn-cs"/>
        </a:defRPr>
      </a:lvl4pPr>
      <a:lvl5pPr marL="2174875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6600" y="1390650"/>
            <a:ext cx="7772400" cy="1470025"/>
          </a:xfrm>
        </p:spPr>
        <p:txBody>
          <a:bodyPr/>
          <a:lstStyle/>
          <a:p>
            <a:r>
              <a:rPr lang="en-US" sz="4000" dirty="0" smtClean="0"/>
              <a:t>Unit 3: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123" name="Subtitle 3"/>
          <p:cNvSpPr>
            <a:spLocks noGrp="1"/>
          </p:cNvSpPr>
          <p:nvPr>
            <p:ph type="subTitle" idx="1"/>
          </p:nvPr>
        </p:nvSpPr>
        <p:spPr>
          <a:xfrm>
            <a:off x="800100" y="2066925"/>
            <a:ext cx="4716463" cy="1752600"/>
          </a:xfrm>
        </p:spPr>
        <p:txBody>
          <a:bodyPr/>
          <a:lstStyle/>
          <a:p>
            <a:r>
              <a:rPr lang="en-US" dirty="0" smtClean="0"/>
              <a:t>Delegation of Authority &amp; Management by Objectives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06" y="2318553"/>
            <a:ext cx="3525815" cy="235054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2686" y="226560"/>
            <a:ext cx="8229600" cy="4646612"/>
          </a:xfrm>
        </p:spPr>
        <p:txBody>
          <a:bodyPr/>
          <a:lstStyle/>
          <a:p>
            <a:r>
              <a:rPr lang="en-US" sz="1000" dirty="0" smtClean="0"/>
              <a:t>October </a:t>
            </a:r>
            <a:r>
              <a:rPr lang="en-US" sz="1000" dirty="0"/>
              <a:t>6, 2003</a:t>
            </a:r>
          </a:p>
          <a:p>
            <a:r>
              <a:rPr lang="en-US" sz="1000" dirty="0"/>
              <a:t>To: , Incident Commander</a:t>
            </a:r>
          </a:p>
          <a:p>
            <a:r>
              <a:rPr lang="en-US" sz="1000" dirty="0"/>
              <a:t>From: Director</a:t>
            </a:r>
          </a:p>
          <a:p>
            <a:r>
              <a:rPr lang="en-US" sz="1000" dirty="0"/>
              <a:t>Subject: Delegation of Authority, Hurricane Isabel Response</a:t>
            </a:r>
          </a:p>
          <a:p>
            <a:r>
              <a:rPr lang="en-US" sz="1000" dirty="0"/>
              <a:t>I hereby delegate to you and your Incident Management Team the authority and responsibility to manage the response</a:t>
            </a:r>
          </a:p>
          <a:p>
            <a:r>
              <a:rPr lang="en-US" sz="1000" dirty="0"/>
              <a:t>to the consequences of Hurricane Isabel, particularly at Colonial National Historical Park, Fredericksburg and</a:t>
            </a:r>
          </a:p>
          <a:p>
            <a:r>
              <a:rPr lang="en-US" sz="1000" dirty="0"/>
              <a:t>Spotsylvania National Military Park, Richmond and Petersburg National Battlefields. You may be assigned</a:t>
            </a:r>
          </a:p>
          <a:p>
            <a:r>
              <a:rPr lang="en-US" sz="1000" dirty="0"/>
              <a:t>responsibilities at other NPS units, as the need arises. You have full authority and responsibility for managing this</a:t>
            </a:r>
          </a:p>
          <a:p>
            <a:r>
              <a:rPr lang="en-US" sz="1000" dirty="0"/>
              <a:t>incident within the framework of law, regulation, NPS policy and direction provided by me and the Superintendents of</a:t>
            </a:r>
          </a:p>
          <a:p>
            <a:r>
              <a:rPr lang="en-US" sz="1000" dirty="0"/>
              <a:t>each park. This delegation is effective at 0600 hours, October 7, 2003.</a:t>
            </a:r>
          </a:p>
          <a:p>
            <a:r>
              <a:rPr lang="en-US" sz="1000" dirty="0"/>
              <a:t>Specific management considerations for this incident are:</a:t>
            </a:r>
          </a:p>
          <a:p>
            <a:r>
              <a:rPr lang="en-US" sz="1000" dirty="0"/>
              <a:t>1. Ensure that safety and the protection of human life is the first priority.</a:t>
            </a:r>
          </a:p>
          <a:p>
            <a:r>
              <a:rPr lang="en-US" sz="1000" dirty="0"/>
              <a:t>2. Work closely with the effected Regions and Superintendents (and assigned staff) to manage the incident in a</a:t>
            </a:r>
          </a:p>
          <a:p>
            <a:r>
              <a:rPr lang="en-US" sz="1000" dirty="0"/>
              <a:t>manner that meets their expectations, the expectations of involved partners and the elements of this delegation.</a:t>
            </a:r>
          </a:p>
          <a:p>
            <a:r>
              <a:rPr lang="en-US" sz="1000" dirty="0"/>
              <a:t>The Superintendents will serve as the Agency Administrator to the Incident Management Team, representing</a:t>
            </a:r>
          </a:p>
          <a:p>
            <a:r>
              <a:rPr lang="en-US" sz="1000" dirty="0"/>
              <a:t>their respective park’s interest, coordinating use of local resources and providing a liaison with local agencies.</a:t>
            </a:r>
          </a:p>
          <a:p>
            <a:r>
              <a:rPr lang="en-US" sz="1000" dirty="0"/>
              <a:t>3. Manage the emergency restoration and essential clean-up of damaged resources and infrastructure.</a:t>
            </a:r>
          </a:p>
          <a:p>
            <a:r>
              <a:rPr lang="en-US" sz="1000" dirty="0"/>
              <a:t>4. Coordinate and complete a professional condition assessment of damaged park assets, utilizing the FMSS, for</a:t>
            </a:r>
          </a:p>
          <a:p>
            <a:r>
              <a:rPr lang="en-US" sz="1000" dirty="0"/>
              <a:t>all NPS units sustaining damage during Hurricane Isabel.</a:t>
            </a:r>
          </a:p>
          <a:p>
            <a:r>
              <a:rPr lang="en-US" sz="1000" dirty="0"/>
              <a:t>5. Maintain cost at a level commensurate with the needs of the incident.</a:t>
            </a:r>
          </a:p>
          <a:p>
            <a:r>
              <a:rPr lang="en-US" sz="1000" dirty="0"/>
              <a:t>6. Provide situation updates daily. Please send Incident Status Summary reports (ICS 209) via NWCG’s</a:t>
            </a:r>
          </a:p>
          <a:p>
            <a:r>
              <a:rPr lang="en-US" sz="1000" dirty="0"/>
              <a:t>“FAMWEB” internet-based program, by 1800 hours each operational period.</a:t>
            </a:r>
          </a:p>
          <a:p>
            <a:r>
              <a:rPr lang="en-US" sz="1000" dirty="0"/>
              <a:t>7. Order resources and equipment through EICC.</a:t>
            </a:r>
          </a:p>
          <a:p>
            <a:r>
              <a:rPr lang="en-US" sz="1000" dirty="0"/>
              <a:t>8. Coordinate with park staff to manage local media and public information needs. Coordinate National</a:t>
            </a:r>
          </a:p>
          <a:p>
            <a:r>
              <a:rPr lang="en-US" sz="1000" dirty="0"/>
              <a:t>information needs with the WASO Public Affairs Office.</a:t>
            </a:r>
          </a:p>
          <a:p>
            <a:r>
              <a:rPr lang="en-US" sz="1000" dirty="0"/>
              <a:t>9. Please provide a final report, which includes a summary of incident actions and recommendations for future</a:t>
            </a:r>
          </a:p>
          <a:p>
            <a:r>
              <a:rPr lang="en-US" sz="1000" dirty="0"/>
              <a:t>incidents.</a:t>
            </a:r>
          </a:p>
          <a:p>
            <a:r>
              <a:rPr lang="en-US" sz="1000" dirty="0"/>
              <a:t>10. Schedule a close-out meeting with me prior to your team’s demobilization from the incident.</a:t>
            </a:r>
          </a:p>
          <a:p>
            <a:r>
              <a:rPr lang="en-US" sz="1000" dirty="0"/>
              <a:t>My designated representative for this incident will be the Associate Director for Visitor and Resource Protection,</a:t>
            </a:r>
          </a:p>
          <a:p>
            <a:r>
              <a:rPr lang="en-US" sz="1000" dirty="0"/>
              <a:t>Karen Taylor-Goodrich.</a:t>
            </a:r>
          </a:p>
        </p:txBody>
      </p:sp>
    </p:spTree>
    <p:extLst>
      <p:ext uri="{BB962C8B-B14F-4D97-AF65-F5344CB8AC3E}">
        <p14:creationId xmlns:p14="http://schemas.microsoft.com/office/powerpoint/2010/main" val="415201440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3" descr="Question bubble:  How do you ensure that the delegating authority remains an active part of the incident response?&#10;"/>
          <p:cNvSpPr>
            <a:spLocks noGrp="1"/>
          </p:cNvSpPr>
          <p:nvPr>
            <p:ph sz="half" idx="2"/>
          </p:nvPr>
        </p:nvSpPr>
        <p:spPr>
          <a:xfrm>
            <a:off x="1790700" y="2805113"/>
            <a:ext cx="5205413" cy="1117600"/>
          </a:xfrm>
        </p:spPr>
        <p:txBody>
          <a:bodyPr tIns="0" bIns="0" anchor="ctr"/>
          <a:lstStyle/>
          <a:p>
            <a:pPr marL="0" indent="0">
              <a:spcBef>
                <a:spcPts val="600"/>
              </a:spcBef>
            </a:pPr>
            <a:r>
              <a:rPr lang="en-US" sz="2800" dirty="0" smtClean="0"/>
              <a:t>How do you ensure that the delegating authority remains an active part of the incident response?</a:t>
            </a:r>
          </a:p>
          <a:p>
            <a:pPr marL="0" indent="0"/>
            <a:endParaRPr lang="en-US" sz="3200" dirty="0" smtClean="0"/>
          </a:p>
        </p:txBody>
      </p:sp>
      <p:sp>
        <p:nvSpPr>
          <p:cNvPr id="14339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 smtClean="0"/>
              <a:t>Instructions</a:t>
            </a:r>
            <a:r>
              <a:rPr lang="en-US" dirty="0" smtClean="0"/>
              <a:t>:  Working with your team . . 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Using the previous exercises scenarios</a:t>
            </a:r>
            <a:r>
              <a:rPr lang="en-US" dirty="0" smtClean="0"/>
              <a:t>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Identify the steps you would take to keep the agency executives involved in this incident.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List the steps on chart paper.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Choose a spokesperson.  Be prepared to present your findings to the class in 10 minutes.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153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Activity:  Delegating Authority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Within his or her scope of authority, the Incident Commander establishes incident objectives, then determines strategies, resources, and ICS structure.</a:t>
            </a:r>
          </a:p>
        </p:txBody>
      </p:sp>
      <p:sp>
        <p:nvSpPr>
          <p:cNvPr id="16387" name="Rectangle 18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Authorities </a:t>
            </a:r>
          </a:p>
        </p:txBody>
      </p:sp>
      <p:pic>
        <p:nvPicPr>
          <p:cNvPr id="16388" name="Picture 17" descr="The Incident Commander sets the Incident Objectives, which determine strategies, resources, and ICS structur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48000"/>
            <a:ext cx="7797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 descr="An image of a group of people standing going through some documentation.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4586288" cy="4646612"/>
          </a:xfrm>
        </p:spPr>
        <p:txBody>
          <a:bodyPr/>
          <a:lstStyle/>
          <a:p>
            <a:pPr lvl="1"/>
            <a:r>
              <a:rPr lang="en-US" dirty="0" smtClean="0"/>
              <a:t>ICS is managed by objectives.</a:t>
            </a:r>
          </a:p>
          <a:p>
            <a:pPr lvl="1"/>
            <a:r>
              <a:rPr lang="en-US" dirty="0" smtClean="0"/>
              <a:t>Objectives are communicated throughout the entire ICS organization through the incident planning process.</a:t>
            </a:r>
          </a:p>
          <a:p>
            <a:pPr lvl="1"/>
            <a:endParaRPr lang="en-US" dirty="0" smtClean="0"/>
          </a:p>
        </p:txBody>
      </p:sp>
      <p:sp>
        <p:nvSpPr>
          <p:cNvPr id="17411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by Objectives</a:t>
            </a:r>
          </a:p>
        </p:txBody>
      </p:sp>
      <p:pic>
        <p:nvPicPr>
          <p:cNvPr id="17412" name="Picture 5" descr="A group of people looking in a bi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988" y="1192213"/>
            <a:ext cx="3062287" cy="3800475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1:  </a:t>
            </a:r>
            <a:r>
              <a:rPr lang="en-US" dirty="0" smtClean="0"/>
              <a:t>Understand agency policy and 		     direction.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2:  </a:t>
            </a:r>
            <a:r>
              <a:rPr lang="en-US" dirty="0" smtClean="0"/>
              <a:t>Assess incident situation.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3:  </a:t>
            </a:r>
            <a:r>
              <a:rPr lang="en-US" dirty="0" smtClean="0"/>
              <a:t>Establish incident objectives.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4:  </a:t>
            </a:r>
            <a:r>
              <a:rPr lang="en-US" dirty="0" smtClean="0"/>
              <a:t>Select appropriate strategy or </a:t>
            </a:r>
            <a:br>
              <a:rPr lang="en-US" dirty="0" smtClean="0"/>
            </a:br>
            <a:r>
              <a:rPr lang="en-US" dirty="0" smtClean="0"/>
              <a:t>	     strategies to achieve objectives.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5:  (Identify and) </a:t>
            </a:r>
            <a:r>
              <a:rPr lang="en-US" dirty="0" smtClean="0"/>
              <a:t>Perform tactical direction.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C00000"/>
                </a:solidFill>
              </a:rPr>
              <a:t>Step 6:  </a:t>
            </a:r>
            <a:r>
              <a:rPr lang="en-US" dirty="0" smtClean="0"/>
              <a:t>Provide necessary </a:t>
            </a:r>
            <a:r>
              <a:rPr lang="en-US" dirty="0" err="1" smtClean="0"/>
              <a:t>followup</a:t>
            </a:r>
            <a:r>
              <a:rPr lang="en-US" dirty="0" smtClean="0"/>
              <a:t>.</a:t>
            </a:r>
          </a:p>
        </p:txBody>
      </p:sp>
      <p:sp>
        <p:nvSpPr>
          <p:cNvPr id="18435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smtClean="0"/>
              <a:t>Establishing and Implementing Objectives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7885113" cy="4646612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dirty="0" smtClean="0"/>
              <a:t>The first responder must determine: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Nature and magnitude of the incident.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Hazards and safety concerns.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Initial priorities and immediate resource requirements.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The location of the Incident Command Post and Staging Area.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Entrance and exit routes for responders.</a:t>
            </a:r>
          </a:p>
        </p:txBody>
      </p:sp>
      <p:sp>
        <p:nvSpPr>
          <p:cNvPr id="19459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Response:  Conduct a Size-Up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Priorities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4710113" cy="4646612"/>
          </a:xfrm>
        </p:spPr>
        <p:txBody>
          <a:bodyPr/>
          <a:lstStyle/>
          <a:p>
            <a:r>
              <a:rPr lang="en-US" dirty="0" smtClean="0"/>
              <a:t>Throughout the incident, objectives are established based on the following priorities: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#1:</a:t>
            </a:r>
            <a:r>
              <a:rPr lang="en-US" dirty="0" smtClean="0"/>
              <a:t>  Life Safety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#2:</a:t>
            </a:r>
            <a:r>
              <a:rPr lang="en-US" dirty="0" smtClean="0"/>
              <a:t>  Incident Stabilization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#3:</a:t>
            </a:r>
            <a:r>
              <a:rPr lang="en-US" dirty="0" smtClean="0"/>
              <a:t>  Property Preservation</a:t>
            </a:r>
          </a:p>
        </p:txBody>
      </p:sp>
      <p:pic>
        <p:nvPicPr>
          <p:cNvPr id="20484" name="Picture 5" descr="A man in an orange vest writing on a eas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25" y="1184275"/>
            <a:ext cx="2624138" cy="3208338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5338763" cy="4646612"/>
          </a:xfrm>
        </p:spPr>
        <p:txBody>
          <a:bodyPr/>
          <a:lstStyle/>
          <a:p>
            <a:r>
              <a:rPr lang="en-US" sz="3200" dirty="0" smtClean="0"/>
              <a:t>Effective incident objectives are:</a:t>
            </a: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S</a:t>
            </a:r>
            <a:r>
              <a:rPr lang="en-US" sz="3200" dirty="0" smtClean="0"/>
              <a:t>pecific.</a:t>
            </a: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M</a:t>
            </a:r>
            <a:r>
              <a:rPr lang="en-US" sz="3200" dirty="0" smtClean="0"/>
              <a:t>easurable.</a:t>
            </a: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/>
              <a:t>ction oriented.</a:t>
            </a: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R</a:t>
            </a:r>
            <a:r>
              <a:rPr lang="en-US" sz="3200" dirty="0" smtClean="0"/>
              <a:t>ealistic</a:t>
            </a: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T</a:t>
            </a:r>
            <a:r>
              <a:rPr lang="en-US" sz="3200" dirty="0" smtClean="0"/>
              <a:t>ime sensitive.</a:t>
            </a:r>
          </a:p>
        </p:txBody>
      </p:sp>
      <p:sp>
        <p:nvSpPr>
          <p:cNvPr id="21507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Incident Objectives</a:t>
            </a:r>
          </a:p>
        </p:txBody>
      </p:sp>
      <p:pic>
        <p:nvPicPr>
          <p:cNvPr id="21508" name="Picture 5" descr="Responders tal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1209675"/>
            <a:ext cx="2333625" cy="3016250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1"/>
          <p:cNvSpPr>
            <a:spLocks noGrp="1"/>
          </p:cNvSpPr>
          <p:nvPr>
            <p:ph idx="1"/>
          </p:nvPr>
        </p:nvSpPr>
        <p:spPr>
          <a:xfrm>
            <a:off x="3011488" y="1241425"/>
            <a:ext cx="5864225" cy="4419600"/>
          </a:xfrm>
        </p:spPr>
        <p:txBody>
          <a:bodyPr/>
          <a:lstStyle/>
          <a:p>
            <a:r>
              <a:rPr lang="en-US" smtClean="0"/>
              <a:t>State what will be accomplished.</a:t>
            </a:r>
          </a:p>
          <a:p>
            <a:endParaRPr lang="en-US" smtClean="0"/>
          </a:p>
          <a:p>
            <a:r>
              <a:rPr lang="en-US" smtClean="0"/>
              <a:t>Establish the general plan or direction for accomplishing the incident objectives.</a:t>
            </a:r>
          </a:p>
          <a:p>
            <a:pPr>
              <a:spcBef>
                <a:spcPts val="1200"/>
              </a:spcBef>
            </a:pPr>
            <a:endParaRPr lang="en-US" smtClean="0"/>
          </a:p>
          <a:p>
            <a:pPr>
              <a:spcBef>
                <a:spcPts val="1200"/>
              </a:spcBef>
            </a:pPr>
            <a:r>
              <a:rPr lang="en-US" smtClean="0"/>
              <a:t>Specify how the strategies will be executed.</a:t>
            </a:r>
          </a:p>
          <a:p>
            <a:endParaRPr lang="en-US" smtClean="0">
              <a:solidFill>
                <a:srgbClr val="25387D"/>
              </a:solidFill>
            </a:endParaRPr>
          </a:p>
          <a:p>
            <a:endParaRPr lang="en-US" smtClean="0">
              <a:solidFill>
                <a:srgbClr val="25387D"/>
              </a:solidFill>
            </a:endParaRPr>
          </a:p>
          <a:p>
            <a:endParaRPr lang="en-US" smtClean="0"/>
          </a:p>
        </p:txBody>
      </p:sp>
      <p:sp>
        <p:nvSpPr>
          <p:cNvPr id="23555" name="Rectangle 11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Objectives, Strategies, and Tactics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124200" y="2667000"/>
            <a:ext cx="5562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endParaRPr lang="en-US" sz="2800" b="1">
              <a:solidFill>
                <a:srgbClr val="25387D"/>
              </a:solidFill>
              <a:latin typeface="Arial" charset="0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3124200" y="4197350"/>
            <a:ext cx="556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endParaRPr lang="en-US" sz="2800" b="1">
              <a:solidFill>
                <a:srgbClr val="25387D"/>
              </a:solidFill>
              <a:latin typeface="Arial" charset="0"/>
            </a:endParaRPr>
          </a:p>
        </p:txBody>
      </p:sp>
      <p:pic>
        <p:nvPicPr>
          <p:cNvPr id="23558" name="Picture 13" descr="Incident objectives determine strategies, which determine tactic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262063"/>
            <a:ext cx="2554287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3200" dirty="0" smtClean="0"/>
              <a:t>Describe the delegation of authority process.</a:t>
            </a:r>
          </a:p>
          <a:p>
            <a:pPr lvl="1"/>
            <a:r>
              <a:rPr lang="en-US" sz="3200" dirty="0" smtClean="0"/>
              <a:t>Describe scope of authority.</a:t>
            </a:r>
          </a:p>
          <a:p>
            <a:pPr lvl="1"/>
            <a:r>
              <a:rPr lang="en-US" sz="3200" dirty="0" smtClean="0"/>
              <a:t>Define management by objectives.</a:t>
            </a:r>
          </a:p>
          <a:p>
            <a:pPr lvl="1"/>
            <a:r>
              <a:rPr lang="en-US" sz="3200" dirty="0" smtClean="0"/>
              <a:t>Explain the importance of preparedness plans and agreements.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6147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Objectives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1"/>
          <p:cNvSpPr>
            <a:spLocks noGrp="1"/>
          </p:cNvSpPr>
          <p:nvPr>
            <p:ph idx="1"/>
          </p:nvPr>
        </p:nvSpPr>
        <p:spPr>
          <a:xfrm>
            <a:off x="2930526" y="1241425"/>
            <a:ext cx="6090644" cy="44196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u="sng" dirty="0" smtClean="0"/>
              <a:t>Get the Cat safely out of the tree.</a:t>
            </a:r>
          </a:p>
          <a:p>
            <a:endParaRPr lang="en-US" dirty="0"/>
          </a:p>
          <a:p>
            <a:r>
              <a:rPr lang="en-US" sz="2400" u="sng" dirty="0" smtClean="0"/>
              <a:t>A: Cut the tree down.</a:t>
            </a:r>
          </a:p>
          <a:p>
            <a:r>
              <a:rPr lang="en-US" sz="2400" u="sng" dirty="0" smtClean="0"/>
              <a:t>B:Pull the Cat out of the tree</a:t>
            </a:r>
          </a:p>
          <a:p>
            <a:r>
              <a:rPr lang="en-US" sz="2400" u="sng" dirty="0" smtClean="0"/>
              <a:t>C:Let the Cat climb out of the tree on its         own (selected strategy)</a:t>
            </a:r>
          </a:p>
          <a:p>
            <a:pPr algn="ctr">
              <a:spcBef>
                <a:spcPts val="1200"/>
              </a:spcBef>
            </a:pPr>
            <a:endParaRPr lang="en-US" sz="2400" dirty="0" smtClean="0"/>
          </a:p>
          <a:p>
            <a:pPr algn="ctr">
              <a:spcBef>
                <a:spcPts val="1200"/>
              </a:spcBef>
            </a:pPr>
            <a:r>
              <a:rPr lang="en-US" sz="2400" dirty="0" smtClean="0"/>
              <a:t>Put a can of tuna at the base of the tree and the Cat will climb down to get it.</a:t>
            </a:r>
          </a:p>
          <a:p>
            <a:endParaRPr lang="en-US" dirty="0" smtClean="0">
              <a:solidFill>
                <a:srgbClr val="25387D"/>
              </a:solidFill>
            </a:endParaRPr>
          </a:p>
          <a:p>
            <a:endParaRPr lang="en-US" dirty="0" smtClean="0">
              <a:solidFill>
                <a:srgbClr val="25387D"/>
              </a:solidFill>
            </a:endParaRPr>
          </a:p>
          <a:p>
            <a:endParaRPr lang="en-US" dirty="0" smtClean="0"/>
          </a:p>
        </p:txBody>
      </p:sp>
      <p:sp>
        <p:nvSpPr>
          <p:cNvPr id="23555" name="Rectangle 11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Objectives, Strategies, and Tactics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124200" y="2667000"/>
            <a:ext cx="5562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endParaRPr lang="en-US" sz="2800" b="1">
              <a:solidFill>
                <a:srgbClr val="25387D"/>
              </a:solidFill>
              <a:latin typeface="Arial" charset="0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3124200" y="4197350"/>
            <a:ext cx="556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endParaRPr lang="en-US" sz="2800" b="1">
              <a:solidFill>
                <a:srgbClr val="25387D"/>
              </a:solidFill>
              <a:latin typeface="Arial" charset="0"/>
            </a:endParaRPr>
          </a:p>
        </p:txBody>
      </p:sp>
      <p:pic>
        <p:nvPicPr>
          <p:cNvPr id="23558" name="Picture 13" descr="Incident objectives determine strategies, which determine tactic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262063"/>
            <a:ext cx="2554287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03137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 smtClean="0"/>
              <a:t>Instructions</a:t>
            </a:r>
            <a:r>
              <a:rPr lang="en-US" dirty="0" smtClean="0"/>
              <a:t>:  Working with your team . . 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Using our current scenarios….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Determine what </a:t>
            </a:r>
            <a:r>
              <a:rPr lang="en-US" dirty="0" smtClean="0"/>
              <a:t>incident </a:t>
            </a:r>
            <a:r>
              <a:rPr lang="en-US" dirty="0" smtClean="0"/>
              <a:t>objectives you would </a:t>
            </a:r>
            <a:r>
              <a:rPr lang="en-US" dirty="0" smtClean="0"/>
              <a:t>write as Incident Commander</a:t>
            </a:r>
            <a:r>
              <a:rPr lang="en-US" dirty="0" smtClean="0"/>
              <a:t>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Write your answers on chart paper.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Select a team spokesperson and be prepared to share your answers with the class in </a:t>
            </a:r>
            <a:r>
              <a:rPr lang="en-US" dirty="0" smtClean="0"/>
              <a:t>10 </a:t>
            </a:r>
            <a:r>
              <a:rPr lang="en-US" dirty="0" smtClean="0"/>
              <a:t>minutes.</a:t>
            </a:r>
          </a:p>
        </p:txBody>
      </p:sp>
      <p:sp>
        <p:nvSpPr>
          <p:cNvPr id="22531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Activity:  Adding Incident Objectives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Elements of an Incident Action Plan</a:t>
            </a:r>
          </a:p>
        </p:txBody>
      </p:sp>
      <p:sp>
        <p:nvSpPr>
          <p:cNvPr id="24579" name="Content Placeholder 4"/>
          <p:cNvSpPr>
            <a:spLocks noGrp="1"/>
          </p:cNvSpPr>
          <p:nvPr>
            <p:ph idx="1"/>
          </p:nvPr>
        </p:nvSpPr>
        <p:spPr>
          <a:xfrm>
            <a:off x="457200" y="1068388"/>
            <a:ext cx="5186363" cy="4646612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 smtClean="0"/>
              <a:t>Every IAP must have four elements:</a:t>
            </a:r>
          </a:p>
          <a:p>
            <a:pPr marL="342900" lvl="1" indent="-228600">
              <a:spcBef>
                <a:spcPct val="30000"/>
              </a:spcBef>
            </a:pPr>
            <a:r>
              <a:rPr lang="en-US" dirty="0" smtClean="0"/>
              <a:t>What do we want to do? </a:t>
            </a:r>
          </a:p>
          <a:p>
            <a:pPr marL="342900" lvl="1" indent="-228600">
              <a:spcBef>
                <a:spcPct val="30000"/>
              </a:spcBef>
            </a:pPr>
            <a:r>
              <a:rPr lang="en-US" dirty="0" smtClean="0"/>
              <a:t>Who is responsible for doing it? </a:t>
            </a:r>
          </a:p>
          <a:p>
            <a:pPr marL="342900" lvl="1" indent="-228600">
              <a:spcBef>
                <a:spcPct val="30000"/>
              </a:spcBef>
            </a:pPr>
            <a:r>
              <a:rPr lang="en-US" dirty="0" smtClean="0"/>
              <a:t>How do we communicate with each other? </a:t>
            </a:r>
          </a:p>
          <a:p>
            <a:pPr marL="342900" lvl="1" indent="-228600">
              <a:spcBef>
                <a:spcPct val="30000"/>
              </a:spcBef>
            </a:pPr>
            <a:r>
              <a:rPr lang="en-US" dirty="0" smtClean="0"/>
              <a:t>What is the procedure if someone is injured?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787400" y="4165600"/>
            <a:ext cx="5588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endParaRPr lang="en-US" b="1">
              <a:solidFill>
                <a:srgbClr val="25387D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29" y="1712685"/>
            <a:ext cx="3034997" cy="227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most common preparedness plans are:</a:t>
            </a:r>
          </a:p>
          <a:p>
            <a:pPr lvl="1"/>
            <a:r>
              <a:rPr lang="en-US" smtClean="0"/>
              <a:t>Federal, State, or local Emergency Operations Plans (EOPs).</a:t>
            </a:r>
          </a:p>
          <a:p>
            <a:pPr lvl="1"/>
            <a:r>
              <a:rPr lang="en-US" smtClean="0"/>
              <a:t>Standard operating guidelines (SOGs).</a:t>
            </a:r>
          </a:p>
          <a:p>
            <a:pPr lvl="1"/>
            <a:r>
              <a:rPr lang="en-US" smtClean="0"/>
              <a:t>Standard operating procedures (SOPs).</a:t>
            </a:r>
          </a:p>
          <a:p>
            <a:pPr lvl="1"/>
            <a:r>
              <a:rPr lang="en-US" smtClean="0"/>
              <a:t>Jurisdictional or agency policies.</a:t>
            </a:r>
          </a:p>
          <a:p>
            <a:endParaRPr lang="en-US" smtClean="0"/>
          </a:p>
        </p:txBody>
      </p:sp>
      <p:sp>
        <p:nvSpPr>
          <p:cNvPr id="25603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Preparedness Plans and Agreements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482975" y="1068388"/>
            <a:ext cx="5203825" cy="4646612"/>
          </a:xfrm>
        </p:spPr>
        <p:txBody>
          <a:bodyPr/>
          <a:lstStyle/>
          <a:p>
            <a:pPr lvl="1"/>
            <a:r>
              <a:rPr lang="en-US" smtClean="0"/>
              <a:t>EOPs are developed at the Federal, State, and local levels to provide a uniform response to all hazards.</a:t>
            </a:r>
          </a:p>
          <a:p>
            <a:pPr lvl="1"/>
            <a:r>
              <a:rPr lang="en-US" smtClean="0"/>
              <a:t>EOPs written after October 2005 must be consistent with NIMS.</a:t>
            </a:r>
          </a:p>
        </p:txBody>
      </p:sp>
      <p:sp>
        <p:nvSpPr>
          <p:cNvPr id="26627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Operations Plans (EOPs)</a:t>
            </a:r>
          </a:p>
        </p:txBody>
      </p:sp>
      <p:pic>
        <p:nvPicPr>
          <p:cNvPr id="26628" name="Picture 7" descr="Cover for National Incident Management Syste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181100"/>
            <a:ext cx="2689225" cy="3475038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932113" y="1068388"/>
            <a:ext cx="6037262" cy="4646612"/>
          </a:xfrm>
        </p:spPr>
        <p:txBody>
          <a:bodyPr/>
          <a:lstStyle/>
          <a:p>
            <a:r>
              <a:rPr lang="en-US" sz="2400" smtClean="0"/>
              <a:t>NIMS states that:</a:t>
            </a:r>
          </a:p>
          <a:p>
            <a:pPr lvl="1"/>
            <a:r>
              <a:rPr lang="en-US" sz="2400" smtClean="0"/>
              <a:t>Mutual aid and assistance agreements are agreements between organizations that provide a mechanism to quickly obtain emergency assistance.</a:t>
            </a:r>
          </a:p>
          <a:p>
            <a:pPr lvl="1"/>
            <a:r>
              <a:rPr lang="en-US" sz="2400" smtClean="0"/>
              <a:t>Jurisdictions should be party to agreements with the appropriate organizations from which they expect to receive, or to which they expect to provide, assistance.</a:t>
            </a:r>
          </a:p>
        </p:txBody>
      </p:sp>
      <p:sp>
        <p:nvSpPr>
          <p:cNvPr id="27651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dirty="0" smtClean="0"/>
              <a:t>Mutual Aid and Assistance Agreements (1 of 2)</a:t>
            </a:r>
          </a:p>
        </p:txBody>
      </p:sp>
      <p:pic>
        <p:nvPicPr>
          <p:cNvPr id="27652" name="Picture 7" descr="Cover for National Incident Management Syste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1135063"/>
            <a:ext cx="2070100" cy="2674937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4597400" cy="4646612"/>
          </a:xfrm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smtClean="0"/>
              <a:t>Mutual aid:</a:t>
            </a:r>
          </a:p>
          <a:p>
            <a:pPr lvl="1"/>
            <a:r>
              <a:rPr lang="en-US" smtClean="0"/>
              <a:t>Is the voluntary provision of resources by organizations to assist each other.</a:t>
            </a:r>
          </a:p>
          <a:p>
            <a:pPr lvl="1"/>
            <a:r>
              <a:rPr lang="en-US" smtClean="0"/>
              <a:t>Allows jurisdictions to share resources among mutual aid partners. </a:t>
            </a:r>
          </a:p>
        </p:txBody>
      </p:sp>
      <p:sp>
        <p:nvSpPr>
          <p:cNvPr id="28675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dirty="0" smtClean="0"/>
              <a:t>Mutual Aid and Assistance Agreements (2 of 2)</a:t>
            </a:r>
          </a:p>
        </p:txBody>
      </p:sp>
      <p:pic>
        <p:nvPicPr>
          <p:cNvPr id="2050" name="Picture 2" descr="C:\Users\Bob\Downloads\dc pics\fa6a8e82e766d78f9c4981da05c2f0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846" y="1871436"/>
            <a:ext cx="3629031" cy="243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6084888" cy="4646612"/>
          </a:xfrm>
        </p:spPr>
        <p:txBody>
          <a:bodyPr/>
          <a:lstStyle/>
          <a:p>
            <a:pPr lvl="1"/>
            <a:r>
              <a:rPr lang="en-US" sz="2600" dirty="0" smtClean="0">
                <a:solidFill>
                  <a:srgbClr val="C00000"/>
                </a:solidFill>
              </a:rPr>
              <a:t>Local</a:t>
            </a:r>
            <a:r>
              <a:rPr lang="en-US" sz="2600" dirty="0" smtClean="0"/>
              <a:t> jurisdictions participate in mutual aid through agreements with neighboring jurisdictions.</a:t>
            </a:r>
          </a:p>
          <a:p>
            <a:pPr lvl="1"/>
            <a:r>
              <a:rPr lang="en-US" sz="2600" dirty="0" smtClean="0">
                <a:solidFill>
                  <a:srgbClr val="C00000"/>
                </a:solidFill>
              </a:rPr>
              <a:t>States</a:t>
            </a:r>
            <a:r>
              <a:rPr lang="en-US" sz="2600" dirty="0" smtClean="0"/>
              <a:t> can participate in        mutual aid through the Emergency Management Assistance Compact (EMAC).</a:t>
            </a:r>
          </a:p>
          <a:p>
            <a:pPr lvl="1"/>
            <a:r>
              <a:rPr lang="en-US" sz="2600" dirty="0" smtClean="0">
                <a:solidFill>
                  <a:srgbClr val="C00000"/>
                </a:solidFill>
              </a:rPr>
              <a:t>Federal</a:t>
            </a:r>
            <a:r>
              <a:rPr lang="en-US" sz="2600" dirty="0" smtClean="0"/>
              <a:t> agencies offer mutual aid to each other and to States, tribes, and territories under the National Planning Frameworks.</a:t>
            </a:r>
          </a:p>
        </p:txBody>
      </p:sp>
      <p:sp>
        <p:nvSpPr>
          <p:cNvPr id="29699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Mutual Aid and Assistance: All Levels</a:t>
            </a:r>
          </a:p>
        </p:txBody>
      </p:sp>
      <p:pic>
        <p:nvPicPr>
          <p:cNvPr id="29700" name="Picture 5" descr="A group of people helping some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988" y="1184275"/>
            <a:ext cx="1874837" cy="2506663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5072063" cy="4646612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smtClean="0"/>
              <a:t>Plans may include:</a:t>
            </a:r>
          </a:p>
          <a:p>
            <a:pPr lvl="1">
              <a:spcBef>
                <a:spcPts val="400"/>
              </a:spcBef>
            </a:pPr>
            <a:r>
              <a:rPr lang="en-US" smtClean="0"/>
              <a:t>Hazards and risks.</a:t>
            </a:r>
          </a:p>
          <a:p>
            <a:pPr lvl="1">
              <a:spcBef>
                <a:spcPts val="400"/>
              </a:spcBef>
            </a:pPr>
            <a:r>
              <a:rPr lang="en-US" smtClean="0"/>
              <a:t>Resources in the area.</a:t>
            </a:r>
          </a:p>
          <a:p>
            <a:pPr lvl="1">
              <a:spcBef>
                <a:spcPts val="400"/>
              </a:spcBef>
            </a:pPr>
            <a:r>
              <a:rPr lang="en-US" smtClean="0"/>
              <a:t>Other formal agreements.</a:t>
            </a:r>
          </a:p>
          <a:p>
            <a:pPr lvl="1">
              <a:spcBef>
                <a:spcPts val="400"/>
              </a:spcBef>
            </a:pPr>
            <a:r>
              <a:rPr lang="en-US" smtClean="0"/>
              <a:t>Contact information for agency administrators and response personnel.</a:t>
            </a:r>
          </a:p>
        </p:txBody>
      </p:sp>
      <p:sp>
        <p:nvSpPr>
          <p:cNvPr id="30723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Derived From Plans</a:t>
            </a:r>
          </a:p>
        </p:txBody>
      </p:sp>
      <p:pic>
        <p:nvPicPr>
          <p:cNvPr id="30724" name="Picture 5" descr="A hand flipping through a docu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1265238"/>
            <a:ext cx="2289175" cy="2954337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5" descr="Word Balloon:&#10;What preparedness plans, agreements, and standard operating procedures must you follow in responding to incidents?"/>
          <p:cNvSpPr>
            <a:spLocks noGrp="1"/>
          </p:cNvSpPr>
          <p:nvPr>
            <p:ph sz="half" idx="2"/>
          </p:nvPr>
        </p:nvSpPr>
        <p:spPr>
          <a:xfrm>
            <a:off x="1887538" y="2813050"/>
            <a:ext cx="5205412" cy="1119188"/>
          </a:xfrm>
        </p:spPr>
        <p:txBody>
          <a:bodyPr lIns="0" tIns="0" rIns="0" bIns="0" anchor="ctr"/>
          <a:lstStyle/>
          <a:p>
            <a:pPr marL="0" indent="0"/>
            <a:r>
              <a:rPr lang="en-US" sz="2800" smtClean="0"/>
              <a:t>What preparedness plans, agreements, and standard operating procedures must you follow in responding to incidents?</a:t>
            </a:r>
          </a:p>
          <a:p>
            <a:pPr marL="0" indent="0"/>
            <a:endParaRPr lang="en-US" sz="3000" smtClean="0"/>
          </a:p>
        </p:txBody>
      </p:sp>
      <p:sp>
        <p:nvSpPr>
          <p:cNvPr id="3174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Authority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4903788" cy="4525963"/>
          </a:xfrm>
        </p:spPr>
        <p:txBody>
          <a:bodyPr/>
          <a:lstStyle/>
          <a:p>
            <a:r>
              <a:rPr lang="en-US" sz="3600" dirty="0" smtClean="0">
                <a:solidFill>
                  <a:srgbClr val="C00000"/>
                </a:solidFill>
              </a:rPr>
              <a:t>Authority</a:t>
            </a:r>
            <a:r>
              <a:rPr lang="en-US" sz="3600" dirty="0" smtClean="0"/>
              <a:t> is . . .</a:t>
            </a:r>
          </a:p>
          <a:p>
            <a:pPr lvl="1">
              <a:buFont typeface="Wingdings" pitchFamily="2" charset="2"/>
              <a:buNone/>
            </a:pPr>
            <a:r>
              <a:rPr lang="en-US" sz="3600" dirty="0" smtClean="0"/>
              <a:t> 	. . . a right or obligation to act </a:t>
            </a:r>
            <a:br>
              <a:rPr lang="en-US" sz="3600" dirty="0" smtClean="0"/>
            </a:br>
            <a:r>
              <a:rPr lang="en-US" sz="3600" dirty="0" smtClean="0"/>
              <a:t>on behalf of a department, agency, or jurisdiction.</a:t>
            </a:r>
          </a:p>
        </p:txBody>
      </p:sp>
      <p:pic>
        <p:nvPicPr>
          <p:cNvPr id="7172" name="Picture 5" descr="A man in a s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1296988"/>
            <a:ext cx="2879725" cy="3649662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 smtClean="0"/>
              <a:t>Instructions</a:t>
            </a:r>
            <a:r>
              <a:rPr lang="en-US" dirty="0" smtClean="0"/>
              <a:t>:</a:t>
            </a:r>
          </a:p>
          <a:p>
            <a:pPr>
              <a:defRPr/>
            </a:pPr>
            <a:r>
              <a:rPr lang="en-US" dirty="0" smtClean="0"/>
              <a:t>Instructor will facilitate a discussion of July 4 annual event at GWMP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Develop </a:t>
            </a:r>
            <a:r>
              <a:rPr lang="en-US" dirty="0" smtClean="0"/>
              <a:t>a </a:t>
            </a:r>
            <a:r>
              <a:rPr lang="en-US" smtClean="0"/>
              <a:t>list of incident </a:t>
            </a:r>
            <a:r>
              <a:rPr lang="en-US" dirty="0" smtClean="0"/>
              <a:t>objectives.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Next, identify your general strategy for accomplishing these objectives.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Select a spokesperson and be prepared to present your work in 30 minutes.</a:t>
            </a:r>
          </a:p>
        </p:txBody>
      </p:sp>
      <p:sp>
        <p:nvSpPr>
          <p:cNvPr id="2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Activity:  Developing Incident Objectives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smtClean="0"/>
              <a:t>Are you now able to:</a:t>
            </a:r>
          </a:p>
          <a:p>
            <a:pPr lvl="1"/>
            <a:r>
              <a:rPr lang="en-US" sz="3200" dirty="0" smtClean="0"/>
              <a:t>Describe the delegation of authority process?</a:t>
            </a:r>
          </a:p>
          <a:p>
            <a:pPr lvl="1"/>
            <a:r>
              <a:rPr lang="en-US" sz="3200" dirty="0" smtClean="0"/>
              <a:t>Describe scope of authority?</a:t>
            </a:r>
          </a:p>
          <a:p>
            <a:pPr lvl="1"/>
            <a:r>
              <a:rPr lang="en-US" sz="3200" dirty="0" smtClean="0"/>
              <a:t>Define management by objectives?</a:t>
            </a:r>
          </a:p>
          <a:p>
            <a:pPr lvl="1"/>
            <a:r>
              <a:rPr lang="en-US" sz="3200" dirty="0" smtClean="0"/>
              <a:t>Explain the importance of preparedness plans and agreements?</a:t>
            </a:r>
          </a:p>
          <a:p>
            <a:pPr lvl="1"/>
            <a:endParaRPr lang="en-US" dirty="0" smtClean="0"/>
          </a:p>
        </p:txBody>
      </p:sp>
      <p:sp>
        <p:nvSpPr>
          <p:cNvPr id="33795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3" descr="Question bubble:  Within your jurisdiction or agency, &#10;who has the authority for protecting citizens and responding to incidents?&#10;&#10;"/>
          <p:cNvSpPr>
            <a:spLocks noGrp="1"/>
          </p:cNvSpPr>
          <p:nvPr>
            <p:ph sz="half" idx="2"/>
          </p:nvPr>
        </p:nvSpPr>
        <p:spPr>
          <a:xfrm>
            <a:off x="1344613" y="2416175"/>
            <a:ext cx="6196012" cy="1620838"/>
          </a:xfrm>
        </p:spPr>
        <p:txBody>
          <a:bodyPr lIns="0" tIns="0" rIns="0" bIns="0" anchor="ctr"/>
          <a:lstStyle/>
          <a:p>
            <a:pPr marL="0" indent="0">
              <a:spcBef>
                <a:spcPct val="0"/>
              </a:spcBef>
            </a:pPr>
            <a:r>
              <a:rPr lang="en-US" sz="2800" dirty="0" smtClean="0"/>
              <a:t>Within your </a:t>
            </a:r>
            <a:br>
              <a:rPr lang="en-US" sz="2800" dirty="0" smtClean="0"/>
            </a:br>
            <a:r>
              <a:rPr lang="en-US" sz="2800" dirty="0" smtClean="0"/>
              <a:t>jurisdiction or agency, </a:t>
            </a:r>
            <a:br>
              <a:rPr lang="en-US" sz="2800" dirty="0" smtClean="0"/>
            </a:br>
            <a:r>
              <a:rPr lang="en-US" sz="2800" dirty="0" smtClean="0"/>
              <a:t>who has the authority for   protecting citizens and    responding to incidents?</a:t>
            </a:r>
          </a:p>
          <a:p>
            <a:pPr marL="0" indent="0"/>
            <a:endParaRPr lang="en-US" sz="3200" dirty="0" smtClean="0"/>
          </a:p>
        </p:txBody>
      </p:sp>
      <p:sp>
        <p:nvSpPr>
          <p:cNvPr id="8195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Responsible?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5167313" cy="4646612"/>
          </a:xfrm>
        </p:spPr>
        <p:txBody>
          <a:bodyPr/>
          <a:lstStyle/>
          <a:p>
            <a:r>
              <a:rPr lang="en-US" dirty="0" smtClean="0"/>
              <a:t>An Incident Commander’s scope of authority is derived:</a:t>
            </a:r>
          </a:p>
          <a:p>
            <a:pPr lvl="1"/>
            <a:r>
              <a:rPr lang="en-US" dirty="0" smtClean="0"/>
              <a:t>From existing laws, agency policies, and procedures, and/or</a:t>
            </a:r>
          </a:p>
          <a:p>
            <a:pPr lvl="1"/>
            <a:r>
              <a:rPr lang="en-US" dirty="0" smtClean="0"/>
              <a:t>Through a delegation of </a:t>
            </a:r>
            <a:br>
              <a:rPr lang="en-US" dirty="0" smtClean="0"/>
            </a:br>
            <a:r>
              <a:rPr lang="en-US" dirty="0" smtClean="0"/>
              <a:t>authority from the agency </a:t>
            </a:r>
            <a:br>
              <a:rPr lang="en-US" dirty="0" smtClean="0"/>
            </a:br>
            <a:r>
              <a:rPr lang="en-US" dirty="0" smtClean="0"/>
              <a:t>administrator or elected </a:t>
            </a:r>
            <a:br>
              <a:rPr lang="en-US" dirty="0" smtClean="0"/>
            </a:br>
            <a:r>
              <a:rPr lang="en-US" dirty="0" smtClean="0"/>
              <a:t>official. </a:t>
            </a:r>
          </a:p>
        </p:txBody>
      </p:sp>
      <p:sp>
        <p:nvSpPr>
          <p:cNvPr id="9219" name="Rectangle 5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Authority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243" y="2593075"/>
            <a:ext cx="3348251" cy="25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43552" y="983457"/>
            <a:ext cx="5751513" cy="4646612"/>
          </a:xfrm>
        </p:spPr>
        <p:txBody>
          <a:bodyPr/>
          <a:lstStyle/>
          <a:p>
            <a:pPr lvl="1"/>
            <a:r>
              <a:rPr lang="en-US" sz="2400" dirty="0" smtClean="0"/>
              <a:t>Grants authority to carry out specific functions.</a:t>
            </a:r>
          </a:p>
          <a:p>
            <a:pPr lvl="1"/>
            <a:r>
              <a:rPr lang="en-US" sz="2400" dirty="0" smtClean="0"/>
              <a:t>Is issued by chief elected   official, chief executive officer,   or agency administrator in   writing or verbally.</a:t>
            </a:r>
          </a:p>
          <a:p>
            <a:pPr lvl="1"/>
            <a:r>
              <a:rPr lang="en-US" sz="2400" dirty="0" smtClean="0"/>
              <a:t>Allows the Incident Commander to assume command.</a:t>
            </a:r>
          </a:p>
          <a:p>
            <a:pPr lvl="1"/>
            <a:r>
              <a:rPr lang="en-US" sz="2400" dirty="0" smtClean="0"/>
              <a:t>Does NOT relieve the granting authority of ultimate responsibility for the incident.</a:t>
            </a:r>
          </a:p>
          <a:p>
            <a:pPr lvl="1"/>
            <a:r>
              <a:rPr lang="en-US" sz="2400" dirty="0" smtClean="0"/>
              <a:t>It is basically a Contract for a job</a:t>
            </a:r>
          </a:p>
        </p:txBody>
      </p:sp>
      <p:sp>
        <p:nvSpPr>
          <p:cNvPr id="10243" name="Rectangle 10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Delegation of Authority </a:t>
            </a:r>
          </a:p>
        </p:txBody>
      </p:sp>
      <p:grpSp>
        <p:nvGrpSpPr>
          <p:cNvPr id="10244" name="Group 9" descr="An woman who is the agency executive with an arrow pointing down to another woman who is the incident commander"/>
          <p:cNvGrpSpPr>
            <a:grpSpLocks/>
          </p:cNvGrpSpPr>
          <p:nvPr/>
        </p:nvGrpSpPr>
        <p:grpSpPr bwMode="auto">
          <a:xfrm>
            <a:off x="6580188" y="1220788"/>
            <a:ext cx="1984375" cy="4033837"/>
            <a:chOff x="6580188" y="1220788"/>
            <a:chExt cx="1984375" cy="4033837"/>
          </a:xfrm>
        </p:grpSpPr>
        <p:pic>
          <p:nvPicPr>
            <p:cNvPr id="10245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898"/>
            <a:stretch>
              <a:fillRect/>
            </a:stretch>
          </p:blipFill>
          <p:spPr bwMode="auto">
            <a:xfrm>
              <a:off x="6954838" y="3402013"/>
              <a:ext cx="1177925" cy="1289050"/>
            </a:xfrm>
            <a:prstGeom prst="rect">
              <a:avLst/>
            </a:prstGeom>
            <a:noFill/>
            <a:ln w="9525">
              <a:solidFill>
                <a:srgbClr val="18314A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49802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6" name="Text Box 11"/>
            <p:cNvSpPr txBox="1">
              <a:spLocks noChangeArrowheads="1"/>
            </p:cNvSpPr>
            <p:nvPr/>
          </p:nvSpPr>
          <p:spPr bwMode="auto">
            <a:xfrm>
              <a:off x="6659563" y="2644775"/>
              <a:ext cx="1784350" cy="452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r>
                <a:rPr lang="en-US" sz="1400" b="1" dirty="0">
                  <a:solidFill>
                    <a:srgbClr val="25387D"/>
                  </a:solidFill>
                  <a:latin typeface="Arial" charset="0"/>
                </a:rPr>
                <a:t>Agency Executive</a:t>
              </a:r>
            </a:p>
          </p:txBody>
        </p:sp>
        <p:pic>
          <p:nvPicPr>
            <p:cNvPr id="10247" name="Picture 5" descr="C:\Users\Matt Becklo\Desktop\Human Technology\ICS-200\New\Source\ICS200HC_L1-4\Lesson 3\Source\14151.T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84"/>
            <a:stretch>
              <a:fillRect/>
            </a:stretch>
          </p:blipFill>
          <p:spPr bwMode="auto">
            <a:xfrm>
              <a:off x="6689725" y="1220788"/>
              <a:ext cx="1779588" cy="1274762"/>
            </a:xfrm>
            <a:prstGeom prst="rect">
              <a:avLst/>
            </a:prstGeom>
            <a:noFill/>
            <a:ln w="9525">
              <a:solidFill>
                <a:srgbClr val="18314A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49802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8" name="Text Box 11"/>
            <p:cNvSpPr txBox="1">
              <a:spLocks noChangeArrowheads="1"/>
            </p:cNvSpPr>
            <p:nvPr/>
          </p:nvSpPr>
          <p:spPr bwMode="auto">
            <a:xfrm>
              <a:off x="6580188" y="4802188"/>
              <a:ext cx="1984375" cy="452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/>
              <a:r>
                <a:rPr lang="en-US" sz="1400" b="1" dirty="0">
                  <a:solidFill>
                    <a:srgbClr val="25387D"/>
                  </a:solidFill>
                  <a:latin typeface="Arial" charset="0"/>
                </a:rPr>
                <a:t>Incident Commander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7369175" y="2986088"/>
              <a:ext cx="368300" cy="320675"/>
            </a:xfrm>
            <a:prstGeom prst="downArrow">
              <a:avLst/>
            </a:prstGeom>
            <a:solidFill>
              <a:srgbClr val="000066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 descr="A group of Disaster Medical Assistance Team members and other people at an ambulance.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5181600" cy="4646612"/>
          </a:xfrm>
        </p:spPr>
        <p:txBody>
          <a:bodyPr/>
          <a:lstStyle/>
          <a:p>
            <a:pPr lvl="1"/>
            <a:r>
              <a:rPr lang="en-US" dirty="0" smtClean="0"/>
              <a:t>When the incident is outside the Incident Commander’s jurisdiction.</a:t>
            </a:r>
          </a:p>
          <a:p>
            <a:pPr lvl="1"/>
            <a:r>
              <a:rPr lang="en-US" dirty="0" smtClean="0"/>
              <a:t>When the incident scope is complex or beyond existing authorities.</a:t>
            </a:r>
          </a:p>
          <a:p>
            <a:pPr lvl="1"/>
            <a:r>
              <a:rPr lang="en-US" dirty="0" smtClean="0"/>
              <a:t>When required by law or procedures.</a:t>
            </a:r>
          </a:p>
          <a:p>
            <a:pPr lvl="1"/>
            <a:endParaRPr lang="en-US" dirty="0" smtClean="0"/>
          </a:p>
        </p:txBody>
      </p:sp>
      <p:sp>
        <p:nvSpPr>
          <p:cNvPr id="11267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Delegation of Authority:  When Needed</a:t>
            </a:r>
          </a:p>
        </p:txBody>
      </p:sp>
      <p:pic>
        <p:nvPicPr>
          <p:cNvPr id="11268" name="Picture 5" descr="A pile of deb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13" y="1219200"/>
            <a:ext cx="2498725" cy="2922588"/>
          </a:xfrm>
          <a:prstGeom prst="rect">
            <a:avLst/>
          </a:prstGeom>
          <a:noFill/>
          <a:ln w="9525">
            <a:solidFill>
              <a:srgbClr val="18314A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49802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3" descr="Word Balloon:&#10;When would an Incident Commander in  your jurisdiction or agency need a delegation of authority?"/>
          <p:cNvSpPr>
            <a:spLocks noGrp="1"/>
          </p:cNvSpPr>
          <p:nvPr>
            <p:ph sz="half" idx="2"/>
          </p:nvPr>
        </p:nvSpPr>
        <p:spPr>
          <a:xfrm>
            <a:off x="1758950" y="2136775"/>
            <a:ext cx="5205413" cy="1119188"/>
          </a:xfrm>
        </p:spPr>
        <p:txBody>
          <a:bodyPr/>
          <a:lstStyle/>
          <a:p>
            <a:pPr marL="0" indent="0"/>
            <a:r>
              <a:rPr lang="en-US" sz="2800" dirty="0" smtClean="0"/>
              <a:t>When would an Incident Commander in your jurisdiction or agency need a delegation of authority?</a:t>
            </a:r>
          </a:p>
        </p:txBody>
      </p:sp>
      <p:sp>
        <p:nvSpPr>
          <p:cNvPr id="12291" name="Rectangle 4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6219825" cy="4646612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2400" dirty="0" smtClean="0"/>
              <a:t>Should include: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Legal authorities and restrictions.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Financial authorities and restrictions.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Reporting requirements.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Demographic issues.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Political implications.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Agency or jurisdictional priorities.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Plan for public information management.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Process for communications. </a:t>
            </a:r>
          </a:p>
          <a:p>
            <a:pPr lvl="1">
              <a:spcBef>
                <a:spcPts val="300"/>
              </a:spcBef>
            </a:pPr>
            <a:r>
              <a:rPr lang="en-US" sz="2400" dirty="0" smtClean="0"/>
              <a:t>Plan for ongoing incident evaluation.</a:t>
            </a:r>
          </a:p>
        </p:txBody>
      </p:sp>
      <p:sp>
        <p:nvSpPr>
          <p:cNvPr id="13315" name="Rectangle 7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Delegation of Authority:  Elements </a:t>
            </a:r>
          </a:p>
        </p:txBody>
      </p:sp>
      <p:cxnSp>
        <p:nvCxnSpPr>
          <p:cNvPr id="13316" name="Straight Connector 11"/>
          <p:cNvCxnSpPr>
            <a:cxnSpLocks noChangeShapeType="1"/>
          </p:cNvCxnSpPr>
          <p:nvPr/>
        </p:nvCxnSpPr>
        <p:spPr bwMode="auto">
          <a:xfrm>
            <a:off x="6737350" y="3016250"/>
            <a:ext cx="1781175" cy="1588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7" name="Straight Connector 12"/>
          <p:cNvCxnSpPr>
            <a:cxnSpLocks noChangeShapeType="1"/>
          </p:cNvCxnSpPr>
          <p:nvPr/>
        </p:nvCxnSpPr>
        <p:spPr bwMode="auto">
          <a:xfrm>
            <a:off x="6756400" y="1666875"/>
            <a:ext cx="1781175" cy="1588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18" name="Picture 9" descr="A piece of paper that says Delegation of Author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263650"/>
            <a:ext cx="1827212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02_ICSHigherEd_Visuals_SF</Template>
  <TotalTime>36320</TotalTime>
  <Words>1443</Words>
  <Application>Microsoft Office PowerPoint</Application>
  <PresentationFormat>On-screen Show (4:3)</PresentationFormat>
  <Paragraphs>180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1_Default Design</vt:lpstr>
      <vt:lpstr>Unit 3:   </vt:lpstr>
      <vt:lpstr>Unit Objectives</vt:lpstr>
      <vt:lpstr>Authority</vt:lpstr>
      <vt:lpstr>Who’s Responsible?</vt:lpstr>
      <vt:lpstr>Scope of Authority</vt:lpstr>
      <vt:lpstr>Delegation of Authority </vt:lpstr>
      <vt:lpstr>Delegation of Authority:  When Needed</vt:lpstr>
      <vt:lpstr>Discussion Question</vt:lpstr>
      <vt:lpstr>Delegation of Authority:  Elements </vt:lpstr>
      <vt:lpstr>PowerPoint Presentation</vt:lpstr>
      <vt:lpstr>Discussion Question</vt:lpstr>
      <vt:lpstr>Activity:  Delegating Authority</vt:lpstr>
      <vt:lpstr>Implementing Authorities </vt:lpstr>
      <vt:lpstr>Management by Objectives</vt:lpstr>
      <vt:lpstr>Establishing and Implementing Objectives</vt:lpstr>
      <vt:lpstr>Initial Response:  Conduct a Size-Up</vt:lpstr>
      <vt:lpstr>Overall Priorities</vt:lpstr>
      <vt:lpstr>SMART Incident Objectives</vt:lpstr>
      <vt:lpstr>Objectives, Strategies, and Tactics</vt:lpstr>
      <vt:lpstr>Objectives, Strategies, and Tactics</vt:lpstr>
      <vt:lpstr>Activity:  Adding Incident Objectives</vt:lpstr>
      <vt:lpstr>Elements of an Incident Action Plan</vt:lpstr>
      <vt:lpstr>Preparedness Plans and Agreements</vt:lpstr>
      <vt:lpstr>Emergency Operations Plans (EOPs)</vt:lpstr>
      <vt:lpstr>Mutual Aid and Assistance Agreements (1 of 2)</vt:lpstr>
      <vt:lpstr>Mutual Aid and Assistance Agreements (2 of 2)</vt:lpstr>
      <vt:lpstr>Mutual Aid and Assistance: All Levels</vt:lpstr>
      <vt:lpstr>Information Derived From Plans</vt:lpstr>
      <vt:lpstr>Discussion Question</vt:lpstr>
      <vt:lpstr>Activity:  Developing Incident Objectives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 200 Incident Command System for Single Resources and Initial Action Incidents</dc:title>
  <dc:subject>Delegation of Authority &amp; Management by Objectives</dc:subject>
  <dc:creator>FEMA</dc:creator>
  <cp:keywords>NIMS, ICS</cp:keywords>
  <cp:lastModifiedBy>Bob</cp:lastModifiedBy>
  <cp:revision>2410</cp:revision>
  <cp:lastPrinted>2005-07-05T17:26:47Z</cp:lastPrinted>
  <dcterms:created xsi:type="dcterms:W3CDTF">2004-12-03T17:53:15Z</dcterms:created>
  <dcterms:modified xsi:type="dcterms:W3CDTF">2015-08-18T04:27:01Z</dcterms:modified>
</cp:coreProperties>
</file>