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3" r:id="rId27"/>
    <p:sldId id="284" r:id="rId28"/>
    <p:sldId id="285" r:id="rId29"/>
    <p:sldId id="286" r:id="rId30"/>
    <p:sldId id="288" r:id="rId31"/>
    <p:sldId id="287" r:id="rId32"/>
    <p:sldId id="280" r:id="rId33"/>
    <p:sldId id="281" r:id="rId34"/>
    <p:sldId id="282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62255" y="2319655"/>
            <a:ext cx="2172970" cy="7969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500" b="1" i="1" spc="0">
                <a:solidFill>
                  <a:srgbClr val="FFFFFF"/>
                </a:solidFill>
                <a:latin typeface="Arial Unicode MS" panose="22635452340000000000" pitchFamily="2"/>
              </a:rPr>
              <a:t>Unit 8 </a:t>
            </a:r>
          </a:p>
          <a:p>
            <a:pPr marL="0" marR="0" indent="0" algn="ctr">
              <a:lnSpc>
                <a:spcPct val="82559"/>
              </a:lnSpc>
              <a:spcBef>
                <a:spcPts val="900"/>
              </a:spcBef>
              <a:spcAft>
                <a:spcPts val="180"/>
              </a:spcAft>
            </a:pPr>
            <a:r>
              <a:rPr lang="en-US" sz="2800" b="1" i="1" spc="-4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 Placeholder 107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0" name="Text Placeholder 109"/>
          <p:cNvSpPr>
            <a:spLocks noGrp="1"/>
          </p:cNvSpPr>
          <p:nvPr>
            <p:ph type="body" idx="10"/>
          </p:nvPr>
        </p:nvSpPr>
        <p:spPr>
          <a:xfrm>
            <a:off x="8255" y="8255"/>
            <a:ext cx="9135745" cy="6831330"/>
          </a:xfrm>
          <a:prstGeom prst="rect">
            <a:avLst/>
          </a:prstGeom>
          <a:solidFill>
            <a:srgbClr val="98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11" name="Text Placeholder 110"/>
          <p:cNvSpPr>
            <a:spLocks noGrp="1"/>
          </p:cNvSpPr>
          <p:nvPr>
            <p:ph type="body" idx="10"/>
          </p:nvPr>
        </p:nvSpPr>
        <p:spPr>
          <a:xfrm>
            <a:off x="478790" y="405130"/>
            <a:ext cx="8247380" cy="465772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14" name="Text Placeholder 113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  <a:tabLst>
                <a:tab pos="1040130" algn="l"/>
              </a:tabLs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  </a:t>
            </a:r>
            <a:r>
              <a:rPr lang="en-US" sz="100" b="1" spc="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  <a:p>
            <a:pPr marL="0" marR="0" indent="0" algn="l">
              <a:lnSpc>
                <a:spcPct val="83519"/>
              </a:lnSpc>
              <a:spcBef>
                <a:spcPts val="720"/>
              </a:spcBef>
              <a:spcAft>
                <a:spcPts val="36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15" name="Text Placeholder 11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8-10 </a:t>
            </a:r>
          </a:p>
        </p:txBody>
      </p:sp>
      <p:sp>
        <p:nvSpPr>
          <p:cNvPr id="116" name="Text Placeholder 115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17" name="Text Placeholder 116"/>
          <p:cNvSpPr>
            <a:spLocks noGrp="1"/>
          </p:cNvSpPr>
          <p:nvPr>
            <p:ph type="body" idx="10"/>
          </p:nvPr>
        </p:nvSpPr>
        <p:spPr>
          <a:xfrm>
            <a:off x="481330" y="1176020"/>
            <a:ext cx="6931660" cy="3962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3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Situation Unit Leader (SITL):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prediction and probabilities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Maps and photo services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perimeter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Situation status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Weather </a:t>
            </a:r>
          </a:p>
          <a:p>
            <a:pPr marL="0" marR="114300" indent="0" algn="r">
              <a:lnSpc>
                <a:spcPts val="28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Summary and status of accomplishments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 Placeholder 119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21" name="Text Placeholder 120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2" name="Text Placeholder 121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25" name="Text Placeholder 124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26" name="Text Placeholder 125"/>
          <p:cNvSpPr>
            <a:spLocks noGrp="1"/>
          </p:cNvSpPr>
          <p:nvPr>
            <p:ph type="body" idx="10"/>
          </p:nvPr>
        </p:nvSpPr>
        <p:spPr>
          <a:xfrm>
            <a:off x="494030" y="1176020"/>
            <a:ext cx="6918960" cy="18992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3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Documentation Unit Leader (DOCL): </a:t>
            </a:r>
          </a:p>
          <a:p>
            <a:pPr marL="41148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Copying and duplication services </a:t>
            </a:r>
          </a:p>
          <a:p>
            <a:pPr marL="0" marR="68580" indent="0" algn="r">
              <a:lnSpc>
                <a:spcPts val="26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Files narratives, ICS Form 204, and others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128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30" name="Text Placeholder 129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31" name="Text Placeholder 13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32" name="Text Placeholder 131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33" name="Text Placeholder 132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4206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Demobilization Unit Leader (DMOB): </a:t>
            </a:r>
          </a:p>
          <a:p>
            <a:pPr marL="41148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Preparation of Demobilization Plan </a:t>
            </a:r>
          </a:p>
          <a:p>
            <a:pPr marL="411480" marR="0" indent="0" algn="l">
              <a:lnSpc>
                <a:spcPts val="2700"/>
              </a:lnSpc>
              <a:spcBef>
                <a:spcPts val="1080"/>
              </a:spcBef>
              <a:spcAft>
                <a:spcPts val="21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Check-out procedures </a:t>
            </a:r>
          </a:p>
        </p:txBody>
      </p:sp>
      <p:sp>
        <p:nvSpPr>
          <p:cNvPr id="138" name="Text Placeholder 137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u="sng" spc="170">
                <a:solidFill>
                  <a:srgbClr val="FFFFFF"/>
                </a:solidFill>
                <a:latin typeface="Arial" panose="22635452340000000000" pitchFamily="2"/>
              </a:rPr>
              <a:t>Unit </a:t>
            </a:r>
            <a:r>
              <a:rPr lang="en-US" sz="1400" b="1" spc="170">
                <a:solidFill>
                  <a:srgbClr val="FFFFFF"/>
                </a:solidFill>
                <a:latin typeface="Arial" panose="22635452340000000000" pitchFamily="2"/>
              </a:rPr>
              <a:t>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39" name="Text Placeholder 13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8-12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 Placeholder 145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47" name="Text Placeholder 146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48" name="Text Placeholder 14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41148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-10">
                <a:solidFill>
                  <a:srgbClr val="003366"/>
                </a:solidFill>
                <a:latin typeface="Arial" panose="22635452340000000000" pitchFamily="2"/>
              </a:rPr>
              <a:t>Technical Specialists: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Meteorologist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Training Specialist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3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30">
                <a:solidFill>
                  <a:srgbClr val="003366"/>
                </a:solidFill>
                <a:latin typeface="Arial" panose="22635452340000000000" pitchFamily="2"/>
              </a:rPr>
              <a:t>Rehabilitation Specialist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USAR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03366"/>
                </a:solidFill>
                <a:latin typeface="Arial" panose="22635452340000000000" pitchFamily="2"/>
              </a:rPr>
              <a:t>Hazardous materials specialist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66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Seismologist 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 Placeholder 155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57" name="Text Placeholder 156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8" name="Text Placeholder 15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59" name="Text Placeholder 158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60" name="Text Placeholder 159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4599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Logistics: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03366"/>
                </a:solidFill>
                <a:latin typeface="Arial" panose="22635452340000000000" pitchFamily="2"/>
              </a:rPr>
              <a:t>Interaction is critical for accomplishment of the job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03366"/>
                </a:solidFill>
                <a:latin typeface="Arial" panose="22635452340000000000" pitchFamily="2"/>
              </a:rPr>
              <a:t>Most interactions will take place with subordinate staff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780"/>
              </a:spcAft>
            </a:pPr>
            <a:r>
              <a:rPr lang="en-US" sz="2400" b="1" spc="-50">
                <a:solidFill>
                  <a:srgbClr val="003366"/>
                </a:solidFill>
                <a:latin typeface="Arial" panose="22635452340000000000" pitchFamily="2"/>
              </a:rPr>
              <a:t>rather than the Logistics Section Chief </a:t>
            </a:r>
          </a:p>
        </p:txBody>
      </p:sp>
      <p:sp>
        <p:nvSpPr>
          <p:cNvPr id="165" name="Text Placeholder 16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</a:p>
        </p:txBody>
      </p:sp>
      <p:sp>
        <p:nvSpPr>
          <p:cNvPr id="166" name="Text Placeholder 165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109093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67" name="Text Placeholder 16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8-14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 Placeholder 172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74" name="Text Placeholder 173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75" name="Text Placeholder 17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82168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76" name="Text Placeholder 175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77" name="Text Placeholder 176"/>
          <p:cNvSpPr>
            <a:spLocks noGrp="1"/>
          </p:cNvSpPr>
          <p:nvPr>
            <p:ph type="body" idx="10"/>
          </p:nvPr>
        </p:nvSpPr>
        <p:spPr>
          <a:xfrm>
            <a:off x="481330" y="901700"/>
            <a:ext cx="8650605" cy="31032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(cont.): </a:t>
            </a:r>
          </a:p>
          <a:p>
            <a:pPr marL="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Supply Unit Leader (SPUL):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Establishes times, methods by, and locations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where supplies are to be delivered and returned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Tactical items </a:t>
            </a:r>
          </a:p>
          <a:p>
            <a:pPr marL="457200" marR="0" indent="0" algn="l">
              <a:lnSpc>
                <a:spcPts val="2800"/>
              </a:lnSpc>
              <a:spcBef>
                <a:spcPts val="1440"/>
              </a:spcBef>
              <a:spcAft>
                <a:spcPts val="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Logistical items (including rations)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 Placeholder 186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88" name="Text Placeholder 187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89" name="Text Placeholder 18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45720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Ground Support Unit Leader (GSUL):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Support and transportation vehicles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Crew transports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Tactical vehicles and support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Fueling, maintenance, and repairs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10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Transportation Plan </a:t>
            </a:r>
          </a:p>
        </p:txBody>
      </p:sp>
      <p:sp>
        <p:nvSpPr>
          <p:cNvPr id="192" name="Text Placeholder 191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93" name="Text Placeholder 19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8-16 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 Placeholder 198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00" name="Text Placeholder 199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01" name="Text Placeholder 20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79437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02" name="Text Placeholder 201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23365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03" name="Text Placeholder 202"/>
          <p:cNvSpPr>
            <a:spLocks noGrp="1"/>
          </p:cNvSpPr>
          <p:nvPr>
            <p:ph type="body" idx="10"/>
          </p:nvPr>
        </p:nvSpPr>
        <p:spPr>
          <a:xfrm>
            <a:off x="484505" y="901700"/>
            <a:ext cx="8647430" cy="29457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Communications Unit Leader (COML):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2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Resolves communications problems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2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Maintains, repairs, and replaces radios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2160"/>
              </a:spcAft>
            </a:pPr>
            <a:r>
              <a:rPr lang="en-US" sz="2350" spc="0">
                <a:solidFill>
                  <a:srgbClr val="02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Coordinates message center operations 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 Placeholder 213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15" name="Text Placeholder 214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6" name="Text Placeholder 215"/>
          <p:cNvSpPr>
            <a:spLocks noGrp="1"/>
          </p:cNvSpPr>
          <p:nvPr>
            <p:ph type="body" idx="10"/>
          </p:nvPr>
        </p:nvSpPr>
        <p:spPr>
          <a:xfrm>
            <a:off x="487680" y="405130"/>
            <a:ext cx="8238490" cy="348742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17" name="Text Placeholder 216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3200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3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20" name="Text Placeholder 219"/>
          <p:cNvSpPr>
            <a:spLocks noGrp="1"/>
          </p:cNvSpPr>
          <p:nvPr>
            <p:ph type="body" idx="10"/>
          </p:nvPr>
        </p:nvSpPr>
        <p:spPr>
          <a:xfrm>
            <a:off x="494030" y="1185545"/>
            <a:ext cx="7921625" cy="270383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Facilities Unit Leader (FACL): </a:t>
            </a:r>
          </a:p>
          <a:p>
            <a:pPr marL="0" marR="0" indent="0" algn="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Base and Camp establishment, maintenance, and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organization </a:t>
            </a:r>
          </a:p>
          <a:p>
            <a:pPr marL="41148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Site location and layout </a:t>
            </a:r>
          </a:p>
          <a:p>
            <a:pPr marL="411480" marR="0" indent="0" algn="l">
              <a:lnSpc>
                <a:spcPts val="2200"/>
              </a:lnSpc>
              <a:spcBef>
                <a:spcPts val="1440"/>
              </a:spcBef>
              <a:spcAft>
                <a:spcPts val="3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Security </a:t>
            </a:r>
          </a:p>
        </p:txBody>
      </p:sp>
      <p:sp>
        <p:nvSpPr>
          <p:cNvPr id="223" name="Text Placeholder 222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24" name="Text Placeholder 22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8-18 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 Placeholder 23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32" name="Text Placeholder 23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3" name="Text Placeholder 232"/>
          <p:cNvSpPr>
            <a:spLocks noGrp="1"/>
          </p:cNvSpPr>
          <p:nvPr>
            <p:ph type="body" idx="10"/>
          </p:nvPr>
        </p:nvSpPr>
        <p:spPr>
          <a:xfrm>
            <a:off x="487680" y="405130"/>
            <a:ext cx="8238490" cy="357251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34" name="Text Placeholder 233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3200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3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37" name="Text Placeholder 236"/>
          <p:cNvSpPr>
            <a:spLocks noGrp="1"/>
          </p:cNvSpPr>
          <p:nvPr>
            <p:ph type="body" idx="10"/>
          </p:nvPr>
        </p:nvSpPr>
        <p:spPr>
          <a:xfrm>
            <a:off x="494030" y="1185545"/>
            <a:ext cx="6882130" cy="279209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Food Unit Leader (FDUL): </a:t>
            </a:r>
          </a:p>
          <a:p>
            <a:pPr marL="41148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Meals </a:t>
            </a:r>
          </a:p>
          <a:p>
            <a:pPr marL="41148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1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10">
                <a:solidFill>
                  <a:srgbClr val="003366"/>
                </a:solidFill>
                <a:latin typeface="Arial" panose="22635452340000000000" pitchFamily="2"/>
              </a:rPr>
              <a:t>Caterer (contract administration) </a:t>
            </a:r>
          </a:p>
          <a:p>
            <a:pPr marL="41148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Kitchen </a:t>
            </a:r>
          </a:p>
          <a:p>
            <a:pPr marL="411480" marR="0" indent="0" algn="l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Potable water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0" y="27305"/>
            <a:ext cx="9144000" cy="6812280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20306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1033145" y="1822450"/>
            <a:ext cx="7531735" cy="1457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Describe the interactions with the Command and </a:t>
            </a:r>
          </a:p>
          <a:p>
            <a:pPr marL="0" marR="0" indent="0" algn="ctr">
              <a:lnSpc>
                <a:spcPct val="8255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General staff and other ICS functional areas that are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required to perform the Division/Group Supervisor’s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5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job. 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 Placeholder 244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46" name="Text Placeholder 245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47" name="Text Placeholder 24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45720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Medical Unit Leader (MEDL): </a:t>
            </a:r>
          </a:p>
          <a:p>
            <a:pPr marL="914400" marR="0" indent="0" algn="l">
              <a:lnSpc>
                <a:spcPts val="26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1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10">
                <a:solidFill>
                  <a:srgbClr val="003366"/>
                </a:solidFill>
                <a:latin typeface="Arial" panose="22635452340000000000" pitchFamily="2"/>
              </a:rPr>
              <a:t>Paramedics, EMTs, and other medical staff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Preventative care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First aid treatment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Evacuations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10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Comp-for-injury documentation </a:t>
            </a:r>
          </a:p>
        </p:txBody>
      </p:sp>
      <p:sp>
        <p:nvSpPr>
          <p:cNvPr id="250" name="Text Placeholder 249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51" name="Text Placeholder 25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8-20 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 Placeholder 256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58" name="Text Placeholder 257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59" name="Text Placeholder 25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64197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60" name="Text Placeholder 259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61" name="Text Placeholder 260"/>
          <p:cNvSpPr>
            <a:spLocks noGrp="1"/>
          </p:cNvSpPr>
          <p:nvPr>
            <p:ph type="body" idx="10"/>
          </p:nvPr>
        </p:nvSpPr>
        <p:spPr>
          <a:xfrm>
            <a:off x="652145" y="901700"/>
            <a:ext cx="8479790" cy="21736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Division/Group Supervisor and Finance/Administration </a:t>
            </a:r>
          </a:p>
          <a:p>
            <a:pPr marL="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-50">
                <a:solidFill>
                  <a:srgbClr val="003366"/>
                </a:solidFill>
                <a:latin typeface="Arial" panose="22635452340000000000" pitchFamily="2"/>
              </a:rPr>
              <a:t>Most interactions will take place with subordinate staff </a:t>
            </a:r>
          </a:p>
          <a:p>
            <a:pPr marL="91440" marR="0" indent="0" algn="l">
              <a:lnSpc>
                <a:spcPct val="82559"/>
              </a:lnSpc>
              <a:spcBef>
                <a:spcPts val="180"/>
              </a:spcBef>
              <a:spcAft>
                <a:spcPts val="558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rather than the Finance/Administration Section Chief. </a:t>
            </a:r>
          </a:p>
        </p:txBody>
      </p:sp>
      <p:sp>
        <p:nvSpPr>
          <p:cNvPr id="266" name="Text Placeholder 265"/>
          <p:cNvSpPr>
            <a:spLocks noGrp="1"/>
          </p:cNvSpPr>
          <p:nvPr>
            <p:ph type="body" idx="10"/>
          </p:nvPr>
        </p:nvSpPr>
        <p:spPr>
          <a:xfrm>
            <a:off x="0" y="6276975"/>
            <a:ext cx="1417320" cy="3200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1430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 Placeholder 271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73" name="Text Placeholder 272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74" name="Text Placeholder 273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77" name="Text Placeholder 276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78" name="Text Placeholder 277"/>
          <p:cNvSpPr>
            <a:spLocks noGrp="1"/>
          </p:cNvSpPr>
          <p:nvPr>
            <p:ph type="body" idx="10"/>
          </p:nvPr>
        </p:nvSpPr>
        <p:spPr>
          <a:xfrm>
            <a:off x="478790" y="1176020"/>
            <a:ext cx="7930515" cy="19145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Division/Group Supervisor and Finance/Administration </a:t>
            </a:r>
          </a:p>
          <a:p>
            <a:pPr marL="0" marR="0" indent="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Time Unit Leader (TIME): </a:t>
            </a:r>
          </a:p>
          <a:p>
            <a:pPr marL="45720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Personnel time recording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Commissary </a:t>
            </a:r>
          </a:p>
        </p:txBody>
      </p:sp>
      <p:sp>
        <p:nvSpPr>
          <p:cNvPr id="279" name="Text Placeholder 27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</a:p>
        </p:txBody>
      </p:sp>
      <p:sp>
        <p:nvSpPr>
          <p:cNvPr id="280" name="Text Placeholder 279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109093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81" name="Text Placeholder 28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8-22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ext Placeholder 283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85" name="Text Placeholder 284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86" name="Text Placeholder 28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ctr">
              <a:lnSpc>
                <a:spcPts val="30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Finance/Administration </a:t>
            </a:r>
          </a:p>
          <a:p>
            <a:pPr marL="45720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(cont.) </a:t>
            </a:r>
          </a:p>
          <a:p>
            <a:pPr marL="45720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Procurement Unit Leader (PROC):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Procurement and contract administration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Information on contracts and agreements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158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Payment documents 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Text Placeholder 293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95" name="Text Placeholder 294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96" name="Text Placeholder 29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97" name="Text Placeholder 296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98" name="Text Placeholder 297"/>
          <p:cNvSpPr>
            <a:spLocks noGrp="1"/>
          </p:cNvSpPr>
          <p:nvPr>
            <p:ph type="body" idx="10"/>
          </p:nvPr>
        </p:nvSpPr>
        <p:spPr>
          <a:xfrm>
            <a:off x="484505" y="901700"/>
            <a:ext cx="8647430" cy="28898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Finance/Administration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(cont.) </a:t>
            </a:r>
          </a:p>
          <a:p>
            <a:pPr marL="0" marR="0" indent="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Compensation/Claims Unit Leader (COMP):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Comp-for-injury documentation processing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Written authority for persons requiring medical </a:t>
            </a:r>
          </a:p>
          <a:p>
            <a:pPr marL="777240" marR="0" indent="0" algn="l">
              <a:lnSpc>
                <a:spcPct val="79679"/>
              </a:lnSpc>
              <a:spcBef>
                <a:spcPts val="360"/>
              </a:spcBef>
              <a:spcAft>
                <a:spcPts val="7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treatment </a:t>
            </a:r>
          </a:p>
        </p:txBody>
      </p:sp>
      <p:sp>
        <p:nvSpPr>
          <p:cNvPr id="303" name="Text Placeholder 30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</a:p>
        </p:txBody>
      </p:sp>
      <p:sp>
        <p:nvSpPr>
          <p:cNvPr id="304" name="Text Placeholder 303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109093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05" name="Text Placeholder 30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u="sng" spc="-55">
                <a:solidFill>
                  <a:srgbClr val="FFFFFF"/>
                </a:solidFill>
                <a:latin typeface="Arial" panose="22635452340000000000" pitchFamily="2"/>
              </a:rPr>
              <a:t>Visual</a:t>
            </a: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 8-24 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ext Placeholder 31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12" name="Text Placeholder 31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13" name="Text Placeholder 31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1148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i="1" spc="10">
                <a:solidFill>
                  <a:srgbClr val="003366"/>
                </a:solidFill>
                <a:latin typeface="Arial" panose="22635452340000000000" pitchFamily="2"/>
              </a:rPr>
              <a:t>1. What support would you seek from: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The Planning Section?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The Logistics Section? </a:t>
            </a:r>
          </a:p>
          <a:p>
            <a:pPr marL="914400" marR="0" indent="0" algn="l">
              <a:lnSpc>
                <a:spcPts val="2300"/>
              </a:lnSpc>
              <a:spcBef>
                <a:spcPts val="1260"/>
              </a:spcBef>
              <a:spcAft>
                <a:spcPts val="23220"/>
              </a:spcAft>
            </a:pPr>
            <a:r>
              <a:rPr lang="en-US" sz="2350" spc="1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i="1" spc="10">
                <a:solidFill>
                  <a:srgbClr val="003366"/>
                </a:solidFill>
                <a:latin typeface="Arial" panose="22635452340000000000" pitchFamily="2"/>
              </a:rPr>
              <a:t>The Finance/Administration Section? 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ext Placeholder 32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22" name="Text Placeholder 32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23" name="Text Placeholder 322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26" name="Text Placeholder 325"/>
          <p:cNvSpPr>
            <a:spLocks noGrp="1"/>
          </p:cNvSpPr>
          <p:nvPr>
            <p:ph type="body" idx="10"/>
          </p:nvPr>
        </p:nvSpPr>
        <p:spPr>
          <a:xfrm>
            <a:off x="1819910" y="2624455"/>
            <a:ext cx="5808980" cy="568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4100"/>
              </a:lnSpc>
              <a:spcAft>
                <a:spcPts val="180"/>
              </a:spcAft>
            </a:pPr>
            <a:r>
              <a:rPr lang="en-US" sz="3750" b="1" spc="-200">
                <a:solidFill>
                  <a:srgbClr val="FFFFFF"/>
                </a:solidFill>
                <a:latin typeface="Arial Unicode MS" panose="22635452340000000000" pitchFamily="2"/>
              </a:rPr>
              <a:t>Review Course Expectations </a:t>
            </a:r>
          </a:p>
        </p:txBody>
      </p:sp>
      <p:sp>
        <p:nvSpPr>
          <p:cNvPr id="327" name="Text Placeholder 326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28" name="Text Placeholder 32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8-26 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 Placeholder 33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32" name="Text Placeholder 33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33" name="Text Placeholder 332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0934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36" name="Text Placeholder 335"/>
          <p:cNvSpPr>
            <a:spLocks noGrp="1"/>
          </p:cNvSpPr>
          <p:nvPr>
            <p:ph type="body" idx="10"/>
          </p:nvPr>
        </p:nvSpPr>
        <p:spPr>
          <a:xfrm>
            <a:off x="3142615" y="2688590"/>
            <a:ext cx="2557145" cy="482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500"/>
              </a:lnSpc>
              <a:spcAft>
                <a:spcPts val="180"/>
              </a:spcAft>
            </a:pPr>
            <a:r>
              <a:rPr lang="en-US" sz="3750" b="1" spc="-204">
                <a:solidFill>
                  <a:srgbClr val="FFFFFF"/>
                </a:solidFill>
                <a:latin typeface="Arial Unicode MS" panose="22635452340000000000" pitchFamily="2"/>
              </a:rPr>
              <a:t>Course Final 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81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29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2894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Information Communication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859790" y="901700"/>
            <a:ext cx="8272145" cy="1878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early organization and establishment of lines of </a:t>
            </a:r>
          </a:p>
          <a:p>
            <a:pPr marL="50292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communication with resources assigned to the </a:t>
            </a:r>
          </a:p>
          <a:p>
            <a:pPr marL="1874520" marR="0" indent="0" algn="l">
              <a:lnSpc>
                <a:spcPct val="95999"/>
              </a:lnSpc>
              <a:spcBef>
                <a:spcPts val="0"/>
              </a:spcBef>
              <a:spcAft>
                <a:spcPts val="43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 or Group is critical.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Information Communication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Sharing: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From you to your assigned resources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From your assigned resources to you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From you to adjoining Divisions, Groups, and </a:t>
            </a:r>
          </a:p>
          <a:p>
            <a:pPr marL="777240" marR="0" indent="0" algn="l">
              <a:lnSpc>
                <a:spcPct val="80639"/>
              </a:lnSpc>
              <a:spcBef>
                <a:spcPts val="180"/>
              </a:spcBef>
              <a:spcAft>
                <a:spcPts val="203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8-4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46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48" name="Text Placeholder 47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9" name="Text Placeholder 48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52" name="Text Placeholder 51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8153400" cy="1235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0">
                <a:solidFill>
                  <a:srgbClr val="003366"/>
                </a:solidFill>
                <a:latin typeface="Arial" panose="22635452340000000000" pitchFamily="2"/>
              </a:rPr>
              <a:t>Inherent to the tasks of the Division/Group Supervisor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ability to do this effectively will determine your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success as a Division/Group Supervisor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8" name="Text Placeholder 5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62" name="Text Placeholder 61"/>
          <p:cNvSpPr>
            <a:spLocks noGrp="1"/>
          </p:cNvSpPr>
          <p:nvPr>
            <p:ph type="body" idx="10"/>
          </p:nvPr>
        </p:nvSpPr>
        <p:spPr>
          <a:xfrm>
            <a:off x="478790" y="1176020"/>
            <a:ext cx="7662545" cy="19145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Division/Group Supervisor and Incident Commander: </a:t>
            </a:r>
          </a:p>
          <a:p>
            <a:pPr marL="0" marR="0" indent="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Incident Commander provides: </a:t>
            </a:r>
          </a:p>
          <a:p>
            <a:pPr marL="45720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Broad direction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Policy interpretation </a:t>
            </a:r>
          </a:p>
        </p:txBody>
      </p:sp>
      <p:sp>
        <p:nvSpPr>
          <p:cNvPr id="63" name="Text Placeholder 6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</a:p>
        </p:txBody>
      </p:sp>
      <p:sp>
        <p:nvSpPr>
          <p:cNvPr id="64" name="Text Placeholder 63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109093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65" name="Text Placeholder 6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8-6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 Placeholder 67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69" name="Text Placeholder 68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70" name="Text Placeholder 6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7302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23367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72" name="Text Placeholder 71"/>
          <p:cNvSpPr>
            <a:spLocks noGrp="1"/>
          </p:cNvSpPr>
          <p:nvPr>
            <p:ph type="body" idx="10"/>
          </p:nvPr>
        </p:nvSpPr>
        <p:spPr>
          <a:xfrm>
            <a:off x="481330" y="901700"/>
            <a:ext cx="8650605" cy="9429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30">
                <a:solidFill>
                  <a:srgbClr val="023367"/>
                </a:solidFill>
                <a:latin typeface="Arial" panose="22635452340000000000" pitchFamily="2"/>
              </a:rPr>
              <a:t>Division/Group Supervisor, Safety Officer, and </a:t>
            </a:r>
          </a:p>
          <a:p>
            <a:pPr marL="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-50">
                <a:solidFill>
                  <a:srgbClr val="023367"/>
                </a:solidFill>
                <a:latin typeface="Arial" panose="22635452340000000000" pitchFamily="2"/>
              </a:rPr>
              <a:t>assistants: </a:t>
            </a: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496570" y="1844675"/>
            <a:ext cx="8635365" cy="2120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-20">
                <a:solidFill>
                  <a:srgbClr val="023367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23367"/>
                </a:solidFill>
                <a:latin typeface="Arial" panose="22635452340000000000" pitchFamily="2"/>
              </a:rPr>
              <a:t>Risk assessment and mitigation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20">
                <a:solidFill>
                  <a:srgbClr val="023367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23367"/>
                </a:solidFill>
                <a:latin typeface="Arial" panose="22635452340000000000" pitchFamily="2"/>
              </a:rPr>
              <a:t>Accident or incident investigations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15">
                <a:solidFill>
                  <a:srgbClr val="023367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23367"/>
                </a:solidFill>
                <a:latin typeface="Arial" panose="22635452340000000000" pitchFamily="2"/>
              </a:rPr>
              <a:t>May act as a second set of eyes and ears for the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1620"/>
              </a:spcAft>
            </a:pPr>
            <a:r>
              <a:rPr lang="en-US" sz="2400" b="1" spc="-30">
                <a:solidFill>
                  <a:srgbClr val="023367"/>
                </a:solidFill>
                <a:latin typeface="Arial" panose="22635452340000000000" pitchFamily="2"/>
              </a:rPr>
              <a:t>Division/Group Supervisor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84" name="Text Placeholder 83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5" name="Text Placeholder 8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86" name="Text Placeholder 85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87" name="Text Placeholder 86"/>
          <p:cNvSpPr>
            <a:spLocks noGrp="1"/>
          </p:cNvSpPr>
          <p:nvPr>
            <p:ph type="body" idx="10"/>
          </p:nvPr>
        </p:nvSpPr>
        <p:spPr>
          <a:xfrm>
            <a:off x="490855" y="901700"/>
            <a:ext cx="8641080" cy="15824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10">
                <a:solidFill>
                  <a:srgbClr val="003366"/>
                </a:solidFill>
                <a:latin typeface="Arial" panose="22635452340000000000" pitchFamily="2"/>
              </a:rPr>
              <a:t>Division/Group Supervisor and Planning: </a:t>
            </a:r>
          </a:p>
          <a:p>
            <a:pPr marL="0" marR="0" indent="0" algn="l">
              <a:lnSpc>
                <a:spcPct val="82559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Most of the interactions will be with subordinate staff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90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rather than the Planning Section Chief. </a:t>
            </a:r>
          </a:p>
        </p:txBody>
      </p:sp>
      <p:sp>
        <p:nvSpPr>
          <p:cNvPr id="92" name="Text Placeholder 91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93" name="Text Placeholder 92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8-8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98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00" name="Text Placeholder 99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04" name="Text Placeholder 103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05" name="Text Placeholder 104"/>
          <p:cNvSpPr>
            <a:spLocks noGrp="1"/>
          </p:cNvSpPr>
          <p:nvPr>
            <p:ph type="body" idx="10"/>
          </p:nvPr>
        </p:nvSpPr>
        <p:spPr>
          <a:xfrm>
            <a:off x="494030" y="1176020"/>
            <a:ext cx="7296785" cy="24295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Unit Leader (RESL): </a:t>
            </a:r>
          </a:p>
          <a:p>
            <a:pPr marL="41148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Maintains current incident resource status </a:t>
            </a:r>
          </a:p>
          <a:p>
            <a:pPr marL="0" marR="0" indent="0" algn="ctr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Assembles Task Forces and Strike Teams </a:t>
            </a:r>
          </a:p>
          <a:p>
            <a:pPr marL="0" marR="0" indent="0" algn="r">
              <a:lnSpc>
                <a:spcPts val="28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Prepares the ICS Form 204 - Assignment List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accent3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772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spc="600" dirty="0" smtClean="0">
                <a:solidFill>
                  <a:srgbClr val="E3DED1">
                    <a:lumMod val="90000"/>
                    <a:lumOff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DIVISION/GROUP SUPERVISOR</a:t>
            </a:r>
            <a:endParaRPr lang="en-US" sz="1100" b="1" spc="600" dirty="0">
              <a:solidFill>
                <a:srgbClr val="E3DED1">
                  <a:lumMod val="90000"/>
                  <a:lumOff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5-</a:t>
            </a:r>
            <a:fld id="{F3F7F537-5E8B-4FCD-8644-B9D988D90EDC}" type="slidenum">
              <a:rPr lang="en-US" altLang="en-US" sz="1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000" b="1" dirty="0" smtClean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5 – Interaction</a:t>
            </a:r>
            <a:endParaRPr lang="en-US" sz="10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50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cap="none" spc="0">
          <a:ln w="19050">
            <a:solidFill>
              <a:schemeClr val="tx2">
                <a:tint val="1000"/>
              </a:schemeClr>
            </a:solidFill>
            <a:prstDash val="solid"/>
          </a:ln>
          <a:solidFill>
            <a:schemeClr val="accent3"/>
          </a:solidFill>
          <a:effectLst>
            <a:outerShdw blurRad="50000" dist="50800" dir="7500000" algn="tl">
              <a:srgbClr val="000000">
                <a:shade val="5000"/>
                <a:alpha val="3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accent3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accent3">
              <a:lumMod val="50000"/>
            </a:schemeClr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accent3">
              <a:lumMod val="50000"/>
            </a:schemeClr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accent3">
              <a:lumMod val="50000"/>
            </a:schemeClr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accent3">
              <a:lumMod val="50000"/>
            </a:schemeClr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890"/>
            <a:ext cx="9144000" cy="684911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62255" y="2319655"/>
            <a:ext cx="2985912" cy="7969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500" b="1" i="1" spc="0" dirty="0">
                <a:solidFill>
                  <a:srgbClr val="FFFFFF"/>
                </a:solidFill>
                <a:latin typeface="Arial Unicode MS" panose="22635452340000000000" pitchFamily="2"/>
              </a:rPr>
              <a:t>Unit 8 </a:t>
            </a:r>
          </a:p>
          <a:p>
            <a:pPr marL="0" marR="0" indent="0" algn="ctr">
              <a:lnSpc>
                <a:spcPct val="82559"/>
              </a:lnSpc>
              <a:spcBef>
                <a:spcPts val="900"/>
              </a:spcBef>
              <a:spcAft>
                <a:spcPts val="180"/>
              </a:spcAft>
            </a:pPr>
            <a:r>
              <a:rPr lang="en-US" sz="2800" b="1" i="1" spc="-45" dirty="0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A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 Placeholder 109"/>
          <p:cNvSpPr>
            <a:spLocks noGrp="1"/>
          </p:cNvSpPr>
          <p:nvPr>
            <p:ph type="body" idx="10"/>
          </p:nvPr>
        </p:nvSpPr>
        <p:spPr>
          <a:xfrm>
            <a:off x="8255" y="8255"/>
            <a:ext cx="9135745" cy="6831330"/>
          </a:xfrm>
          <a:prstGeom prst="rect">
            <a:avLst/>
          </a:prstGeom>
          <a:solidFill>
            <a:srgbClr val="98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11" name="Text Placeholder 110"/>
          <p:cNvSpPr>
            <a:spLocks noGrp="1"/>
          </p:cNvSpPr>
          <p:nvPr>
            <p:ph type="body" idx="10"/>
          </p:nvPr>
        </p:nvSpPr>
        <p:spPr>
          <a:xfrm>
            <a:off x="478790" y="405130"/>
            <a:ext cx="8247380" cy="465772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1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255" y="8255"/>
            <a:ext cx="9135745" cy="6831330"/>
          </a:xfrm>
          <a:prstGeom prst="rect">
            <a:avLst/>
          </a:prstGeom>
        </p:spPr>
      </p:pic>
      <p:sp>
        <p:nvSpPr>
          <p:cNvPr id="108" name="Text Placeholder 107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4" name="Text Placeholder 113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  <a:tabLst>
                <a:tab pos="1040130" algn="l"/>
              </a:tabLs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  </a:t>
            </a:r>
            <a:r>
              <a:rPr lang="en-US" sz="100" b="1" spc="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  <a:p>
            <a:pPr marL="0" marR="0" indent="0" algn="l">
              <a:lnSpc>
                <a:spcPct val="83519"/>
              </a:lnSpc>
              <a:spcBef>
                <a:spcPts val="720"/>
              </a:spcBef>
              <a:spcAft>
                <a:spcPts val="36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15" name="Text Placeholder 11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8-10 </a:t>
            </a:r>
          </a:p>
        </p:txBody>
      </p:sp>
      <p:sp>
        <p:nvSpPr>
          <p:cNvPr id="116" name="Text Placeholder 115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17" name="Text Placeholder 116"/>
          <p:cNvSpPr>
            <a:spLocks noGrp="1"/>
          </p:cNvSpPr>
          <p:nvPr>
            <p:ph type="body" idx="10"/>
          </p:nvPr>
        </p:nvSpPr>
        <p:spPr>
          <a:xfrm>
            <a:off x="481330" y="1176020"/>
            <a:ext cx="6931660" cy="3962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3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Situation Unit Leader (SITL):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prediction and probabilities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Maps and photo services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Incident perimeter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Situation status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Weather </a:t>
            </a:r>
          </a:p>
          <a:p>
            <a:pPr marL="0" marR="114300" indent="0" algn="r">
              <a:lnSpc>
                <a:spcPts val="28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Summary and status of accomplishments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Placeholder 121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2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20" name="Text Placeholder 119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21" name="Text Placeholder 120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5" name="Text Placeholder 124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26" name="Text Placeholder 125"/>
          <p:cNvSpPr>
            <a:spLocks noGrp="1"/>
          </p:cNvSpPr>
          <p:nvPr>
            <p:ph type="body" idx="10"/>
          </p:nvPr>
        </p:nvSpPr>
        <p:spPr>
          <a:xfrm>
            <a:off x="494030" y="1176020"/>
            <a:ext cx="6918960" cy="18992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3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Documentation Unit Leader (DOCL): </a:t>
            </a:r>
          </a:p>
          <a:p>
            <a:pPr marL="41148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Copying and duplication services </a:t>
            </a:r>
          </a:p>
          <a:p>
            <a:pPr marL="0" marR="68580" indent="0" algn="r">
              <a:lnSpc>
                <a:spcPts val="26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Files narratives, ICS Form 204, and others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A1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Placeholder 13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3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364865" y="3322320"/>
            <a:ext cx="3313430" cy="2426335"/>
          </a:xfrm>
          <a:prstGeom prst="rect">
            <a:avLst/>
          </a:prstGeom>
        </p:spPr>
      </p:pic>
      <p:pic>
        <p:nvPicPr>
          <p:cNvPr id="137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29" name="Text Placeholder 128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30" name="Text Placeholder 129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32" name="Text Placeholder 131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33" name="Text Placeholder 132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4206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Demobilization Unit Leader (DMOB): </a:t>
            </a:r>
          </a:p>
          <a:p>
            <a:pPr marL="41148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Preparation of Demobilization Plan </a:t>
            </a:r>
          </a:p>
          <a:p>
            <a:pPr marL="411480" marR="0" indent="0" algn="l">
              <a:lnSpc>
                <a:spcPts val="2700"/>
              </a:lnSpc>
              <a:spcBef>
                <a:spcPts val="1080"/>
              </a:spcBef>
              <a:spcAft>
                <a:spcPts val="21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Check-out procedures </a:t>
            </a:r>
          </a:p>
        </p:txBody>
      </p:sp>
      <p:sp>
        <p:nvSpPr>
          <p:cNvPr id="138" name="Text Placeholder 137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u="sng" spc="170">
                <a:solidFill>
                  <a:srgbClr val="FFFFFF"/>
                </a:solidFill>
                <a:latin typeface="Arial" panose="22635452340000000000" pitchFamily="2"/>
              </a:rPr>
              <a:t>Unit </a:t>
            </a:r>
            <a:r>
              <a:rPr lang="en-US" sz="1400" b="1" spc="170">
                <a:solidFill>
                  <a:srgbClr val="FFFFFF"/>
                </a:solidFill>
                <a:latin typeface="Arial" panose="22635452340000000000" pitchFamily="2"/>
              </a:rPr>
              <a:t>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39" name="Text Placeholder 13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8-12 </a:t>
            </a:r>
          </a:p>
        </p:txBody>
      </p:sp>
      <p:cxnSp>
        <p:nvCxnSpPr>
          <p:cNvPr id="140" name="Straight Connector 139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33B5A"/>
            </a:solidFill>
          </a:ln>
        </p:spPr>
      </p:cxnSp>
      <p:cxnSp>
        <p:nvCxnSpPr>
          <p:cNvPr id="141" name="Straight Connector 140"/>
          <p:cNvCxnSpPr/>
          <p:nvPr/>
        </p:nvCxnSpPr>
        <p:spPr>
          <a:xfrm>
            <a:off x="3383280" y="5772785"/>
            <a:ext cx="3274060" cy="0"/>
          </a:xfrm>
          <a:prstGeom prst="line">
            <a:avLst/>
          </a:prstGeom>
          <a:ln w="39370" cmpd="sng">
            <a:solidFill>
              <a:srgbClr val="010100"/>
            </a:solidFill>
          </a:ln>
        </p:spPr>
      </p:cxnSp>
      <p:cxnSp>
        <p:nvCxnSpPr>
          <p:cNvPr id="142" name="Straight Connector 141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94F50"/>
            </a:solidFill>
          </a:ln>
        </p:spPr>
      </p:cxnSp>
      <p:cxnSp>
        <p:nvCxnSpPr>
          <p:cNvPr id="143" name="Straight Connector 142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94F50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46" name="Text Placeholder 145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47" name="Text Placeholder 146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48" name="Text Placeholder 14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41148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-10">
                <a:solidFill>
                  <a:srgbClr val="003366"/>
                </a:solidFill>
                <a:latin typeface="Arial" panose="22635452340000000000" pitchFamily="2"/>
              </a:rPr>
              <a:t>Technical Specialists: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Meteorologist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Training Specialist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3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30">
                <a:solidFill>
                  <a:srgbClr val="003366"/>
                </a:solidFill>
                <a:latin typeface="Arial" panose="22635452340000000000" pitchFamily="2"/>
              </a:rPr>
              <a:t>Rehabilitation Specialist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USAR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03366"/>
                </a:solidFill>
                <a:latin typeface="Arial" panose="22635452340000000000" pitchFamily="2"/>
              </a:rPr>
              <a:t>Hazardous materials specialist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66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Seismologist </a:t>
            </a:r>
          </a:p>
        </p:txBody>
      </p:sp>
      <p:cxnSp>
        <p:nvCxnSpPr>
          <p:cNvPr id="151" name="Straight Connector 150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52" name="Straight Connector 151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53" name="Straight Connector 152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 Placeholder 15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6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907665" y="3361690"/>
            <a:ext cx="3569335" cy="2115820"/>
          </a:xfrm>
          <a:prstGeom prst="rect">
            <a:avLst/>
          </a:prstGeom>
        </p:spPr>
      </p:pic>
      <p:pic>
        <p:nvPicPr>
          <p:cNvPr id="164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56" name="Text Placeholder 155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57" name="Text Placeholder 156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9" name="Text Placeholder 158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60" name="Text Placeholder 159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4599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Logistics: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03366"/>
                </a:solidFill>
                <a:latin typeface="Arial" panose="22635452340000000000" pitchFamily="2"/>
              </a:rPr>
              <a:t>Interaction is critical for accomplishment of the job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03366"/>
                </a:solidFill>
                <a:latin typeface="Arial" panose="22635452340000000000" pitchFamily="2"/>
              </a:rPr>
              <a:t>Most interactions will take place with subordinate staff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780"/>
              </a:spcAft>
            </a:pPr>
            <a:r>
              <a:rPr lang="en-US" sz="2400" b="1" spc="-50">
                <a:solidFill>
                  <a:srgbClr val="003366"/>
                </a:solidFill>
                <a:latin typeface="Arial" panose="22635452340000000000" pitchFamily="2"/>
              </a:rPr>
              <a:t>rather than the Logistics Section Chief </a:t>
            </a:r>
          </a:p>
        </p:txBody>
      </p:sp>
      <p:sp>
        <p:nvSpPr>
          <p:cNvPr id="165" name="Text Placeholder 164"/>
          <p:cNvSpPr>
            <a:spLocks noGrp="1"/>
          </p:cNvSpPr>
          <p:nvPr>
            <p:ph type="body" idx="10"/>
          </p:nvPr>
        </p:nvSpPr>
        <p:spPr>
          <a:xfrm>
            <a:off x="476506" y="547751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 dirty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</a:p>
        </p:txBody>
      </p:sp>
      <p:sp>
        <p:nvSpPr>
          <p:cNvPr id="166" name="Text Placeholder 165"/>
          <p:cNvSpPr>
            <a:spLocks noGrp="1"/>
          </p:cNvSpPr>
          <p:nvPr>
            <p:ph type="body" idx="10"/>
          </p:nvPr>
        </p:nvSpPr>
        <p:spPr>
          <a:xfrm>
            <a:off x="722630" y="4893945"/>
            <a:ext cx="109093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5" dirty="0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67" name="Text Placeholder 166"/>
          <p:cNvSpPr>
            <a:spLocks noGrp="1"/>
          </p:cNvSpPr>
          <p:nvPr>
            <p:ph type="body" idx="10"/>
          </p:nvPr>
        </p:nvSpPr>
        <p:spPr>
          <a:xfrm>
            <a:off x="7571105" y="5301581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 dirty="0">
                <a:solidFill>
                  <a:srgbClr val="FFFFFF"/>
                </a:solidFill>
                <a:latin typeface="Arial" panose="22635452340000000000" pitchFamily="2"/>
              </a:rPr>
              <a:t>Visual 8-14 </a:t>
            </a:r>
          </a:p>
        </p:txBody>
      </p:sp>
      <p:cxnSp>
        <p:nvCxnSpPr>
          <p:cNvPr id="168" name="Straight Connector 16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F3955"/>
            </a:solidFill>
          </a:ln>
        </p:spPr>
      </p:cxnSp>
      <p:cxnSp>
        <p:nvCxnSpPr>
          <p:cNvPr id="169" name="Straight Connector 16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C"/>
            </a:solidFill>
          </a:ln>
        </p:spPr>
      </p:cxnSp>
      <p:cxnSp>
        <p:nvCxnSpPr>
          <p:cNvPr id="170" name="Straight Connector 169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C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 Placeholder 17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82168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7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483610" y="4004945"/>
            <a:ext cx="2432685" cy="1844040"/>
          </a:xfrm>
          <a:prstGeom prst="rect">
            <a:avLst/>
          </a:prstGeom>
        </p:spPr>
      </p:pic>
      <p:pic>
        <p:nvPicPr>
          <p:cNvPr id="181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73" name="Text Placeholder 172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74" name="Text Placeholder 173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76" name="Text Placeholder 175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77" name="Text Placeholder 176"/>
          <p:cNvSpPr>
            <a:spLocks noGrp="1"/>
          </p:cNvSpPr>
          <p:nvPr>
            <p:ph type="body" idx="10"/>
          </p:nvPr>
        </p:nvSpPr>
        <p:spPr>
          <a:xfrm>
            <a:off x="481330" y="901700"/>
            <a:ext cx="8650605" cy="31032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(cont.): </a:t>
            </a:r>
          </a:p>
          <a:p>
            <a:pPr marL="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Supply Unit Leader (SPUL):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Establishes times, methods by, and locations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where supplies are to be delivered and returned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Tactical items </a:t>
            </a:r>
          </a:p>
          <a:p>
            <a:pPr marL="457200" marR="0" indent="0" algn="l">
              <a:lnSpc>
                <a:spcPts val="2800"/>
              </a:lnSpc>
              <a:spcBef>
                <a:spcPts val="1440"/>
              </a:spcBef>
              <a:spcAft>
                <a:spcPts val="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Logistical items (including rations) </a:t>
            </a:r>
          </a:p>
        </p:txBody>
      </p:sp>
      <p:cxnSp>
        <p:nvCxnSpPr>
          <p:cNvPr id="182" name="Straight Connector 18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13958"/>
            </a:solidFill>
          </a:ln>
        </p:spPr>
      </p:cxnSp>
      <p:cxnSp>
        <p:nvCxnSpPr>
          <p:cNvPr id="183" name="Straight Connector 18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E4C4D"/>
            </a:solidFill>
          </a:ln>
        </p:spPr>
      </p:cxnSp>
      <p:cxnSp>
        <p:nvCxnSpPr>
          <p:cNvPr id="184" name="Straight Connector 183"/>
          <p:cNvCxnSpPr/>
          <p:nvPr/>
        </p:nvCxnSpPr>
        <p:spPr>
          <a:xfrm>
            <a:off x="27305" y="27305"/>
            <a:ext cx="0" cy="5821680"/>
          </a:xfrm>
          <a:prstGeom prst="line">
            <a:avLst/>
          </a:prstGeom>
          <a:ln w="18415" cmpd="sng">
            <a:solidFill>
              <a:srgbClr val="4E4C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87" name="Text Placeholder 186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88" name="Text Placeholder 187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89" name="Text Placeholder 18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45720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Ground Support Unit Leader (GSUL):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Support and transportation vehicles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Crew transports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Tactical vehicles and support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Fueling, maintenance, and repairs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10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Transportation Plan </a:t>
            </a:r>
          </a:p>
        </p:txBody>
      </p:sp>
      <p:sp>
        <p:nvSpPr>
          <p:cNvPr id="192" name="Text Placeholder 191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93" name="Text Placeholder 19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8-16 </a:t>
            </a:r>
          </a:p>
        </p:txBody>
      </p:sp>
      <p:cxnSp>
        <p:nvCxnSpPr>
          <p:cNvPr id="194" name="Straight Connector 19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95" name="Straight Connector 19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96" name="Straight Connector 19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 Placeholder 20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79437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0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264535" y="3892550"/>
            <a:ext cx="3048000" cy="1929130"/>
          </a:xfrm>
          <a:prstGeom prst="rect">
            <a:avLst/>
          </a:prstGeom>
        </p:spPr>
      </p:pic>
      <p:pic>
        <p:nvPicPr>
          <p:cNvPr id="207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99" name="Text Placeholder 198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00" name="Text Placeholder 199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02" name="Text Placeholder 201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23365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03" name="Text Placeholder 202"/>
          <p:cNvSpPr>
            <a:spLocks noGrp="1"/>
          </p:cNvSpPr>
          <p:nvPr>
            <p:ph type="body" idx="10"/>
          </p:nvPr>
        </p:nvSpPr>
        <p:spPr>
          <a:xfrm>
            <a:off x="484505" y="901700"/>
            <a:ext cx="8647430" cy="29457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Communications Unit Leader (COML):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2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Resolves communications problems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2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Maintains, repairs, and replaces radios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2160"/>
              </a:spcAft>
            </a:pPr>
            <a:r>
              <a:rPr lang="en-US" sz="2350" spc="0">
                <a:solidFill>
                  <a:srgbClr val="02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23365"/>
                </a:solidFill>
                <a:latin typeface="Arial" panose="22635452340000000000" pitchFamily="2"/>
              </a:rPr>
              <a:t>Coordinates message center operations </a:t>
            </a:r>
          </a:p>
        </p:txBody>
      </p:sp>
      <p:cxnSp>
        <p:nvCxnSpPr>
          <p:cNvPr id="208" name="Straight Connector 20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E3F60"/>
            </a:solidFill>
          </a:ln>
        </p:spPr>
      </p:cxnSp>
      <p:cxnSp>
        <p:nvCxnSpPr>
          <p:cNvPr id="209" name="Straight Connector 208"/>
          <p:cNvCxnSpPr/>
          <p:nvPr/>
        </p:nvCxnSpPr>
        <p:spPr>
          <a:xfrm>
            <a:off x="3282950" y="3867785"/>
            <a:ext cx="3008630" cy="0"/>
          </a:xfrm>
          <a:prstGeom prst="line">
            <a:avLst/>
          </a:prstGeom>
          <a:ln w="39370" cmpd="sng">
            <a:solidFill>
              <a:srgbClr val="010101"/>
            </a:solidFill>
          </a:ln>
        </p:spPr>
      </p:cxnSp>
      <p:cxnSp>
        <p:nvCxnSpPr>
          <p:cNvPr id="210" name="Straight Connector 20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E"/>
            </a:solidFill>
          </a:ln>
        </p:spPr>
      </p:cxnSp>
      <p:cxnSp>
        <p:nvCxnSpPr>
          <p:cNvPr id="211" name="Straight Connector 210"/>
          <p:cNvCxnSpPr/>
          <p:nvPr/>
        </p:nvCxnSpPr>
        <p:spPr>
          <a:xfrm>
            <a:off x="27305" y="27305"/>
            <a:ext cx="0" cy="5794375"/>
          </a:xfrm>
          <a:prstGeom prst="line">
            <a:avLst/>
          </a:prstGeom>
          <a:ln w="18415" cmpd="sng">
            <a:solidFill>
              <a:srgbClr val="4D4D4E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 Placeholder 215"/>
          <p:cNvSpPr>
            <a:spLocks noGrp="1"/>
          </p:cNvSpPr>
          <p:nvPr>
            <p:ph type="body" idx="10"/>
          </p:nvPr>
        </p:nvSpPr>
        <p:spPr>
          <a:xfrm>
            <a:off x="487680" y="405130"/>
            <a:ext cx="8238490" cy="348742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 dirty="0"/>
              <a:t> </a:t>
            </a:r>
          </a:p>
        </p:txBody>
      </p:sp>
      <p:pic>
        <p:nvPicPr>
          <p:cNvPr id="21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220970" y="3535680"/>
            <a:ext cx="3572510" cy="2155190"/>
          </a:xfrm>
          <a:prstGeom prst="rect">
            <a:avLst/>
          </a:prstGeom>
        </p:spPr>
      </p:pic>
      <p:pic>
        <p:nvPicPr>
          <p:cNvPr id="222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14" name="Text Placeholder 213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15" name="Text Placeholder 214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7" name="Text Placeholder 216"/>
          <p:cNvSpPr>
            <a:spLocks noGrp="1"/>
          </p:cNvSpPr>
          <p:nvPr>
            <p:ph type="body" idx="10"/>
          </p:nvPr>
        </p:nvSpPr>
        <p:spPr>
          <a:xfrm>
            <a:off x="490536" y="594360"/>
            <a:ext cx="8232775" cy="3200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3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20" name="Text Placeholder 219"/>
          <p:cNvSpPr>
            <a:spLocks noGrp="1"/>
          </p:cNvSpPr>
          <p:nvPr>
            <p:ph type="body" idx="10"/>
          </p:nvPr>
        </p:nvSpPr>
        <p:spPr>
          <a:xfrm>
            <a:off x="646112" y="1021081"/>
            <a:ext cx="7921625" cy="270383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Facilities Unit Leader (FACL): </a:t>
            </a:r>
          </a:p>
          <a:p>
            <a:pPr marL="0" marR="0" indent="0" algn="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Base and Camp establishment, maintenance, and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organization </a:t>
            </a:r>
          </a:p>
          <a:p>
            <a:pPr marL="41148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Site location and layout </a:t>
            </a:r>
          </a:p>
          <a:p>
            <a:pPr marL="411480" marR="0" indent="0" algn="l">
              <a:lnSpc>
                <a:spcPts val="2200"/>
              </a:lnSpc>
              <a:spcBef>
                <a:spcPts val="1440"/>
              </a:spcBef>
              <a:spcAft>
                <a:spcPts val="36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Security </a:t>
            </a:r>
          </a:p>
        </p:txBody>
      </p:sp>
      <p:sp>
        <p:nvSpPr>
          <p:cNvPr id="223" name="Text Placeholder 222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24" name="Text Placeholder 22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8-18 </a:t>
            </a:r>
          </a:p>
        </p:txBody>
      </p:sp>
      <p:cxnSp>
        <p:nvCxnSpPr>
          <p:cNvPr id="225" name="Straight Connector 224"/>
          <p:cNvCxnSpPr/>
          <p:nvPr/>
        </p:nvCxnSpPr>
        <p:spPr>
          <a:xfrm>
            <a:off x="487680" y="914400"/>
            <a:ext cx="820293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26" name="Straight Connector 225"/>
          <p:cNvCxnSpPr/>
          <p:nvPr/>
        </p:nvCxnSpPr>
        <p:spPr>
          <a:xfrm>
            <a:off x="5239385" y="5715000"/>
            <a:ext cx="3533140" cy="0"/>
          </a:xfrm>
          <a:prstGeom prst="line">
            <a:avLst/>
          </a:prstGeom>
          <a:ln w="39370" cmpd="sng">
            <a:solidFill>
              <a:srgbClr val="000000"/>
            </a:solidFill>
          </a:ln>
        </p:spPr>
      </p:cxnSp>
      <p:cxnSp>
        <p:nvCxnSpPr>
          <p:cNvPr id="227" name="Straight Connector 226"/>
          <p:cNvCxnSpPr/>
          <p:nvPr/>
        </p:nvCxnSpPr>
        <p:spPr>
          <a:xfrm>
            <a:off x="5080" y="8255"/>
            <a:ext cx="9126855" cy="0"/>
          </a:xfrm>
          <a:prstGeom prst="line">
            <a:avLst/>
          </a:prstGeom>
          <a:ln w="18415" cmpd="sng">
            <a:solidFill>
              <a:srgbClr val="4C4E4F"/>
            </a:solidFill>
          </a:ln>
        </p:spPr>
      </p:cxnSp>
      <p:cxnSp>
        <p:nvCxnSpPr>
          <p:cNvPr id="228" name="Straight Connector 227"/>
          <p:cNvCxnSpPr/>
          <p:nvPr/>
        </p:nvCxnSpPr>
        <p:spPr>
          <a:xfrm>
            <a:off x="5080" y="8255"/>
            <a:ext cx="0" cy="5950585"/>
          </a:xfrm>
          <a:prstGeom prst="line">
            <a:avLst/>
          </a:prstGeom>
          <a:ln w="18415" cmpd="sng">
            <a:solidFill>
              <a:srgbClr val="4C4E4F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 Placeholder 232"/>
          <p:cNvSpPr>
            <a:spLocks noGrp="1"/>
          </p:cNvSpPr>
          <p:nvPr>
            <p:ph type="body" idx="10"/>
          </p:nvPr>
        </p:nvSpPr>
        <p:spPr>
          <a:xfrm>
            <a:off x="487680" y="405130"/>
            <a:ext cx="8238490" cy="357251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3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608320" y="3349625"/>
            <a:ext cx="3124200" cy="2362200"/>
          </a:xfrm>
          <a:prstGeom prst="rect">
            <a:avLst/>
          </a:prstGeom>
        </p:spPr>
      </p:pic>
      <p:pic>
        <p:nvPicPr>
          <p:cNvPr id="239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31" name="Text Placeholder 23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32" name="Text Placeholder 23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4" name="Text Placeholder 233"/>
          <p:cNvSpPr>
            <a:spLocks noGrp="1"/>
          </p:cNvSpPr>
          <p:nvPr>
            <p:ph type="body" idx="10"/>
          </p:nvPr>
        </p:nvSpPr>
        <p:spPr>
          <a:xfrm>
            <a:off x="490537" y="569913"/>
            <a:ext cx="8232775" cy="3200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300"/>
              </a:lnSpc>
              <a:spcAft>
                <a:spcPts val="0"/>
              </a:spcAft>
            </a:pPr>
            <a:r>
              <a:rPr lang="en-US" sz="3350" b="1" spc="-170" dirty="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37" name="Text Placeholder 236"/>
          <p:cNvSpPr>
            <a:spLocks noGrp="1"/>
          </p:cNvSpPr>
          <p:nvPr>
            <p:ph type="body" idx="10"/>
          </p:nvPr>
        </p:nvSpPr>
        <p:spPr>
          <a:xfrm>
            <a:off x="494030" y="1185545"/>
            <a:ext cx="6882130" cy="279209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Food Unit Leader (FDUL): </a:t>
            </a:r>
          </a:p>
          <a:p>
            <a:pPr marL="41148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Meals </a:t>
            </a:r>
          </a:p>
          <a:p>
            <a:pPr marL="41148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1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10">
                <a:solidFill>
                  <a:srgbClr val="003366"/>
                </a:solidFill>
                <a:latin typeface="Arial" panose="22635452340000000000" pitchFamily="2"/>
              </a:rPr>
              <a:t>Caterer (contract administration) </a:t>
            </a:r>
          </a:p>
          <a:p>
            <a:pPr marL="41148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Kitchen </a:t>
            </a:r>
          </a:p>
          <a:p>
            <a:pPr marL="411480" marR="0" indent="0" algn="l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Potable water </a:t>
            </a:r>
          </a:p>
        </p:txBody>
      </p:sp>
      <p:cxnSp>
        <p:nvCxnSpPr>
          <p:cNvPr id="240" name="Straight Connector 239"/>
          <p:cNvCxnSpPr/>
          <p:nvPr/>
        </p:nvCxnSpPr>
        <p:spPr>
          <a:xfrm>
            <a:off x="487680" y="914400"/>
            <a:ext cx="8202930" cy="0"/>
          </a:xfrm>
          <a:prstGeom prst="line">
            <a:avLst/>
          </a:prstGeom>
          <a:ln w="24130" cmpd="sng">
            <a:solidFill>
              <a:srgbClr val="223B5A"/>
            </a:solidFill>
          </a:ln>
        </p:spPr>
      </p:cxnSp>
      <p:cxnSp>
        <p:nvCxnSpPr>
          <p:cNvPr id="241" name="Straight Connector 240"/>
          <p:cNvCxnSpPr/>
          <p:nvPr/>
        </p:nvCxnSpPr>
        <p:spPr>
          <a:xfrm>
            <a:off x="8255" y="8255"/>
            <a:ext cx="9123680" cy="0"/>
          </a:xfrm>
          <a:prstGeom prst="line">
            <a:avLst/>
          </a:prstGeom>
          <a:ln w="18415" cmpd="sng">
            <a:solidFill>
              <a:srgbClr val="4D4D51"/>
            </a:solidFill>
          </a:ln>
        </p:spPr>
      </p:cxnSp>
      <p:cxnSp>
        <p:nvCxnSpPr>
          <p:cNvPr id="242" name="Straight Connector 241"/>
          <p:cNvCxnSpPr/>
          <p:nvPr/>
        </p:nvCxnSpPr>
        <p:spPr>
          <a:xfrm>
            <a:off x="8255" y="8255"/>
            <a:ext cx="0" cy="5703570"/>
          </a:xfrm>
          <a:prstGeom prst="line">
            <a:avLst/>
          </a:prstGeom>
          <a:ln w="18415" cmpd="sng">
            <a:solidFill>
              <a:srgbClr val="4D4D51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0" y="27305"/>
            <a:ext cx="9144000" cy="6812280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7305"/>
            <a:ext cx="9144000" cy="681228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7090002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00" dirty="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1033145" y="1822450"/>
            <a:ext cx="7531735" cy="1457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Describe the interactions with the Command and </a:t>
            </a:r>
          </a:p>
          <a:p>
            <a:pPr marL="0" marR="0" indent="0" algn="ctr">
              <a:lnSpc>
                <a:spcPct val="8255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-20" dirty="0">
                <a:solidFill>
                  <a:srgbClr val="003366"/>
                </a:solidFill>
                <a:latin typeface="Arial" panose="22635452340000000000" pitchFamily="2"/>
              </a:rPr>
              <a:t>General staff and other ICS functional areas that are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20" dirty="0">
                <a:solidFill>
                  <a:srgbClr val="003366"/>
                </a:solidFill>
                <a:latin typeface="Arial" panose="22635452340000000000" pitchFamily="2"/>
              </a:rPr>
              <a:t>required to perform the Division/Group Supervisor’s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54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job.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45" name="Text Placeholder 244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46" name="Text Placeholder 245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47" name="Text Placeholder 24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Logistics (cont.) </a:t>
            </a:r>
          </a:p>
          <a:p>
            <a:pPr marL="45720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Medical Unit Leader (MEDL): </a:t>
            </a:r>
          </a:p>
          <a:p>
            <a:pPr marL="914400" marR="0" indent="0" algn="l">
              <a:lnSpc>
                <a:spcPts val="26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1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10">
                <a:solidFill>
                  <a:srgbClr val="003366"/>
                </a:solidFill>
                <a:latin typeface="Arial" panose="22635452340000000000" pitchFamily="2"/>
              </a:rPr>
              <a:t>Paramedics, EMTs, and other medical staff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Preventative care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First aid treatment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Evacuations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10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Comp-for-injury documentation </a:t>
            </a:r>
          </a:p>
        </p:txBody>
      </p:sp>
      <p:sp>
        <p:nvSpPr>
          <p:cNvPr id="250" name="Text Placeholder 249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51" name="Text Placeholder 25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8-20 </a:t>
            </a:r>
          </a:p>
        </p:txBody>
      </p:sp>
      <p:cxnSp>
        <p:nvCxnSpPr>
          <p:cNvPr id="252" name="Straight Connector 25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53" name="Straight Connector 25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54" name="Straight Connector 253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 Placeholder 25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64197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6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770505" y="3075305"/>
            <a:ext cx="3870960" cy="2593975"/>
          </a:xfrm>
          <a:prstGeom prst="rect">
            <a:avLst/>
          </a:prstGeom>
        </p:spPr>
      </p:pic>
      <p:pic>
        <p:nvPicPr>
          <p:cNvPr id="265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57" name="Text Placeholder 256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58" name="Text Placeholder 257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0" name="Text Placeholder 259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61" name="Text Placeholder 260"/>
          <p:cNvSpPr>
            <a:spLocks noGrp="1"/>
          </p:cNvSpPr>
          <p:nvPr>
            <p:ph type="body" idx="10"/>
          </p:nvPr>
        </p:nvSpPr>
        <p:spPr>
          <a:xfrm>
            <a:off x="652145" y="901700"/>
            <a:ext cx="8479790" cy="21736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Division/Group Supervisor and Finance/Administration </a:t>
            </a:r>
          </a:p>
          <a:p>
            <a:pPr marL="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-50">
                <a:solidFill>
                  <a:srgbClr val="003366"/>
                </a:solidFill>
                <a:latin typeface="Arial" panose="22635452340000000000" pitchFamily="2"/>
              </a:rPr>
              <a:t>Most interactions will take place with subordinate staff </a:t>
            </a:r>
          </a:p>
          <a:p>
            <a:pPr marL="91440" marR="0" indent="0" algn="l">
              <a:lnSpc>
                <a:spcPct val="82559"/>
              </a:lnSpc>
              <a:spcBef>
                <a:spcPts val="180"/>
              </a:spcBef>
              <a:spcAft>
                <a:spcPts val="5580"/>
              </a:spcAft>
            </a:pPr>
            <a:r>
              <a:rPr lang="en-US" sz="2400" b="1" spc="-60">
                <a:solidFill>
                  <a:srgbClr val="003366"/>
                </a:solidFill>
                <a:latin typeface="Arial" panose="22635452340000000000" pitchFamily="2"/>
              </a:rPr>
              <a:t>rather than the Finance/Administration Section Chief. </a:t>
            </a:r>
          </a:p>
        </p:txBody>
      </p:sp>
      <p:sp>
        <p:nvSpPr>
          <p:cNvPr id="266" name="Text Placeholder 265"/>
          <p:cNvSpPr>
            <a:spLocks noGrp="1"/>
          </p:cNvSpPr>
          <p:nvPr>
            <p:ph type="body" idx="10"/>
          </p:nvPr>
        </p:nvSpPr>
        <p:spPr>
          <a:xfrm>
            <a:off x="0" y="6276975"/>
            <a:ext cx="1417320" cy="3200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1430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cxnSp>
        <p:nvCxnSpPr>
          <p:cNvPr id="267" name="Straight Connector 266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23755"/>
            </a:solidFill>
          </a:ln>
        </p:spPr>
      </p:cxnSp>
      <p:cxnSp>
        <p:nvCxnSpPr>
          <p:cNvPr id="268" name="Straight Connector 267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69" name="Straight Connector 268"/>
          <p:cNvCxnSpPr/>
          <p:nvPr/>
        </p:nvCxnSpPr>
        <p:spPr>
          <a:xfrm>
            <a:off x="27305" y="27305"/>
            <a:ext cx="0" cy="564197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 Placeholder 273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7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272" name="Text Placeholder 271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73" name="Text Placeholder 272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77" name="Text Placeholder 276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78" name="Text Placeholder 277"/>
          <p:cNvSpPr>
            <a:spLocks noGrp="1"/>
          </p:cNvSpPr>
          <p:nvPr>
            <p:ph type="body" idx="10"/>
          </p:nvPr>
        </p:nvSpPr>
        <p:spPr>
          <a:xfrm>
            <a:off x="478790" y="1176020"/>
            <a:ext cx="7930515" cy="19145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Division/Group Supervisor and Finance/Administration </a:t>
            </a:r>
          </a:p>
          <a:p>
            <a:pPr marL="0" marR="0" indent="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Time Unit Leader (TIME): </a:t>
            </a:r>
          </a:p>
          <a:p>
            <a:pPr marL="45720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Personnel time recording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Commissary </a:t>
            </a:r>
          </a:p>
        </p:txBody>
      </p:sp>
      <p:sp>
        <p:nvSpPr>
          <p:cNvPr id="279" name="Text Placeholder 27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</a:p>
        </p:txBody>
      </p:sp>
      <p:sp>
        <p:nvSpPr>
          <p:cNvPr id="280" name="Text Placeholder 279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109093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81" name="Text Placeholder 28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84" name="Text Placeholder 283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85" name="Text Placeholder 284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86" name="Text Placeholder 28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ctr">
              <a:lnSpc>
                <a:spcPts val="30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Finance/Administration </a:t>
            </a:r>
          </a:p>
          <a:p>
            <a:pPr marL="45720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(cont.) </a:t>
            </a:r>
          </a:p>
          <a:p>
            <a:pPr marL="457200" marR="0" indent="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Procurement Unit Leader (PROC):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Procurement and contract administration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Information on contracts and agreements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158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Payment documents </a:t>
            </a:r>
          </a:p>
        </p:txBody>
      </p:sp>
      <p:cxnSp>
        <p:nvCxnSpPr>
          <p:cNvPr id="289" name="Straight Connector 28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90" name="Straight Connector 28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91" name="Straight Connector 290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 Placeholder 29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0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611880" y="3791585"/>
            <a:ext cx="2404745" cy="2133600"/>
          </a:xfrm>
          <a:prstGeom prst="rect">
            <a:avLst/>
          </a:prstGeom>
        </p:spPr>
      </p:pic>
      <p:pic>
        <p:nvPicPr>
          <p:cNvPr id="302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94" name="Text Placeholder 293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95" name="Text Placeholder 294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97" name="Text Placeholder 296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298" name="Text Placeholder 297"/>
          <p:cNvSpPr>
            <a:spLocks noGrp="1"/>
          </p:cNvSpPr>
          <p:nvPr>
            <p:ph type="body" idx="10"/>
          </p:nvPr>
        </p:nvSpPr>
        <p:spPr>
          <a:xfrm>
            <a:off x="484505" y="901700"/>
            <a:ext cx="8647430" cy="28898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Finance/Administration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(cont.) </a:t>
            </a:r>
          </a:p>
          <a:p>
            <a:pPr marL="0" marR="0" indent="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Compensation/Claims Unit Leader (COMP):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Comp-for-injury documentation processing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Written authority for persons requiring medical </a:t>
            </a:r>
          </a:p>
          <a:p>
            <a:pPr marL="777240" marR="0" indent="0" algn="l">
              <a:lnSpc>
                <a:spcPct val="79679"/>
              </a:lnSpc>
              <a:spcBef>
                <a:spcPts val="360"/>
              </a:spcBef>
              <a:spcAft>
                <a:spcPts val="7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treatment </a:t>
            </a:r>
          </a:p>
        </p:txBody>
      </p:sp>
      <p:sp>
        <p:nvSpPr>
          <p:cNvPr id="303" name="Text Placeholder 30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</a:p>
        </p:txBody>
      </p:sp>
      <p:sp>
        <p:nvSpPr>
          <p:cNvPr id="304" name="Text Placeholder 303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109093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05" name="Text Placeholder 30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u="sng" spc="-55">
                <a:solidFill>
                  <a:srgbClr val="FFFFFF"/>
                </a:solidFill>
                <a:latin typeface="Arial" panose="22635452340000000000" pitchFamily="2"/>
              </a:rPr>
              <a:t>Visual</a:t>
            </a: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 8-24 </a:t>
            </a:r>
          </a:p>
        </p:txBody>
      </p:sp>
      <p:cxnSp>
        <p:nvCxnSpPr>
          <p:cNvPr id="306" name="Straight Connector 305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13958"/>
            </a:solidFill>
          </a:ln>
        </p:spPr>
      </p:cxnSp>
      <p:cxnSp>
        <p:nvCxnSpPr>
          <p:cNvPr id="307" name="Straight Connector 306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308" name="Straight Connector 307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I:\FirepixBackup\1100 Command\NC_08-07-08_00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21034"/>
            <a:ext cx="9144000" cy="68567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Title 1"/>
          <p:cNvSpPr>
            <a:spLocks noGrp="1"/>
          </p:cNvSpPr>
          <p:nvPr>
            <p:ph type="title"/>
          </p:nvPr>
        </p:nvSpPr>
        <p:spPr>
          <a:xfrm>
            <a:off x="3733800" y="76200"/>
            <a:ext cx="4953000" cy="1752600"/>
          </a:xfrm>
        </p:spPr>
        <p:txBody>
          <a:bodyPr/>
          <a:lstStyle/>
          <a:p>
            <a:pPr algn="r"/>
            <a:r>
              <a:rPr lang="en-US" altLang="en-US" dirty="0" smtClean="0">
                <a:solidFill>
                  <a:srgbClr val="92D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Unit 5</a:t>
            </a:r>
            <a:br>
              <a:rPr lang="en-US" altLang="en-US" dirty="0" smtClean="0">
                <a:solidFill>
                  <a:srgbClr val="92D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</a:br>
            <a:r>
              <a:rPr lang="en-US" altLang="en-US" dirty="0" smtClean="0">
                <a:solidFill>
                  <a:srgbClr val="92D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Interaction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spc="600" dirty="0" smtClean="0">
                <a:solidFill>
                  <a:srgbClr val="E3DED1">
                    <a:lumMod val="90000"/>
                    <a:lumOff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DIVISION/GROUP SUPERVISOR</a:t>
            </a:r>
            <a:endParaRPr lang="en-US" sz="1100" b="1" spc="600" dirty="0">
              <a:solidFill>
                <a:srgbClr val="E3DED1">
                  <a:lumMod val="90000"/>
                  <a:lumOff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2 – Interactions</a:t>
            </a:r>
            <a:endParaRPr lang="en-US" sz="10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</a:t>
            </a:r>
            <a:r>
              <a:rPr lang="en-US" altLang="en-US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en-US" sz="1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fld id="{F3F7F537-5E8B-4FCD-8644-B9D988D90EDC}" type="slidenum">
              <a:rPr lang="en-US" altLang="en-US" sz="1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altLang="en-US" sz="1000" b="1" dirty="0" smtClean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68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36637"/>
            <a:ext cx="8229600" cy="1143000"/>
          </a:xfrm>
        </p:spPr>
        <p:txBody>
          <a:bodyPr/>
          <a:lstStyle/>
          <a:p>
            <a:r>
              <a:rPr lang="en-US" altLang="en-US" dirty="0" smtClean="0"/>
              <a:t>Unit 5 Objective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229600" cy="31242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Discuss the interactions with the command and general staff and other ICS functional areas that are required to perform the DIVS’s job. </a:t>
            </a:r>
          </a:p>
        </p:txBody>
      </p:sp>
    </p:spTree>
    <p:extLst>
      <p:ext uri="{BB962C8B-B14F-4D97-AF65-F5344CB8AC3E}">
        <p14:creationId xmlns:p14="http://schemas.microsoft.com/office/powerpoint/2010/main" val="10142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229600" cy="2087562"/>
          </a:xfrm>
        </p:spPr>
        <p:txBody>
          <a:bodyPr/>
          <a:lstStyle/>
          <a:p>
            <a:r>
              <a:rPr lang="en-US" altLang="en-US" dirty="0" smtClean="0"/>
              <a:t>An important task of the DIVS is interaction with: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4419600" cy="3992563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 smtClean="0"/>
              <a:t>Other positions within the operations section</a:t>
            </a:r>
          </a:p>
          <a:p>
            <a:r>
              <a:rPr lang="en-US" altLang="en-US" dirty="0" smtClean="0"/>
              <a:t>Other sections in the incident organization</a:t>
            </a:r>
          </a:p>
          <a:p>
            <a:r>
              <a:rPr lang="en-US" altLang="en-US" dirty="0" smtClean="0"/>
              <a:t>The command staff</a:t>
            </a:r>
          </a:p>
          <a:p>
            <a:endParaRPr lang="en-US" altLang="en-US" dirty="0" smtClean="0"/>
          </a:p>
        </p:txBody>
      </p:sp>
      <p:pic>
        <p:nvPicPr>
          <p:cNvPr id="4101" name="Picture 6" descr="I:\FirepixBackup\1100 Command\DSCF0096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2362200"/>
            <a:ext cx="4352830" cy="3276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37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ICS org c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91625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Panel Introductions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spc="600" dirty="0" smtClean="0">
                <a:solidFill>
                  <a:srgbClr val="E3DED1">
                    <a:lumMod val="90000"/>
                    <a:lumOff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DIVISION/GROUP SUPERVISOR</a:t>
            </a:r>
            <a:endParaRPr lang="en-US" sz="1100" b="1" spc="600" dirty="0">
              <a:solidFill>
                <a:srgbClr val="E3DED1">
                  <a:lumMod val="90000"/>
                  <a:lumOff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2 – Interactions</a:t>
            </a:r>
            <a:endParaRPr lang="en-US" sz="10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</a:t>
            </a:r>
            <a:r>
              <a:rPr lang="en-US" altLang="en-US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en-US" sz="1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fld id="{F3F7F537-5E8B-4FCD-8644-B9D988D90EDC}" type="slidenum">
              <a:rPr lang="en-US" altLang="en-US" sz="1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altLang="en-US" sz="1000" b="1" dirty="0" smtClean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62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NWCG Unit 5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2681785" cy="4708525"/>
          </a:xfrm>
        </p:spPr>
        <p:txBody>
          <a:bodyPr/>
          <a:lstStyle/>
          <a:p>
            <a:r>
              <a:rPr lang="en-US" dirty="0" smtClean="0"/>
              <a:t>Discuss the scenarios in the General Message handouts and answer the questions.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351663" y="1513172"/>
            <a:ext cx="6940146" cy="344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2894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734310" y="2780030"/>
            <a:ext cx="4105275" cy="2776220"/>
          </a:xfrm>
          <a:prstGeom prst="rect">
            <a:avLst/>
          </a:prstGeom>
        </p:spPr>
      </p:pic>
      <p:pic>
        <p:nvPicPr>
          <p:cNvPr id="29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7305" y="5982970"/>
            <a:ext cx="9116695" cy="856615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Information Communication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859790" y="901700"/>
            <a:ext cx="8272145" cy="1878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early organization and establishment of lines of </a:t>
            </a:r>
          </a:p>
          <a:p>
            <a:pPr marL="50292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communication with resources assigned to the </a:t>
            </a:r>
          </a:p>
          <a:p>
            <a:pPr marL="1874520" marR="0" indent="0" algn="l">
              <a:lnSpc>
                <a:spcPct val="95999"/>
              </a:lnSpc>
              <a:spcBef>
                <a:spcPts val="0"/>
              </a:spcBef>
              <a:spcAft>
                <a:spcPts val="43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 or Group is critical. 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13957"/>
            </a:solidFill>
          </a:ln>
        </p:spPr>
      </p:cxnSp>
      <p:cxnSp>
        <p:nvCxnSpPr>
          <p:cNvPr id="31" name="Straight Connector 30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F50"/>
            </a:solidFill>
          </a:ln>
        </p:spPr>
      </p:cxnSp>
      <p:cxnSp>
        <p:nvCxnSpPr>
          <p:cNvPr id="32" name="Straight Connector 31"/>
          <p:cNvCxnSpPr/>
          <p:nvPr/>
        </p:nvCxnSpPr>
        <p:spPr>
          <a:xfrm>
            <a:off x="27305" y="27305"/>
            <a:ext cx="0" cy="5528945"/>
          </a:xfrm>
          <a:prstGeom prst="line">
            <a:avLst/>
          </a:prstGeom>
          <a:ln w="18415" cmpd="sng">
            <a:solidFill>
              <a:srgbClr val="4D4F50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36637"/>
            <a:ext cx="8229600" cy="1143000"/>
          </a:xfrm>
        </p:spPr>
        <p:txBody>
          <a:bodyPr/>
          <a:lstStyle/>
          <a:p>
            <a:r>
              <a:rPr lang="en-US" altLang="en-US" dirty="0" smtClean="0"/>
              <a:t>Review Unit 5 Objective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229600" cy="31242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Discuss the interactions with the command and general staff and other ICS functional areas that are required to perform the Division/Group Supervisor’s job. </a:t>
            </a:r>
          </a:p>
        </p:txBody>
      </p:sp>
    </p:spTree>
    <p:extLst>
      <p:ext uri="{BB962C8B-B14F-4D97-AF65-F5344CB8AC3E}">
        <p14:creationId xmlns:p14="http://schemas.microsoft.com/office/powerpoint/2010/main" val="96066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11" name="Text Placeholder 31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12" name="Text Placeholder 31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13" name="Text Placeholder 31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1148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i="1" spc="10">
                <a:solidFill>
                  <a:srgbClr val="003366"/>
                </a:solidFill>
                <a:latin typeface="Arial" panose="22635452340000000000" pitchFamily="2"/>
              </a:rPr>
              <a:t>1. What support would you seek from: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The Planning Section?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The Logistics Section? </a:t>
            </a:r>
          </a:p>
          <a:p>
            <a:pPr marL="914400" marR="0" indent="0" algn="l">
              <a:lnSpc>
                <a:spcPts val="2300"/>
              </a:lnSpc>
              <a:spcBef>
                <a:spcPts val="1260"/>
              </a:spcBef>
              <a:spcAft>
                <a:spcPts val="23220"/>
              </a:spcAft>
            </a:pPr>
            <a:r>
              <a:rPr lang="en-US" sz="2350" spc="1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i="1" spc="10">
                <a:solidFill>
                  <a:srgbClr val="003366"/>
                </a:solidFill>
                <a:latin typeface="Arial" panose="22635452340000000000" pitchFamily="2"/>
              </a:rPr>
              <a:t>The Finance/Administration Section? </a:t>
            </a:r>
          </a:p>
        </p:txBody>
      </p:sp>
      <p:cxnSp>
        <p:nvCxnSpPr>
          <p:cNvPr id="316" name="Straight Connector 315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317" name="Straight Connector 316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318" name="Straight Connector 317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Text Placeholder 322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2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890"/>
            <a:ext cx="9144000" cy="6849110"/>
          </a:xfrm>
          <a:prstGeom prst="rect">
            <a:avLst/>
          </a:prstGeom>
        </p:spPr>
      </p:pic>
      <p:sp>
        <p:nvSpPr>
          <p:cNvPr id="321" name="Text Placeholder 32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22" name="Text Placeholder 32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26" name="Text Placeholder 325"/>
          <p:cNvSpPr>
            <a:spLocks noGrp="1"/>
          </p:cNvSpPr>
          <p:nvPr>
            <p:ph type="body" idx="10"/>
          </p:nvPr>
        </p:nvSpPr>
        <p:spPr>
          <a:xfrm>
            <a:off x="1819910" y="2624455"/>
            <a:ext cx="5808980" cy="568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4100"/>
              </a:lnSpc>
              <a:spcAft>
                <a:spcPts val="180"/>
              </a:spcAft>
            </a:pPr>
            <a:r>
              <a:rPr lang="en-US" sz="3750" b="1" spc="-200">
                <a:solidFill>
                  <a:srgbClr val="FFFFFF"/>
                </a:solidFill>
                <a:latin typeface="Arial Unicode MS" panose="22635452340000000000" pitchFamily="2"/>
              </a:rPr>
              <a:t>Review Course Expectations </a:t>
            </a:r>
          </a:p>
        </p:txBody>
      </p:sp>
      <p:sp>
        <p:nvSpPr>
          <p:cNvPr id="327" name="Text Placeholder 326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28" name="Text Placeholder 32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Text Placeholder 332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0934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3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890"/>
            <a:ext cx="9144000" cy="6849110"/>
          </a:xfrm>
          <a:prstGeom prst="rect">
            <a:avLst/>
          </a:prstGeom>
        </p:spPr>
      </p:pic>
      <p:sp>
        <p:nvSpPr>
          <p:cNvPr id="331" name="Text Placeholder 330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32" name="Text Placeholder 331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36" name="Text Placeholder 335"/>
          <p:cNvSpPr>
            <a:spLocks noGrp="1"/>
          </p:cNvSpPr>
          <p:nvPr>
            <p:ph type="body" idx="10"/>
          </p:nvPr>
        </p:nvSpPr>
        <p:spPr>
          <a:xfrm>
            <a:off x="3142615" y="2688590"/>
            <a:ext cx="2557145" cy="482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500"/>
              </a:lnSpc>
              <a:spcAft>
                <a:spcPts val="180"/>
              </a:spcAft>
            </a:pPr>
            <a:r>
              <a:rPr lang="en-US" sz="3750" b="1" spc="-204">
                <a:solidFill>
                  <a:srgbClr val="FFFFFF"/>
                </a:solidFill>
                <a:latin typeface="Arial Unicode MS" panose="22635452340000000000" pitchFamily="2"/>
              </a:rPr>
              <a:t>Course Final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2065" y="5977255"/>
            <a:ext cx="9119870" cy="880745"/>
          </a:xfrm>
          <a:prstGeom prst="rect">
            <a:avLst/>
          </a:prstGeom>
        </p:spPr>
      </p:pic>
      <p:sp>
        <p:nvSpPr>
          <p:cNvPr id="35" name="Text Placeholder 34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Information Communication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Sharing: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From you to your assigned resources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From your assigned resources to you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From you to adjoining Divisions, Groups, and </a:t>
            </a:r>
          </a:p>
          <a:p>
            <a:pPr marL="777240" marR="0" indent="0" algn="l">
              <a:lnSpc>
                <a:spcPct val="80639"/>
              </a:lnSpc>
              <a:spcBef>
                <a:spcPts val="180"/>
              </a:spcBef>
              <a:spcAft>
                <a:spcPts val="203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idx="10"/>
          </p:nvPr>
        </p:nvSpPr>
        <p:spPr>
          <a:xfrm>
            <a:off x="722630" y="517271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 dirty="0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7591107" y="5489575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 dirty="0">
                <a:solidFill>
                  <a:srgbClr val="FFFFFF"/>
                </a:solidFill>
                <a:latin typeface="Arial" panose="22635452340000000000" pitchFamily="2"/>
              </a:rPr>
              <a:t>Visual 8-4 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3" name="Straight Connector 4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4" name="Straight Connector 43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Placeholder 48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5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47" name="Text Placeholder 46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48" name="Text Placeholder 47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2" name="Text Placeholder 51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8153400" cy="1235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0">
                <a:solidFill>
                  <a:srgbClr val="003366"/>
                </a:solidFill>
                <a:latin typeface="Arial" panose="22635452340000000000" pitchFamily="2"/>
              </a:rPr>
              <a:t>Inherent to the tasks of the Division/Group Supervisor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ability to do this effectively will determine your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success as a Division/Group Supervisor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5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6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62" name="Text Placeholder 61"/>
          <p:cNvSpPr>
            <a:spLocks noGrp="1"/>
          </p:cNvSpPr>
          <p:nvPr>
            <p:ph type="body" idx="10"/>
          </p:nvPr>
        </p:nvSpPr>
        <p:spPr>
          <a:xfrm>
            <a:off x="478790" y="1176020"/>
            <a:ext cx="7662545" cy="19145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Division/Group Supervisor and Incident Commander: </a:t>
            </a:r>
          </a:p>
          <a:p>
            <a:pPr marL="0" marR="0" indent="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Incident Commander provides: </a:t>
            </a:r>
          </a:p>
          <a:p>
            <a:pPr marL="45720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Broad direction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Policy interpretation </a:t>
            </a:r>
          </a:p>
        </p:txBody>
      </p:sp>
      <p:sp>
        <p:nvSpPr>
          <p:cNvPr id="63" name="Text Placeholder 6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</a:p>
        </p:txBody>
      </p:sp>
      <p:sp>
        <p:nvSpPr>
          <p:cNvPr id="64" name="Text Placeholder 63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109093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65" name="Text Placeholder 6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Placeholder 6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7302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7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914015" y="3965575"/>
            <a:ext cx="3498850" cy="1791970"/>
          </a:xfrm>
          <a:prstGeom prst="rect">
            <a:avLst/>
          </a:prstGeom>
        </p:spPr>
      </p:pic>
      <p:pic>
        <p:nvPicPr>
          <p:cNvPr id="77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68" name="Text Placeholder 67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69" name="Text Placeholder 68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23367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72" name="Text Placeholder 71"/>
          <p:cNvSpPr>
            <a:spLocks noGrp="1"/>
          </p:cNvSpPr>
          <p:nvPr>
            <p:ph type="body" idx="10"/>
          </p:nvPr>
        </p:nvSpPr>
        <p:spPr>
          <a:xfrm>
            <a:off x="481330" y="901700"/>
            <a:ext cx="8650605" cy="9429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30">
                <a:solidFill>
                  <a:srgbClr val="023367"/>
                </a:solidFill>
                <a:latin typeface="Arial" panose="22635452340000000000" pitchFamily="2"/>
              </a:rPr>
              <a:t>Division/Group Supervisor, Safety Officer, and </a:t>
            </a:r>
          </a:p>
          <a:p>
            <a:pPr marL="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-50">
                <a:solidFill>
                  <a:srgbClr val="023367"/>
                </a:solidFill>
                <a:latin typeface="Arial" panose="22635452340000000000" pitchFamily="2"/>
              </a:rPr>
              <a:t>assistants: </a:t>
            </a: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496570" y="1844675"/>
            <a:ext cx="8635365" cy="2120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-20">
                <a:solidFill>
                  <a:srgbClr val="023367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23367"/>
                </a:solidFill>
                <a:latin typeface="Arial" panose="22635452340000000000" pitchFamily="2"/>
              </a:rPr>
              <a:t>Risk assessment and mitigation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20">
                <a:solidFill>
                  <a:srgbClr val="023367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23367"/>
                </a:solidFill>
                <a:latin typeface="Arial" panose="22635452340000000000" pitchFamily="2"/>
              </a:rPr>
              <a:t>Accident or incident investigations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15">
                <a:solidFill>
                  <a:srgbClr val="023367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23367"/>
                </a:solidFill>
                <a:latin typeface="Arial" panose="22635452340000000000" pitchFamily="2"/>
              </a:rPr>
              <a:t>May act as a second set of eyes and ears for the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1620"/>
              </a:spcAft>
            </a:pPr>
            <a:r>
              <a:rPr lang="en-US" sz="2400" b="1" spc="-30">
                <a:solidFill>
                  <a:srgbClr val="023367"/>
                </a:solidFill>
                <a:latin typeface="Arial" panose="22635452340000000000" pitchFamily="2"/>
              </a:rPr>
              <a:t>Division/Group Supervisor </a:t>
            </a:r>
          </a:p>
        </p:txBody>
      </p:sp>
      <p:cxnSp>
        <p:nvCxnSpPr>
          <p:cNvPr id="78" name="Straight Connector 7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E375F"/>
            </a:solidFill>
          </a:ln>
        </p:spPr>
      </p:cxnSp>
      <p:cxnSp>
        <p:nvCxnSpPr>
          <p:cNvPr id="79" name="Straight Connector 7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E4E4D"/>
            </a:solidFill>
          </a:ln>
        </p:spPr>
      </p:cxnSp>
      <p:cxnSp>
        <p:nvCxnSpPr>
          <p:cNvPr id="80" name="Straight Connector 79"/>
          <p:cNvCxnSpPr/>
          <p:nvPr/>
        </p:nvCxnSpPr>
        <p:spPr>
          <a:xfrm>
            <a:off x="27305" y="27305"/>
            <a:ext cx="0" cy="5730240"/>
          </a:xfrm>
          <a:prstGeom prst="line">
            <a:avLst/>
          </a:prstGeom>
          <a:ln w="18415" cmpd="sng">
            <a:solidFill>
              <a:srgbClr val="4E4E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 Placeholder 8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8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376930" y="2484120"/>
            <a:ext cx="2277110" cy="3300730"/>
          </a:xfrm>
          <a:prstGeom prst="rect">
            <a:avLst/>
          </a:prstGeom>
        </p:spPr>
      </p:pic>
      <p:pic>
        <p:nvPicPr>
          <p:cNvPr id="91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83" name="Text Placeholder 82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84" name="Text Placeholder 83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6" name="Text Placeholder 85"/>
          <p:cNvSpPr>
            <a:spLocks noGrp="1"/>
          </p:cNvSpPr>
          <p:nvPr>
            <p:ph type="body" idx="10"/>
          </p:nvPr>
        </p:nvSpPr>
        <p:spPr>
          <a:xfrm>
            <a:off x="490855" y="27305"/>
            <a:ext cx="864108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87" name="Text Placeholder 86"/>
          <p:cNvSpPr>
            <a:spLocks noGrp="1"/>
          </p:cNvSpPr>
          <p:nvPr>
            <p:ph type="body" idx="10"/>
          </p:nvPr>
        </p:nvSpPr>
        <p:spPr>
          <a:xfrm>
            <a:off x="490855" y="901700"/>
            <a:ext cx="8641080" cy="15824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-10">
                <a:solidFill>
                  <a:srgbClr val="003366"/>
                </a:solidFill>
                <a:latin typeface="Arial" panose="22635452340000000000" pitchFamily="2"/>
              </a:rPr>
              <a:t>Division/Group Supervisor and Planning: </a:t>
            </a:r>
          </a:p>
          <a:p>
            <a:pPr marL="0" marR="0" indent="0" algn="l">
              <a:lnSpc>
                <a:spcPct val="82559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Most of the interactions will be with subordinate staff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90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rather than the Planning Section Chief. </a:t>
            </a:r>
          </a:p>
        </p:txBody>
      </p:sp>
      <p:sp>
        <p:nvSpPr>
          <p:cNvPr id="92" name="Text Placeholder 91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109093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900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93" name="Text Placeholder 92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8-8 </a:t>
            </a:r>
          </a:p>
        </p:txBody>
      </p:sp>
      <p:cxnSp>
        <p:nvCxnSpPr>
          <p:cNvPr id="94" name="Straight Connector 9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53D5C"/>
            </a:solidFill>
          </a:ln>
        </p:spPr>
      </p:cxnSp>
      <p:cxnSp>
        <p:nvCxnSpPr>
          <p:cNvPr id="95" name="Straight Connector 9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C4D4F"/>
            </a:solidFill>
          </a:ln>
        </p:spPr>
      </p:cxnSp>
      <p:cxnSp>
        <p:nvCxnSpPr>
          <p:cNvPr id="96" name="Straight Connector 9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C4D4F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0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99" name="Text Placeholder 98"/>
          <p:cNvSpPr>
            <a:spLocks noGrp="1"/>
          </p:cNvSpPr>
          <p:nvPr>
            <p:ph type="body" idx="10"/>
          </p:nvPr>
        </p:nvSpPr>
        <p:spPr>
          <a:xfrm>
            <a:off x="13970" y="6102350"/>
            <a:ext cx="141732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143999"/>
              </a:lnSpc>
              <a:spcAft>
                <a:spcPts val="0"/>
              </a:spcAf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Unit 8: </a:t>
            </a:r>
            <a:r>
              <a:rPr lang="en-US" sz="1400" b="1" spc="-65">
                <a:solidFill>
                  <a:srgbClr val="FFFFFF"/>
                </a:solidFill>
                <a:latin typeface="Arial" panose="22635452340000000000" pitchFamily="2"/>
              </a:rPr>
              <a:t>Coordination </a:t>
            </a:r>
          </a:p>
        </p:txBody>
      </p:sp>
      <p:sp>
        <p:nvSpPr>
          <p:cNvPr id="100" name="Text Placeholder 99"/>
          <p:cNvSpPr>
            <a:spLocks noGrp="1"/>
          </p:cNvSpPr>
          <p:nvPr>
            <p:ph type="body" idx="10"/>
          </p:nvPr>
        </p:nvSpPr>
        <p:spPr>
          <a:xfrm>
            <a:off x="7682865" y="6102350"/>
            <a:ext cx="1475105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82880" rIns="0" bIns="0" anchor="t"/>
          <a:lstStyle/>
          <a:p>
            <a:pPr marL="0" marR="0" indent="0" algn="l">
              <a:lnSpc>
                <a:spcPct val="95999"/>
              </a:lnSpc>
              <a:spcAft>
                <a:spcPts val="72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8-27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4" name="Text Placeholder 103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8232775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70">
                <a:solidFill>
                  <a:srgbClr val="003366"/>
                </a:solidFill>
                <a:latin typeface="Arial Unicode MS" panose="22635452340000000000" pitchFamily="2"/>
              </a:rPr>
              <a:t>Interactions with Command and General Staff </a:t>
            </a:r>
          </a:p>
        </p:txBody>
      </p:sp>
      <p:sp>
        <p:nvSpPr>
          <p:cNvPr id="105" name="Text Placeholder 104"/>
          <p:cNvSpPr>
            <a:spLocks noGrp="1"/>
          </p:cNvSpPr>
          <p:nvPr>
            <p:ph type="body" idx="10"/>
          </p:nvPr>
        </p:nvSpPr>
        <p:spPr>
          <a:xfrm>
            <a:off x="494030" y="1176020"/>
            <a:ext cx="7296785" cy="24295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and Planning (cont.): </a:t>
            </a:r>
          </a:p>
          <a:p>
            <a:pPr marL="0" marR="0" indent="0" algn="l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Unit Leader (RESL): </a:t>
            </a:r>
          </a:p>
          <a:p>
            <a:pPr marL="41148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Maintains current incident resource status </a:t>
            </a:r>
          </a:p>
          <a:p>
            <a:pPr marL="0" marR="0" indent="0" algn="ctr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Assembles Task Forces and Strike Teams </a:t>
            </a:r>
          </a:p>
          <a:p>
            <a:pPr marL="0" marR="0" indent="0" algn="r">
              <a:lnSpc>
                <a:spcPts val="2800"/>
              </a:lnSpc>
              <a:spcBef>
                <a:spcPts val="126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Prepares the ICS Form 204 - Assignment List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1164</Words>
  <Application>Microsoft Office PowerPoint</Application>
  <PresentationFormat>On-screen Show (4:3)</PresentationFormat>
  <Paragraphs>273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 Unicode MS</vt:lpstr>
      <vt:lpstr>Arial</vt:lpstr>
      <vt:lpstr>Calibri</vt:lpstr>
      <vt:lpstr>Verdana</vt:lpstr>
      <vt:lpstr/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Unit 5 Interaction</vt:lpstr>
      <vt:lpstr>Unit 5 Objective</vt:lpstr>
      <vt:lpstr>An important task of the DIVS is interaction with:</vt:lpstr>
      <vt:lpstr>Panel Introductions</vt:lpstr>
      <vt:lpstr>NWCG Unit 5 Exercise</vt:lpstr>
      <vt:lpstr>Review Unit 5 Objective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Bob</cp:lastModifiedBy>
  <cp:revision>3</cp:revision>
  <dcterms:modified xsi:type="dcterms:W3CDTF">2018-01-07T21:33:46Z</dcterms:modified>
</cp:coreProperties>
</file>