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7015" y="2322830"/>
            <a:ext cx="4882515" cy="8648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6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18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Role in the</a:t>
            </a:r>
            <a:r>
              <a:rPr lang="en-US" sz="2800" b="1" i="1" spc="-25">
                <a:solidFill>
                  <a:srgbClr val="D1D1D1"/>
                </a:solidFill>
                <a:latin typeface="Arial" panose="22635452340000000000" pitchFamily="2"/>
              </a:rPr>
              <a:t> Planning</a:t>
            </a: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 Process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115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17" name="Text Placeholder 116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8" name="Text Placeholder 117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19" name="Text Placeholder 118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486473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Operational Period Briefing </a:t>
            </a:r>
          </a:p>
        </p:txBody>
      </p:sp>
      <p:sp>
        <p:nvSpPr>
          <p:cNvPr id="123" name="Text Placeholder 12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24" name="Text Placeholder 123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6-10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 Placeholder 127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29" name="Text Placeholder 128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4A4A1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4" name="Text Placeholder 133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319722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85">
                <a:solidFill>
                  <a:srgbClr val="033263"/>
                </a:solidFill>
                <a:latin typeface="Arial Unicode MS" panose="22635452340000000000" pitchFamily="2"/>
              </a:rPr>
              <a:t>Resource Briefing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 Placeholder 136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38" name="Text Placeholder 137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40" name="Text Placeholder 13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43" name="Text Placeholder 142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4276725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50">
                <a:solidFill>
                  <a:srgbClr val="013365"/>
                </a:solidFill>
                <a:latin typeface="Arial Unicode MS" panose="22635452340000000000" pitchFamily="2"/>
              </a:rPr>
              <a:t>Planning Meeting Video </a:t>
            </a:r>
          </a:p>
        </p:txBody>
      </p:sp>
      <p:sp>
        <p:nvSpPr>
          <p:cNvPr id="144" name="Text Placeholder 14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6-12 </a:t>
            </a:r>
          </a:p>
        </p:txBody>
      </p:sp>
      <p:sp>
        <p:nvSpPr>
          <p:cNvPr id="146" name="Text Placeholder 145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335280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3348990" algn="l"/>
              </a:tabLs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Role in the Planning Process   </a:t>
            </a:r>
            <a:r>
              <a:rPr lang="en-US" sz="100" b="1" spc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50" name="Text Placeholder 149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1" name="Text Placeholder 150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52" name="Text Placeholder 15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457200" marR="0" indent="50292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value of the information that the </a:t>
            </a:r>
          </a:p>
          <a:p>
            <a:pPr marL="914400" marR="0" indent="0" algn="l">
              <a:lnSpc>
                <a:spcPct val="959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Division/Group Supervisor reports to the Operations </a:t>
            </a:r>
          </a:p>
          <a:p>
            <a:pPr marL="91440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Section Chief? </a:t>
            </a:r>
          </a:p>
          <a:p>
            <a:pPr marL="457200" marR="0" indent="50292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will the Operations Section Chief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want for preparation of the next Operational Period </a:t>
            </a:r>
          </a:p>
          <a:p>
            <a:pPr marL="868680" marR="0" indent="0" algn="l">
              <a:lnSpc>
                <a:spcPct val="81599"/>
              </a:lnSpc>
              <a:spcBef>
                <a:spcPts val="180"/>
              </a:spcBef>
              <a:spcAft>
                <a:spcPts val="1980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IAP?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20306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966470" y="2166620"/>
            <a:ext cx="7312025" cy="7296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Describe the role of the Division/Group Supervisor </a:t>
            </a:r>
          </a:p>
          <a:p>
            <a:pPr marL="2057400" marR="0" indent="0" algn="l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 the Planning Process.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6-2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1370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57200" y="27305"/>
            <a:ext cx="867473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Value of the Information Reported to the OSC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5304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information the Division/Group Supervisor </a:t>
            </a:r>
          </a:p>
          <a:p>
            <a:pPr marL="3200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gathers is critical to the entire incident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planning process in ICS begins with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Section and the information provided by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25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Division/Group Supervisor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37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2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idx="10"/>
          </p:nvPr>
        </p:nvSpPr>
        <p:spPr>
          <a:xfrm>
            <a:off x="481330" y="393065"/>
            <a:ext cx="8275320" cy="4375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2850" b="1" spc="-75">
                <a:solidFill>
                  <a:srgbClr val="003366"/>
                </a:solidFill>
                <a:latin typeface="Arial Unicode MS" panose="22635452340000000000" pitchFamily="2"/>
              </a:rPr>
              <a:t>Division/Group Supervisor’s Role in Planning Process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idx="10"/>
          </p:nvPr>
        </p:nvSpPr>
        <p:spPr>
          <a:xfrm>
            <a:off x="1935480" y="1179195"/>
            <a:ext cx="5684520" cy="7264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173736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Primary role: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Validation of Current Work Assignment 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6-4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50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Input for Next Operational Period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Work accomplished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Remaining unfinished tasks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written projection of resource needs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Projected completion time of your primary objectives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Any unusual logistical needs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149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required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61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idx="10"/>
          </p:nvPr>
        </p:nvSpPr>
        <p:spPr>
          <a:xfrm>
            <a:off x="463550" y="27305"/>
            <a:ext cx="866838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The Operational Planning Cycle: Planning P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11677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Operational Planning Cycle: The Planning P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6-1: The Planning P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6-6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83" name="Text Placeholder 82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5B6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86" name="Text Placeholder 85"/>
          <p:cNvSpPr>
            <a:spLocks noGrp="1"/>
          </p:cNvSpPr>
          <p:nvPr>
            <p:ph type="body" idx="10"/>
          </p:nvPr>
        </p:nvSpPr>
        <p:spPr>
          <a:xfrm>
            <a:off x="173990" y="448310"/>
            <a:ext cx="7046595" cy="5721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4100"/>
              </a:lnSpc>
              <a:spcAft>
                <a:spcPts val="180"/>
              </a:spcAft>
            </a:pPr>
            <a:r>
              <a:rPr lang="en-US" sz="3750" b="1" spc="-100">
                <a:solidFill>
                  <a:srgbClr val="003366"/>
                </a:solidFill>
                <a:latin typeface="Arial Unicode MS" panose="22635452340000000000" pitchFamily="2"/>
              </a:rPr>
              <a:t>Planning Process Information Flow </a:t>
            </a:r>
          </a:p>
        </p:txBody>
      </p:sp>
      <p:sp>
        <p:nvSpPr>
          <p:cNvPr id="87" name="Text Placeholder 86"/>
          <p:cNvSpPr>
            <a:spLocks noGrp="1"/>
          </p:cNvSpPr>
          <p:nvPr>
            <p:ph type="body" idx="10"/>
          </p:nvPr>
        </p:nvSpPr>
        <p:spPr>
          <a:xfrm>
            <a:off x="792480" y="2584450"/>
            <a:ext cx="746760" cy="2946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76799"/>
              </a:lnSpc>
              <a:spcAft>
                <a:spcPts val="0"/>
              </a:spcAft>
            </a:pPr>
            <a:r>
              <a:rPr lang="en-US" sz="2400" b="1" spc="-80">
                <a:solidFill>
                  <a:srgbClr val="000000"/>
                </a:solidFill>
                <a:latin typeface="Tahoma" panose="22635452340000000000" pitchFamily="2"/>
              </a:rPr>
              <a:t>DIVS </a:t>
            </a:r>
          </a:p>
        </p:txBody>
      </p:sp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5239385" y="2557145"/>
            <a:ext cx="1978025" cy="2997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3119"/>
              </a:lnSpc>
              <a:spcAft>
                <a:spcPts val="0"/>
              </a:spcAft>
            </a:pPr>
            <a:r>
              <a:rPr lang="en-US" sz="2000" b="1" spc="-80">
                <a:solidFill>
                  <a:srgbClr val="000000"/>
                </a:solidFill>
                <a:latin typeface="Tahoma" panose="22635452340000000000" pitchFamily="2"/>
              </a:rPr>
              <a:t>Tactics Meeting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3203575" y="2584450"/>
            <a:ext cx="618490" cy="2946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76799"/>
              </a:lnSpc>
              <a:spcAft>
                <a:spcPts val="0"/>
              </a:spcAft>
            </a:pPr>
            <a:r>
              <a:rPr lang="en-US" sz="2400" b="1" spc="-55">
                <a:solidFill>
                  <a:srgbClr val="000000"/>
                </a:solidFill>
                <a:latin typeface="Tahoma" panose="22635452340000000000" pitchFamily="2"/>
              </a:rPr>
              <a:t>OSC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1060450" y="3295015"/>
            <a:ext cx="223456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4079"/>
              </a:lnSpc>
              <a:spcAft>
                <a:spcPts val="0"/>
              </a:spcAft>
            </a:pPr>
            <a:r>
              <a:rPr lang="en-US" sz="2000" b="1" spc="-85">
                <a:solidFill>
                  <a:srgbClr val="000000"/>
                </a:solidFill>
                <a:latin typeface="Tahoma" panose="22635452340000000000" pitchFamily="2"/>
              </a:rPr>
              <a:t>Resource Briefing </a:t>
            </a:r>
          </a:p>
        </p:txBody>
      </p:sp>
      <p:sp>
        <p:nvSpPr>
          <p:cNvPr id="91" name="Text Placeholder 90"/>
          <p:cNvSpPr>
            <a:spLocks noGrp="1"/>
          </p:cNvSpPr>
          <p:nvPr>
            <p:ph type="body" idx="10"/>
          </p:nvPr>
        </p:nvSpPr>
        <p:spPr>
          <a:xfrm>
            <a:off x="441960" y="5464810"/>
            <a:ext cx="3133090" cy="302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4079"/>
              </a:lnSpc>
              <a:spcAft>
                <a:spcPts val="0"/>
              </a:spcAft>
            </a:pPr>
            <a:r>
              <a:rPr lang="en-US" sz="2000" b="1" spc="-75">
                <a:solidFill>
                  <a:srgbClr val="000000"/>
                </a:solidFill>
                <a:latin typeface="Tahoma" panose="22635452340000000000" pitchFamily="2"/>
              </a:rPr>
              <a:t>Operational Period Briefi 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idx="10"/>
          </p:nvPr>
        </p:nvSpPr>
        <p:spPr>
          <a:xfrm>
            <a:off x="5916295" y="5464810"/>
            <a:ext cx="2185035" cy="302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4079"/>
              </a:lnSpc>
              <a:spcAft>
                <a:spcPts val="0"/>
              </a:spcAft>
            </a:pPr>
            <a:r>
              <a:rPr lang="en-US" sz="2000" b="1" spc="-95">
                <a:solidFill>
                  <a:srgbClr val="000000"/>
                </a:solidFill>
                <a:latin typeface="Tahoma" panose="22635452340000000000" pitchFamily="2"/>
              </a:rPr>
              <a:t>Planning Meeting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 Placeholder 94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96" name="Text Placeholder 95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7" name="Text Placeholder 96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98" name="Text Placeholder 9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4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463550" y="411480"/>
            <a:ext cx="2831465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Tactics Meeting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03" name="Text Placeholder 102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04" name="Text Placeholder 103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6-8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 Placeholder 106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2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13" name="Text Placeholder 112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3108960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50">
                <a:solidFill>
                  <a:srgbClr val="013365"/>
                </a:solidFill>
                <a:latin typeface="Arial Unicode MS" panose="22635452340000000000" pitchFamily="2"/>
              </a:rPr>
              <a:t>Planning Meeting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7015" y="2322830"/>
            <a:ext cx="4882515" cy="8648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6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18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Role in the</a:t>
            </a:r>
            <a:r>
              <a:rPr lang="en-US" sz="2800" b="1" i="1" spc="-25">
                <a:solidFill>
                  <a:srgbClr val="D1D1D1"/>
                </a:solidFill>
                <a:latin typeface="Arial" panose="22635452340000000000" pitchFamily="2"/>
              </a:rPr>
              <a:t> Planning</a:t>
            </a: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 Process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 Placeholder 118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2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16" name="Text Placeholder 115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17" name="Text Placeholder 116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8" name="Text Placeholder 117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6515214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Operational Period Briefing </a:t>
            </a:r>
          </a:p>
        </p:txBody>
      </p:sp>
      <p:sp>
        <p:nvSpPr>
          <p:cNvPr id="123" name="Text Placeholder 12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24" name="Text Placeholder 123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4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4A4A1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3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28" name="Text Placeholder 127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29" name="Text Placeholder 128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34" name="Text Placeholder 133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319722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85">
                <a:solidFill>
                  <a:srgbClr val="033263"/>
                </a:solidFill>
                <a:latin typeface="Arial Unicode MS" panose="22635452340000000000" pitchFamily="2"/>
              </a:rPr>
              <a:t>Resource Briefing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790" y="1162784"/>
            <a:ext cx="6958820" cy="4610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 Placeholder 13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4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37" name="Text Placeholder 136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38" name="Text Placeholder 137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43" name="Text Placeholder 142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4276725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50">
                <a:solidFill>
                  <a:srgbClr val="013365"/>
                </a:solidFill>
                <a:latin typeface="Arial Unicode MS" panose="22635452340000000000" pitchFamily="2"/>
              </a:rPr>
              <a:t>Planning Meeting Video </a:t>
            </a:r>
          </a:p>
        </p:txBody>
      </p:sp>
      <p:sp>
        <p:nvSpPr>
          <p:cNvPr id="144" name="Text Placeholder 14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6-12 </a:t>
            </a:r>
          </a:p>
        </p:txBody>
      </p:sp>
      <p:sp>
        <p:nvSpPr>
          <p:cNvPr id="146" name="Text Placeholder 145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335280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3348990" algn="l"/>
              </a:tabLst>
            </a:pPr>
            <a:r>
              <a:rPr lang="en-US" sz="1400" b="1" spc="0">
                <a:solidFill>
                  <a:srgbClr val="FFFFFF"/>
                </a:solidFill>
                <a:latin typeface="Arial" panose="22635452340000000000" pitchFamily="2"/>
              </a:rPr>
              <a:t>Role in the Planning Process   </a:t>
            </a:r>
            <a:r>
              <a:rPr lang="en-US" sz="100" b="1" spc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50" name="Text Placeholder 149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1" name="Text Placeholder 150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52" name="Text Placeholder 15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457200" marR="0" indent="50292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value of the information that the </a:t>
            </a:r>
          </a:p>
          <a:p>
            <a:pPr marL="914400" marR="0" indent="0" algn="l">
              <a:lnSpc>
                <a:spcPct val="959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Division/Group Supervisor reports to the Operations </a:t>
            </a:r>
          </a:p>
          <a:p>
            <a:pPr marL="91440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Section Chief? </a:t>
            </a:r>
          </a:p>
          <a:p>
            <a:pPr marL="457200" marR="0" indent="50292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information will the Operations Section Chief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want for preparation of the next Operational Period </a:t>
            </a:r>
          </a:p>
          <a:p>
            <a:pPr marL="868680" marR="0" indent="0" algn="l">
              <a:lnSpc>
                <a:spcPct val="81599"/>
              </a:lnSpc>
              <a:spcBef>
                <a:spcPts val="180"/>
              </a:spcBef>
              <a:spcAft>
                <a:spcPts val="1980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IAP? </a:t>
            </a:r>
          </a:p>
        </p:txBody>
      </p:sp>
      <p:cxnSp>
        <p:nvCxnSpPr>
          <p:cNvPr id="155" name="Straight Connector 154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56" name="Straight Connector 155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57" name="Straight Connector 156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30695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5575101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966470" y="2166620"/>
            <a:ext cx="7312025" cy="7296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Describe the role of the Division/Group Supervisor </a:t>
            </a:r>
          </a:p>
          <a:p>
            <a:pPr marL="2057400" marR="0" indent="0" algn="l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 the Planning Process.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1370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3432175"/>
            <a:ext cx="3133090" cy="2108835"/>
          </a:xfrm>
          <a:prstGeom prst="rect">
            <a:avLst/>
          </a:prstGeom>
        </p:spPr>
      </p:pic>
      <p:pic>
        <p:nvPicPr>
          <p:cNvPr id="32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57200" y="27305"/>
            <a:ext cx="867473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Value of the Information Reported to the OSC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5304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information the Division/Group Supervisor </a:t>
            </a:r>
          </a:p>
          <a:p>
            <a:pPr marL="3200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gathers is critical to the entire incident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planning process in ICS begins with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Operations Section and the information provided by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25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Division/Group Supervisor 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13957"/>
            </a:solidFill>
          </a:ln>
        </p:spPr>
      </p:cxnSp>
      <p:cxnSp>
        <p:nvCxnSpPr>
          <p:cNvPr id="34" name="Straight Connector 3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5" name="Straight Connector 34"/>
          <p:cNvCxnSpPr/>
          <p:nvPr/>
        </p:nvCxnSpPr>
        <p:spPr>
          <a:xfrm>
            <a:off x="27305" y="27305"/>
            <a:ext cx="0" cy="551370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2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4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38" name="Text Placeholder 37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idx="10"/>
          </p:nvPr>
        </p:nvSpPr>
        <p:spPr>
          <a:xfrm>
            <a:off x="481330" y="393065"/>
            <a:ext cx="8275320" cy="4375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2850" b="1" spc="-75">
                <a:solidFill>
                  <a:srgbClr val="003366"/>
                </a:solidFill>
                <a:latin typeface="Arial Unicode MS" panose="22635452340000000000" pitchFamily="2"/>
              </a:rPr>
              <a:t>Division/Group Supervisor’s Role in Planning Process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idx="10"/>
          </p:nvPr>
        </p:nvSpPr>
        <p:spPr>
          <a:xfrm>
            <a:off x="1935480" y="1179195"/>
            <a:ext cx="5684520" cy="7264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173736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Primary role: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Validation of Current Work Assignment 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51" name="Text Placeholder 50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457200" marR="0" indent="0" algn="l">
              <a:lnSpc>
                <a:spcPts val="36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Input for Next Operational Period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Work accomplished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Remaining unfinished tasks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written projection of resource needs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Projected completion time of your primary objectives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Any unusual logistical needs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149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required 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58" name="Straight Connector 57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59" name="Straight Connector 58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6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503295" y="2336800"/>
            <a:ext cx="2212340" cy="3336290"/>
          </a:xfrm>
          <a:prstGeom prst="rect">
            <a:avLst/>
          </a:prstGeom>
        </p:spPr>
      </p:pic>
      <p:pic>
        <p:nvPicPr>
          <p:cNvPr id="71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62" name="Text Placeholder 61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idx="10"/>
          </p:nvPr>
        </p:nvSpPr>
        <p:spPr>
          <a:xfrm>
            <a:off x="463550" y="27305"/>
            <a:ext cx="866838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The Operational Planning Cycle: Planning P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11677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Operational Planning Cycle: The Planning P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6-1: The Planning P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6-6 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76" name="Straight Connector 75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77" name="Straight Connector 76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5B6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8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86" name="Text Placeholder 85"/>
          <p:cNvSpPr>
            <a:spLocks noGrp="1"/>
          </p:cNvSpPr>
          <p:nvPr>
            <p:ph type="body" idx="10"/>
          </p:nvPr>
        </p:nvSpPr>
        <p:spPr>
          <a:xfrm>
            <a:off x="173990" y="448310"/>
            <a:ext cx="7046595" cy="5721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4100"/>
              </a:lnSpc>
              <a:spcAft>
                <a:spcPts val="180"/>
              </a:spcAft>
            </a:pPr>
            <a:r>
              <a:rPr lang="en-US" sz="3750" b="1" spc="-100">
                <a:solidFill>
                  <a:srgbClr val="003366"/>
                </a:solidFill>
                <a:latin typeface="Arial Unicode MS" panose="22635452340000000000" pitchFamily="2"/>
              </a:rPr>
              <a:t>Planning Process Information Flow </a:t>
            </a:r>
          </a:p>
        </p:txBody>
      </p:sp>
      <p:sp>
        <p:nvSpPr>
          <p:cNvPr id="87" name="Text Placeholder 86"/>
          <p:cNvSpPr>
            <a:spLocks noGrp="1"/>
          </p:cNvSpPr>
          <p:nvPr>
            <p:ph type="body" idx="10"/>
          </p:nvPr>
        </p:nvSpPr>
        <p:spPr>
          <a:xfrm>
            <a:off x="792480" y="2584450"/>
            <a:ext cx="746760" cy="2946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76799"/>
              </a:lnSpc>
              <a:spcAft>
                <a:spcPts val="0"/>
              </a:spcAft>
            </a:pPr>
            <a:r>
              <a:rPr lang="en-US" sz="2400" b="1" spc="-80">
                <a:solidFill>
                  <a:srgbClr val="000000"/>
                </a:solidFill>
                <a:latin typeface="Tahoma" panose="22635452340000000000" pitchFamily="2"/>
              </a:rPr>
              <a:t>DIVS </a:t>
            </a:r>
          </a:p>
        </p:txBody>
      </p:sp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5239385" y="2557145"/>
            <a:ext cx="1978025" cy="2997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3119"/>
              </a:lnSpc>
              <a:spcAft>
                <a:spcPts val="0"/>
              </a:spcAft>
            </a:pPr>
            <a:r>
              <a:rPr lang="en-US" sz="2000" b="1" spc="-80">
                <a:solidFill>
                  <a:srgbClr val="000000"/>
                </a:solidFill>
                <a:latin typeface="Tahoma" panose="22635452340000000000" pitchFamily="2"/>
              </a:rPr>
              <a:t>Tactics Meeting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3203575" y="2584450"/>
            <a:ext cx="618490" cy="2946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76799"/>
              </a:lnSpc>
              <a:spcAft>
                <a:spcPts val="0"/>
              </a:spcAft>
            </a:pPr>
            <a:r>
              <a:rPr lang="en-US" sz="2400" b="1" spc="-55">
                <a:solidFill>
                  <a:srgbClr val="000000"/>
                </a:solidFill>
                <a:latin typeface="Tahoma" panose="22635452340000000000" pitchFamily="2"/>
              </a:rPr>
              <a:t>OSC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1060450" y="3295015"/>
            <a:ext cx="223456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4079"/>
              </a:lnSpc>
              <a:spcAft>
                <a:spcPts val="0"/>
              </a:spcAft>
            </a:pPr>
            <a:r>
              <a:rPr lang="en-US" sz="2000" b="1" spc="-85">
                <a:solidFill>
                  <a:srgbClr val="000000"/>
                </a:solidFill>
                <a:latin typeface="Tahoma" panose="22635452340000000000" pitchFamily="2"/>
              </a:rPr>
              <a:t>Resource Briefing </a:t>
            </a:r>
          </a:p>
        </p:txBody>
      </p:sp>
      <p:sp>
        <p:nvSpPr>
          <p:cNvPr id="91" name="Text Placeholder 90"/>
          <p:cNvSpPr>
            <a:spLocks noGrp="1"/>
          </p:cNvSpPr>
          <p:nvPr>
            <p:ph type="body" idx="10"/>
          </p:nvPr>
        </p:nvSpPr>
        <p:spPr>
          <a:xfrm>
            <a:off x="441960" y="5464810"/>
            <a:ext cx="3133090" cy="302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4079"/>
              </a:lnSpc>
              <a:spcAft>
                <a:spcPts val="0"/>
              </a:spcAft>
            </a:pPr>
            <a:r>
              <a:rPr lang="en-US" sz="2000" b="1" spc="-75">
                <a:solidFill>
                  <a:srgbClr val="000000"/>
                </a:solidFill>
                <a:latin typeface="Tahoma" panose="22635452340000000000" pitchFamily="2"/>
              </a:rPr>
              <a:t>Operational Period Briefi 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idx="10"/>
          </p:nvPr>
        </p:nvSpPr>
        <p:spPr>
          <a:xfrm>
            <a:off x="5916295" y="5464810"/>
            <a:ext cx="2185035" cy="302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4079"/>
              </a:lnSpc>
              <a:spcAft>
                <a:spcPts val="0"/>
              </a:spcAft>
            </a:pPr>
            <a:r>
              <a:rPr lang="en-US" sz="2000" b="1" spc="-95">
                <a:solidFill>
                  <a:srgbClr val="000000"/>
                </a:solidFill>
                <a:latin typeface="Tahoma" panose="22635452340000000000" pitchFamily="2"/>
              </a:rPr>
              <a:t>Planning Meeting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Placeholder 9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4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0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95" name="Text Placeholder 94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96" name="Text Placeholder 95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7" name="Text Placeholder 96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463550" y="411480"/>
            <a:ext cx="2831465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Tactics Meeting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03" name="Text Placeholder 102"/>
          <p:cNvSpPr>
            <a:spLocks noGrp="1"/>
          </p:cNvSpPr>
          <p:nvPr>
            <p:ph type="body" idx="10"/>
          </p:nvPr>
        </p:nvSpPr>
        <p:spPr>
          <a:xfrm>
            <a:off x="332105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04" name="Text Placeholder 103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2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1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07" name="Text Placeholder 106"/>
          <p:cNvSpPr>
            <a:spLocks noGrp="1"/>
          </p:cNvSpPr>
          <p:nvPr>
            <p:ph type="body" idx="10"/>
          </p:nvPr>
        </p:nvSpPr>
        <p:spPr>
          <a:xfrm>
            <a:off x="344170" y="5513705"/>
            <a:ext cx="8256905" cy="763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4864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Unit 6: </a:t>
            </a:r>
          </a:p>
        </p:txBody>
      </p:sp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7680960" y="6327775"/>
            <a:ext cx="92011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Visual 6-13</a:t>
            </a:r>
            <a:r>
              <a:rPr lang="en-US" sz="100" b="1" spc="-2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344170" y="6422390"/>
            <a:ext cx="2426335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25">
                <a:solidFill>
                  <a:srgbClr val="FFFFFF"/>
                </a:solidFill>
                <a:latin typeface="Arial" panose="22635452340000000000" pitchFamily="2"/>
              </a:rPr>
              <a:t>Role in the Planning Process </a:t>
            </a:r>
          </a:p>
        </p:txBody>
      </p:sp>
      <p:sp>
        <p:nvSpPr>
          <p:cNvPr id="113" name="Text Placeholder 112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3108960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50">
                <a:solidFill>
                  <a:srgbClr val="013365"/>
                </a:solidFill>
                <a:latin typeface="Arial Unicode MS" panose="22635452340000000000" pitchFamily="2"/>
              </a:rPr>
              <a:t>Planning Meeting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389</Words>
  <Application>Microsoft Office PowerPoint</Application>
  <PresentationFormat>On-screen Show (4:3)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 Unicode MS</vt:lpstr>
      <vt:lpstr>Arial</vt:lpstr>
      <vt:lpstr>Calibri</vt:lpstr>
      <vt:lpstr>Tahoma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</cp:lastModifiedBy>
  <cp:revision>2</cp:revision>
  <dcterms:modified xsi:type="dcterms:W3CDTF">2016-09-26T18:46:35Z</dcterms:modified>
</cp:coreProperties>
</file>