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87" r:id="rId3"/>
    <p:sldId id="288" r:id="rId4"/>
    <p:sldId id="259" r:id="rId5"/>
    <p:sldId id="258" r:id="rId6"/>
    <p:sldId id="305" r:id="rId7"/>
    <p:sldId id="289" r:id="rId8"/>
    <p:sldId id="260" r:id="rId9"/>
    <p:sldId id="261" r:id="rId10"/>
    <p:sldId id="265" r:id="rId11"/>
    <p:sldId id="262" r:id="rId12"/>
    <p:sldId id="263" r:id="rId13"/>
    <p:sldId id="264" r:id="rId14"/>
    <p:sldId id="266" r:id="rId15"/>
    <p:sldId id="267" r:id="rId16"/>
    <p:sldId id="268" r:id="rId17"/>
    <p:sldId id="292" r:id="rId18"/>
    <p:sldId id="269" r:id="rId19"/>
    <p:sldId id="271" r:id="rId20"/>
    <p:sldId id="291" r:id="rId21"/>
    <p:sldId id="290" r:id="rId22"/>
    <p:sldId id="272" r:id="rId23"/>
    <p:sldId id="274" r:id="rId24"/>
    <p:sldId id="275" r:id="rId25"/>
    <p:sldId id="276" r:id="rId26"/>
    <p:sldId id="277" r:id="rId27"/>
    <p:sldId id="304" r:id="rId28"/>
    <p:sldId id="278" r:id="rId29"/>
    <p:sldId id="281" r:id="rId30"/>
    <p:sldId id="284" r:id="rId31"/>
    <p:sldId id="285" r:id="rId32"/>
    <p:sldId id="303" r:id="rId33"/>
    <p:sldId id="300" r:id="rId34"/>
    <p:sldId id="294" r:id="rId35"/>
    <p:sldId id="295" r:id="rId36"/>
    <p:sldId id="296" r:id="rId37"/>
    <p:sldId id="297" r:id="rId38"/>
    <p:sldId id="298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varro, Robert C" initials="NRC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75" autoAdjust="0"/>
    <p:restoredTop sz="94660"/>
  </p:normalViewPr>
  <p:slideViewPr>
    <p:cSldViewPr>
      <p:cViewPr varScale="1">
        <p:scale>
          <a:sx n="70" d="100"/>
          <a:sy n="70" d="100"/>
        </p:scale>
        <p:origin x="160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074"/>
    </p:cViewPr>
  </p:sorterViewPr>
  <p:notesViewPr>
    <p:cSldViewPr showGuides="1">
      <p:cViewPr varScale="1">
        <p:scale>
          <a:sx n="82" d="100"/>
          <a:sy n="82" d="100"/>
        </p:scale>
        <p:origin x="-3132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A3F8C-5FD8-4CB2-9DF9-46F7DDE6B65C}" type="datetimeFigureOut">
              <a:rPr lang="en-US" smtClean="0"/>
              <a:t>10/26/2016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42AAF-6A56-43A0-AC4F-54DEE3896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43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78DF8D7-4537-4744-900D-42F079329437}" type="slidenum">
              <a:rPr lang="en-US" altLang="en-US" sz="1200" smtClean="0"/>
              <a:pPr eaLnBrk="1" hangingPunct="1"/>
              <a:t>2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248286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42AAF-6A56-43A0-AC4F-54DEE38967F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536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42AAF-6A56-43A0-AC4F-54DEE38967F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957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42AAF-6A56-43A0-AC4F-54DEE38967F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63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2BC5C6-A7B0-4D23-8FD3-EE0FBA64A602}" type="datetimeFigureOut">
              <a:rPr lang="en-US" smtClean="0"/>
              <a:t>10/26/2016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6DD2F1-0691-43EC-9382-2E91C4DAD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738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2BC5C6-A7B0-4D23-8FD3-EE0FBA64A602}" type="datetimeFigureOut">
              <a:rPr lang="en-US" smtClean="0"/>
              <a:t>10/26/2016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6DD2F1-0691-43EC-9382-2E91C4DAD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38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C2BC5C6-A7B0-4D23-8FD3-EE0FBA64A602}" type="datetimeFigureOut">
              <a:rPr lang="en-US" smtClean="0"/>
              <a:t>10/26/2016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6DD2F1-0691-43EC-9382-2E91C4DADB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07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75000"/>
              </a:schemeClr>
            </a:gs>
            <a:gs pos="100000">
              <a:schemeClr val="accent3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8229600" cy="4602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17564"/>
            <a:ext cx="9372600" cy="5943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6593586"/>
            <a:ext cx="9448800" cy="292912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3733800" y="-32655"/>
            <a:ext cx="541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DIVISION/GROUP SUPERVISOR</a:t>
            </a:r>
            <a:endParaRPr lang="en-US" sz="1100" b="1" spc="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 userDrawn="1"/>
        </p:nvSpPr>
        <p:spPr bwMode="auto">
          <a:xfrm>
            <a:off x="7454544" y="6611982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3-</a:t>
            </a:r>
            <a:fld id="{F3F7F537-5E8B-4FCD-8644-B9D988D90EDC}" type="slidenum">
              <a:rPr lang="en-US" altLang="en-US" sz="10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1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0" y="6611982"/>
            <a:ext cx="487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 3 – All Hazard</a:t>
            </a:r>
            <a:endParaRPr lang="en-US" sz="1000" b="1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59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 cap="none" spc="0">
          <a:ln w="17780" cmpd="sng">
            <a:solidFill>
              <a:srgbClr val="FFFFFF"/>
            </a:solidFill>
            <a:prstDash val="solid"/>
            <a:miter lim="800000"/>
          </a:ln>
          <a:gradFill rotWithShape="1">
            <a:gsLst>
              <a:gs pos="0">
                <a:srgbClr val="000000">
                  <a:tint val="92000"/>
                  <a:shade val="100000"/>
                  <a:satMod val="150000"/>
                </a:srgbClr>
              </a:gs>
              <a:gs pos="49000">
                <a:srgbClr val="000000">
                  <a:tint val="89000"/>
                  <a:shade val="90000"/>
                  <a:satMod val="150000"/>
                </a:srgbClr>
              </a:gs>
              <a:gs pos="50000">
                <a:srgbClr val="000000">
                  <a:tint val="100000"/>
                  <a:shade val="75000"/>
                  <a:satMod val="150000"/>
                </a:srgbClr>
              </a:gs>
              <a:gs pos="95000">
                <a:srgbClr val="000000">
                  <a:shade val="47000"/>
                  <a:satMod val="150000"/>
                </a:srgbClr>
              </a:gs>
              <a:gs pos="100000">
                <a:srgbClr val="000000">
                  <a:shade val="39000"/>
                  <a:satMod val="150000"/>
                </a:srgbClr>
              </a:gs>
            </a:gsLst>
            <a:lin ang="5400000"/>
          </a:gradFill>
          <a:effectLst>
            <a:outerShdw blurRad="50800" algn="tl" rotWithShape="0">
              <a:srgbClr val="000000"/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:\FirepixBackup\New Folder\r28_1843547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0"/>
          <a:stretch/>
        </p:blipFill>
        <p:spPr bwMode="auto">
          <a:xfrm>
            <a:off x="-152400" y="31475"/>
            <a:ext cx="9372600" cy="675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352800"/>
            <a:ext cx="8229600" cy="2239962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/>
            <a:r>
              <a:rPr lang="en-US" sz="6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Unit 3</a:t>
            </a:r>
            <a:br>
              <a:rPr lang="en-US" sz="6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6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All Hazard</a:t>
            </a:r>
            <a:endParaRPr lang="en-US" sz="60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17564"/>
            <a:ext cx="9372600" cy="5943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6593586"/>
            <a:ext cx="9448800" cy="2929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33800" y="-32655"/>
            <a:ext cx="541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DIVISION/GROUP SUPERVISOR</a:t>
            </a:r>
            <a:endParaRPr lang="en-US" sz="1100" b="1" spc="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611982"/>
            <a:ext cx="487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 3 – All Hazard</a:t>
            </a:r>
            <a:endParaRPr lang="en-US" sz="1000" b="1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7454544" y="6611982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3-</a:t>
            </a:r>
            <a:fld id="{F3F7F537-5E8B-4FCD-8644-B9D988D90EDC}" type="slidenum">
              <a:rPr lang="en-US" altLang="en-US" sz="10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>
                <a:defRPr/>
              </a:pPr>
              <a:t>1</a:t>
            </a:fld>
            <a:endParaRPr lang="en-US" altLang="en-US" sz="1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51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12837"/>
            <a:ext cx="8229600" cy="1173162"/>
          </a:xfrm>
        </p:spPr>
        <p:txBody>
          <a:bodyPr/>
          <a:lstStyle/>
          <a:p>
            <a:r>
              <a:rPr lang="en-US" smtClean="0"/>
              <a:t>Working with All Hazard Teams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048000"/>
          </a:xfrm>
        </p:spPr>
        <p:txBody>
          <a:bodyPr/>
          <a:lstStyle/>
          <a:p>
            <a:r>
              <a:rPr lang="en-US" dirty="0" smtClean="0"/>
              <a:t>Communication</a:t>
            </a:r>
          </a:p>
          <a:p>
            <a:pPr lvl="1"/>
            <a:r>
              <a:rPr lang="en-US" dirty="0" smtClean="0"/>
              <a:t>The ability to understand cultural differences, language and terminology is an essential part of communication.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15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Working with All Hazard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Communication</a:t>
            </a:r>
          </a:p>
          <a:p>
            <a:pPr lvl="1"/>
            <a:r>
              <a:rPr lang="en-US" dirty="0" smtClean="0"/>
              <a:t>Radio use</a:t>
            </a:r>
          </a:p>
          <a:p>
            <a:pPr lvl="2"/>
            <a:r>
              <a:rPr lang="en-US" dirty="0" smtClean="0"/>
              <a:t>You may be communicating with various outside agencies that are unfamiliar with wildfire radio protocol.</a:t>
            </a:r>
          </a:p>
          <a:p>
            <a:pPr lvl="2"/>
            <a:r>
              <a:rPr lang="en-US" dirty="0" smtClean="0"/>
              <a:t>They may use their own terminology</a:t>
            </a:r>
          </a:p>
          <a:p>
            <a:pPr lvl="3"/>
            <a:r>
              <a:rPr lang="en-US" dirty="0" smtClean="0"/>
              <a:t>It is vital to use clear text and do not use acronyms.</a:t>
            </a:r>
          </a:p>
        </p:txBody>
      </p:sp>
    </p:spTree>
    <p:extLst>
      <p:ext uri="{BB962C8B-B14F-4D97-AF65-F5344CB8AC3E}">
        <p14:creationId xmlns:p14="http://schemas.microsoft.com/office/powerpoint/2010/main" val="153344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Working with All Hazard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5410200" cy="46021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Communication</a:t>
            </a:r>
          </a:p>
          <a:p>
            <a:pPr lvl="1"/>
            <a:r>
              <a:rPr lang="en-US" dirty="0" smtClean="0"/>
              <a:t>Radio use</a:t>
            </a:r>
          </a:p>
          <a:p>
            <a:pPr lvl="2"/>
            <a:r>
              <a:rPr lang="en-US" dirty="0" smtClean="0"/>
              <a:t>Follow the communication plan and ensure that personnel assigned to you are familiar with frequency management and emergency communication procedures.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0" y="1981200"/>
            <a:ext cx="3295819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770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Working with All Hazard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46482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Communication</a:t>
            </a:r>
          </a:p>
          <a:p>
            <a:pPr lvl="1"/>
            <a:r>
              <a:rPr lang="en-US" sz="3300" dirty="0" smtClean="0"/>
              <a:t>Responding agencies may have different roles, responsibilities, policies and procedures.</a:t>
            </a:r>
          </a:p>
          <a:p>
            <a:pPr lvl="1"/>
            <a:r>
              <a:rPr lang="en-US" sz="3300" dirty="0" smtClean="0"/>
              <a:t>It is crucial to start a dialog with All Hazard teams to ensure common understanding.</a:t>
            </a:r>
            <a:endParaRPr lang="en-US" sz="33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486025"/>
            <a:ext cx="4038600" cy="2754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190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Working with All Hazard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Information Requests:</a:t>
            </a:r>
          </a:p>
          <a:p>
            <a:pPr lvl="1"/>
            <a:r>
              <a:rPr lang="en-US" dirty="0" smtClean="0"/>
              <a:t>DIVS may be requested to provide specific information for statistical purposes.</a:t>
            </a:r>
          </a:p>
          <a:p>
            <a:pPr lvl="1"/>
            <a:r>
              <a:rPr lang="en-US" dirty="0" smtClean="0"/>
              <a:t>Be sure to have a clear understanding of the type of information being requested and who is requesting it.</a:t>
            </a:r>
          </a:p>
          <a:p>
            <a:pPr lvl="1"/>
            <a:r>
              <a:rPr lang="en-US" dirty="0" smtClean="0"/>
              <a:t>Check the assignment list, ICS 204 for specifics.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55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7875"/>
            <a:ext cx="8229600" cy="1173162"/>
          </a:xfrm>
        </p:spPr>
        <p:txBody>
          <a:bodyPr/>
          <a:lstStyle/>
          <a:p>
            <a:r>
              <a:rPr lang="en-US" smtClean="0"/>
              <a:t>Preparing  for an All Hazard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7237"/>
            <a:ext cx="4572000" cy="46021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Preplanning for an all hazard assignment is essential. </a:t>
            </a:r>
          </a:p>
          <a:p>
            <a:r>
              <a:rPr lang="en-US" dirty="0" smtClean="0"/>
              <a:t>All hazard response presents some of the most complex management challenges that our agencies face.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503487"/>
            <a:ext cx="4038600" cy="2754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46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0045"/>
            <a:ext cx="8229600" cy="1173162"/>
          </a:xfrm>
        </p:spPr>
        <p:txBody>
          <a:bodyPr/>
          <a:lstStyle/>
          <a:p>
            <a:r>
              <a:rPr lang="en-US" dirty="0" smtClean="0"/>
              <a:t>Preparing  for an All Hazard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5257800" cy="4648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Work with your agency to ensure you have the required training for the assignment. </a:t>
            </a:r>
          </a:p>
          <a:p>
            <a:r>
              <a:rPr lang="en-US" dirty="0" smtClean="0"/>
              <a:t>In some cases training may be provided at the incident and may include </a:t>
            </a:r>
            <a:r>
              <a:rPr lang="en-US" dirty="0" err="1" smtClean="0"/>
              <a:t>HazMat</a:t>
            </a:r>
            <a:r>
              <a:rPr lang="en-US" dirty="0" smtClean="0"/>
              <a:t> Awareness Procedures.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1026" name="Picture 2" descr="W:\Course Revisions\S-339\InstructorGuide_NEW2013\Unit 4_AllHazard\46328_medium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7400" y="2034223"/>
            <a:ext cx="3115056" cy="2075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W:\Course Revisions\S-339\InstructorGuide_NEW2013\Unit 4_AllHazard\decontamination26_medi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7401" y="4244023"/>
            <a:ext cx="3124200" cy="20805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43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7875"/>
            <a:ext cx="8229600" cy="1173162"/>
          </a:xfrm>
        </p:spPr>
        <p:txBody>
          <a:bodyPr/>
          <a:lstStyle/>
          <a:p>
            <a:r>
              <a:rPr lang="en-US" dirty="0" smtClean="0"/>
              <a:t>Preparing  for an All Hazard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7237"/>
            <a:ext cx="8458200" cy="46021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Length of Assignments</a:t>
            </a:r>
          </a:p>
          <a:p>
            <a:pPr lvl="1"/>
            <a:r>
              <a:rPr lang="en-US" dirty="0" smtClean="0"/>
              <a:t>May last up to 30 days.</a:t>
            </a:r>
          </a:p>
          <a:p>
            <a:pPr lvl="1"/>
            <a:r>
              <a:rPr lang="en-US" dirty="0" smtClean="0"/>
              <a:t>Work/rest ratio (2:1) guidelines are the same as on a </a:t>
            </a:r>
            <a:r>
              <a:rPr lang="en-US" dirty="0" err="1" smtClean="0"/>
              <a:t>wildland</a:t>
            </a:r>
            <a:r>
              <a:rPr lang="en-US" dirty="0" smtClean="0"/>
              <a:t> fire incident. </a:t>
            </a:r>
          </a:p>
          <a:p>
            <a:pPr lvl="1"/>
            <a:r>
              <a:rPr lang="en-US" dirty="0" smtClean="0"/>
              <a:t>When assigned to an all hazard incident discuss with your supervisor or Liaison Officer the need for a set 2-1 work/rest ratio.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09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3437"/>
            <a:ext cx="8229600" cy="4602163"/>
          </a:xfrm>
        </p:spPr>
        <p:txBody>
          <a:bodyPr/>
          <a:lstStyle/>
          <a:p>
            <a:r>
              <a:rPr lang="en-US" dirty="0" smtClean="0"/>
              <a:t>If you are willing to accept all hazard assignments long range preparations may include:</a:t>
            </a:r>
          </a:p>
          <a:p>
            <a:pPr lvl="1"/>
            <a:r>
              <a:rPr lang="en-US" dirty="0" smtClean="0"/>
              <a:t>Passports</a:t>
            </a:r>
          </a:p>
          <a:p>
            <a:pPr lvl="1"/>
            <a:r>
              <a:rPr lang="en-US" dirty="0" smtClean="0"/>
              <a:t>Vaccinations</a:t>
            </a:r>
          </a:p>
          <a:p>
            <a:pPr lvl="1"/>
            <a:r>
              <a:rPr lang="en-US" dirty="0" smtClean="0"/>
              <a:t>Research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743200"/>
            <a:ext cx="2914650" cy="365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777875"/>
            <a:ext cx="8229600" cy="1173162"/>
          </a:xfrm>
        </p:spPr>
        <p:txBody>
          <a:bodyPr/>
          <a:lstStyle/>
          <a:p>
            <a:r>
              <a:rPr lang="en-US" dirty="0" smtClean="0"/>
              <a:t>Preparing  for an All Hazard Assignment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27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7240"/>
            <a:ext cx="8229600" cy="1173162"/>
          </a:xfrm>
        </p:spPr>
        <p:txBody>
          <a:bodyPr/>
          <a:lstStyle/>
          <a:p>
            <a:r>
              <a:rPr lang="en-US" dirty="0" smtClean="0"/>
              <a:t>Preparing  for an All Hazard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191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Geographic Area</a:t>
            </a:r>
          </a:p>
          <a:p>
            <a:pPr lvl="1"/>
            <a:r>
              <a:rPr lang="en-US" dirty="0" smtClean="0"/>
              <a:t>Where am I going? </a:t>
            </a:r>
          </a:p>
          <a:p>
            <a:pPr lvl="1"/>
            <a:r>
              <a:rPr lang="en-US" dirty="0" smtClean="0"/>
              <a:t>What am I going to do? </a:t>
            </a:r>
          </a:p>
          <a:p>
            <a:pPr lvl="1"/>
            <a:r>
              <a:rPr lang="en-US" dirty="0" smtClean="0"/>
              <a:t>How am I going to operate in that environment?</a:t>
            </a:r>
          </a:p>
          <a:p>
            <a:pPr lvl="1"/>
            <a:r>
              <a:rPr lang="en-US" dirty="0" smtClean="0"/>
              <a:t>Have </a:t>
            </a:r>
            <a:r>
              <a:rPr lang="en-US" dirty="0"/>
              <a:t>safety concerns been identified?</a:t>
            </a:r>
            <a:endParaRPr lang="en-US" dirty="0" smtClean="0"/>
          </a:p>
          <a:p>
            <a:pPr lvl="1"/>
            <a:r>
              <a:rPr lang="en-US" dirty="0" smtClean="0"/>
              <a:t>Are you prepared for the types of resources a DIVS might manage?</a:t>
            </a:r>
          </a:p>
          <a:p>
            <a:pPr lvl="1"/>
            <a:r>
              <a:rPr lang="en-US" dirty="0" smtClean="0"/>
              <a:t>Can I opt out of the assignment?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4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Unit 3 Objectives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altLang="en-US" dirty="0" smtClean="0"/>
              <a:t>Distinguish the different types of </a:t>
            </a:r>
            <a:br>
              <a:rPr lang="en-US" altLang="en-US" dirty="0" smtClean="0"/>
            </a:br>
            <a:r>
              <a:rPr lang="en-US" altLang="en-US" dirty="0" smtClean="0"/>
              <a:t>all-hazard incidents.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en-US" dirty="0" smtClean="0"/>
              <a:t>Identify the Division/Group Supervisor roles and responsibilities in regards to All Hazard Incidents and working with All Hazard teams.</a:t>
            </a:r>
          </a:p>
          <a:p>
            <a:pPr marL="742950" indent="-742950">
              <a:buFont typeface="+mj-lt"/>
              <a:buAutoNum type="arabicPeriod"/>
            </a:pPr>
            <a:r>
              <a:rPr lang="en-US" smtClean="0"/>
              <a:t>Discuss </a:t>
            </a:r>
            <a:r>
              <a:rPr lang="en-US" dirty="0" smtClean="0"/>
              <a:t>the preparation process for All Hazard Incidents.</a:t>
            </a:r>
          </a:p>
          <a:p>
            <a:pPr marL="742950" indent="-742950">
              <a:buFont typeface="+mj-lt"/>
              <a:buAutoNum type="arabicPeriod"/>
            </a:pPr>
            <a:endParaRPr lang="en-US" altLang="en-US" dirty="0" smtClean="0"/>
          </a:p>
          <a:p>
            <a:pPr marL="742950" indent="-742950">
              <a:buFont typeface="+mj-lt"/>
              <a:buAutoNum type="arabicPeriod"/>
            </a:pP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46096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Stafford Act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4419600" cy="4953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Federal support to States and local jurisdictions takes many forms. </a:t>
            </a:r>
          </a:p>
          <a:p>
            <a:r>
              <a:rPr lang="en-US" dirty="0" smtClean="0"/>
              <a:t>The most widely known authority under which assistance is provided for major incidents is the Stafford Act. </a:t>
            </a:r>
          </a:p>
          <a:p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713" y="1905000"/>
            <a:ext cx="4962574" cy="3968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309937"/>
            <a:ext cx="1676400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133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Stafford 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When an incident occurs that exceeds or is anticipated to exceed local, tribal, or State resources, the Governor can request Federal assistance under the Stafford Act. </a:t>
            </a:r>
          </a:p>
          <a:p>
            <a:pPr lvl="1"/>
            <a:r>
              <a:rPr lang="en-US" smtClean="0"/>
              <a:t>The Stafford Act authorizes the President to provide financial and other assistance.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01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73162"/>
          </a:xfrm>
        </p:spPr>
        <p:txBody>
          <a:bodyPr/>
          <a:lstStyle/>
          <a:p>
            <a:r>
              <a:rPr lang="en-US" sz="4400" dirty="0" smtClean="0"/>
              <a:t>The National Response Framework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NRF presents the guiding principles that enable all response partners to prepare for and provide a unified national response.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4114800"/>
            <a:ext cx="3124200" cy="2343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636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73162"/>
          </a:xfrm>
        </p:spPr>
        <p:txBody>
          <a:bodyPr/>
          <a:lstStyle/>
          <a:p>
            <a:r>
              <a:rPr lang="en-US" sz="4400" dirty="0"/>
              <a:t>The National Response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Mission Assignment</a:t>
            </a:r>
          </a:p>
          <a:p>
            <a:pPr lvl="1"/>
            <a:r>
              <a:rPr lang="en-US" smtClean="0"/>
              <a:t>FEMA may issue mission assignments to other Federal agencies.</a:t>
            </a:r>
          </a:p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254375"/>
            <a:ext cx="5486400" cy="314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692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73162"/>
          </a:xfrm>
        </p:spPr>
        <p:txBody>
          <a:bodyPr/>
          <a:lstStyle/>
          <a:p>
            <a:r>
              <a:rPr lang="en-US" sz="4400" dirty="0"/>
              <a:t>The National Response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Mission Assignment</a:t>
            </a:r>
          </a:p>
          <a:p>
            <a:pPr lvl="1"/>
            <a:r>
              <a:rPr lang="en-US" dirty="0" smtClean="0"/>
              <a:t>A mission assignment is very similar to a Resource Order. </a:t>
            </a:r>
          </a:p>
          <a:p>
            <a:pPr lvl="1"/>
            <a:r>
              <a:rPr lang="en-US" dirty="0" smtClean="0"/>
              <a:t>The difference being, a mission assignment gives you a scope of tasks to do, whereas a resource order assigns you to an overall incident in a qualified position. A FEMA liaison will assign specific duties upon your arrival/check in.</a:t>
            </a:r>
          </a:p>
        </p:txBody>
      </p:sp>
    </p:spTree>
    <p:extLst>
      <p:ext uri="{BB962C8B-B14F-4D97-AF65-F5344CB8AC3E}">
        <p14:creationId xmlns:p14="http://schemas.microsoft.com/office/powerpoint/2010/main" val="65728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73162"/>
          </a:xfrm>
        </p:spPr>
        <p:txBody>
          <a:bodyPr/>
          <a:lstStyle/>
          <a:p>
            <a:r>
              <a:rPr lang="en-US" dirty="0" smtClean="0"/>
              <a:t>Mission Creep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3162"/>
            <a:ext cx="8686800" cy="4602163"/>
          </a:xfrm>
        </p:spPr>
        <p:txBody>
          <a:bodyPr/>
          <a:lstStyle/>
          <a:p>
            <a:r>
              <a:rPr lang="en-US" dirty="0" smtClean="0"/>
              <a:t>Assignment Diversion (Mission Creep)</a:t>
            </a:r>
          </a:p>
          <a:p>
            <a:pPr lvl="1"/>
            <a:r>
              <a:rPr lang="en-US" dirty="0" smtClean="0"/>
              <a:t>Common in all hazard assignments. </a:t>
            </a:r>
          </a:p>
          <a:p>
            <a:pPr lvl="1"/>
            <a:r>
              <a:rPr lang="en-US" dirty="0" smtClean="0"/>
              <a:t>Can have an unforeseen or hazardous effect on the overall mission.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788360"/>
            <a:ext cx="2253757" cy="2731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00" y="3756920"/>
            <a:ext cx="3530600" cy="273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358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610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Example of mission creep: </a:t>
            </a:r>
          </a:p>
          <a:p>
            <a:pPr lvl="1"/>
            <a:r>
              <a:rPr lang="en-US" dirty="0" smtClean="0"/>
              <a:t>Assigned to support the local fire department at a hurricane. All infrastructures ceased, including sanitation services. </a:t>
            </a:r>
          </a:p>
          <a:p>
            <a:pPr lvl="1"/>
            <a:r>
              <a:rPr lang="en-US" dirty="0" smtClean="0"/>
              <a:t>Your </a:t>
            </a:r>
            <a:r>
              <a:rPr lang="en-US" dirty="0"/>
              <a:t>assigned personnel are requested to “help out” with trash disposal</a:t>
            </a:r>
            <a:r>
              <a:rPr lang="en-US" dirty="0" smtClean="0"/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73162"/>
          </a:xfrm>
        </p:spPr>
        <p:txBody>
          <a:bodyPr/>
          <a:lstStyle/>
          <a:p>
            <a:r>
              <a:rPr lang="en-US" dirty="0" smtClean="0"/>
              <a:t>Mission Creep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52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610600" cy="5334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Safety related issues:</a:t>
            </a:r>
          </a:p>
          <a:p>
            <a:pPr lvl="1"/>
            <a:r>
              <a:rPr lang="en-US" dirty="0" smtClean="0"/>
              <a:t>Trash could contain toxic or hazardous material.</a:t>
            </a:r>
          </a:p>
          <a:p>
            <a:pPr lvl="1"/>
            <a:r>
              <a:rPr lang="en-US" dirty="0"/>
              <a:t>Has your initial assignment gone beyond the scope of its intent? Is it still </a:t>
            </a:r>
            <a:r>
              <a:rPr lang="en-US" dirty="0" smtClean="0"/>
              <a:t>safe?</a:t>
            </a:r>
            <a:endParaRPr lang="en-US" dirty="0"/>
          </a:p>
          <a:p>
            <a:pPr lvl="1"/>
            <a:r>
              <a:rPr lang="en-US" dirty="0" smtClean="0"/>
              <a:t>Is your personnel trained or equipped to do this job?</a:t>
            </a:r>
          </a:p>
          <a:p>
            <a:pPr lvl="1"/>
            <a:r>
              <a:rPr lang="en-US" dirty="0" smtClean="0"/>
              <a:t>Who </a:t>
            </a:r>
            <a:r>
              <a:rPr lang="en-US" dirty="0"/>
              <a:t>exactly is requesting this and have they followed their chain of command?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73162"/>
          </a:xfrm>
        </p:spPr>
        <p:txBody>
          <a:bodyPr/>
          <a:lstStyle/>
          <a:p>
            <a:r>
              <a:rPr lang="en-US" dirty="0" smtClean="0"/>
              <a:t>Mission Creep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16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13300"/>
          </a:xfrm>
        </p:spPr>
        <p:txBody>
          <a:bodyPr>
            <a:normAutofit/>
          </a:bodyPr>
          <a:lstStyle/>
          <a:p>
            <a:r>
              <a:rPr lang="en-US" dirty="0" smtClean="0"/>
              <a:t>Critical </a:t>
            </a:r>
            <a:r>
              <a:rPr lang="en-US" dirty="0"/>
              <a:t>stress can have serious short-term and long-term effects. </a:t>
            </a:r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2871211"/>
            <a:ext cx="4343399" cy="36078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544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Taking Care of Yourself </a:t>
            </a:r>
          </a:p>
          <a:p>
            <a:r>
              <a:rPr lang="en-US" dirty="0" smtClean="0"/>
              <a:t>Placing yourself into </a:t>
            </a:r>
            <a:r>
              <a:rPr lang="en-US" dirty="0"/>
              <a:t>a disaster situation that includes property destruction, and suffering on a mass scale is outside the scope of normal stress management. </a:t>
            </a:r>
          </a:p>
        </p:txBody>
      </p:sp>
    </p:spTree>
    <p:extLst>
      <p:ext uri="{BB962C8B-B14F-4D97-AF65-F5344CB8AC3E}">
        <p14:creationId xmlns:p14="http://schemas.microsoft.com/office/powerpoint/2010/main" val="183543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Unit 3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dirty="0"/>
              <a:t>Identify assignment diversion (mission creep) during all hazard assignments and discuss the impacts.</a:t>
            </a:r>
          </a:p>
          <a:p>
            <a:pPr marL="742950" indent="-742950">
              <a:buFont typeface="+mj-lt"/>
              <a:buAutoNum type="arabicPeriod" startAt="4"/>
            </a:pPr>
            <a:r>
              <a:rPr lang="en-US" dirty="0" smtClean="0"/>
              <a:t>Identify </a:t>
            </a:r>
            <a:r>
              <a:rPr lang="en-US" dirty="0"/>
              <a:t>critical stress indicators and how to respond.</a:t>
            </a:r>
          </a:p>
        </p:txBody>
      </p:sp>
    </p:spTree>
    <p:extLst>
      <p:ext uri="{BB962C8B-B14F-4D97-AF65-F5344CB8AC3E}">
        <p14:creationId xmlns:p14="http://schemas.microsoft.com/office/powerpoint/2010/main" val="227989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Stress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Taking Care of the Team</a:t>
            </a:r>
          </a:p>
          <a:p>
            <a:pPr lvl="1"/>
            <a:r>
              <a:rPr lang="en-US" dirty="0" smtClean="0"/>
              <a:t>Evaluate yourself and your team.</a:t>
            </a:r>
          </a:p>
          <a:p>
            <a:pPr lvl="1"/>
            <a:r>
              <a:rPr lang="en-US" dirty="0" smtClean="0"/>
              <a:t>Note any unusual behaviors.</a:t>
            </a:r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268" y="3452326"/>
            <a:ext cx="4081463" cy="31118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891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Stress Management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Taking Care of the Team</a:t>
            </a:r>
          </a:p>
          <a:p>
            <a:pPr lvl="1"/>
            <a:r>
              <a:rPr lang="en-US" dirty="0" smtClean="0"/>
              <a:t>Notify your supervisor if things are seemingly out of the ordinary.</a:t>
            </a:r>
          </a:p>
          <a:p>
            <a:pPr lvl="1"/>
            <a:r>
              <a:rPr lang="en-US" dirty="0" smtClean="0"/>
              <a:t>Follow-up </a:t>
            </a:r>
            <a:br>
              <a:rPr lang="en-US" dirty="0" smtClean="0"/>
            </a:br>
            <a:r>
              <a:rPr lang="en-US" dirty="0" smtClean="0"/>
              <a:t>accordingly.</a:t>
            </a:r>
          </a:p>
          <a:p>
            <a:endParaRPr lang="en-US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05200"/>
            <a:ext cx="4248216" cy="2895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745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Situational Awareness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971800"/>
          </a:xfrm>
        </p:spPr>
        <p:txBody>
          <a:bodyPr numCol="2">
            <a:noAutofit/>
          </a:bodyPr>
          <a:lstStyle/>
          <a:p>
            <a:r>
              <a:rPr lang="en-US" sz="3200" dirty="0" smtClean="0"/>
              <a:t>Cultural</a:t>
            </a:r>
            <a:endParaRPr lang="en-US" sz="3200" dirty="0"/>
          </a:p>
          <a:p>
            <a:pPr lvl="1"/>
            <a:r>
              <a:rPr lang="en-US" sz="2800" dirty="0"/>
              <a:t>Local customs</a:t>
            </a:r>
          </a:p>
          <a:p>
            <a:pPr lvl="1"/>
            <a:r>
              <a:rPr lang="en-US" sz="2800" dirty="0"/>
              <a:t>Language</a:t>
            </a:r>
          </a:p>
          <a:p>
            <a:pPr lvl="1"/>
            <a:r>
              <a:rPr lang="en-US" sz="2800" dirty="0"/>
              <a:t>Religious beliefs</a:t>
            </a:r>
          </a:p>
          <a:p>
            <a:pPr lvl="1"/>
            <a:r>
              <a:rPr lang="en-US" sz="2800" dirty="0"/>
              <a:t>Perceptions</a:t>
            </a:r>
          </a:p>
          <a:p>
            <a:pPr lvl="1"/>
            <a:endParaRPr lang="en-US" sz="2800" dirty="0" smtClean="0"/>
          </a:p>
          <a:p>
            <a:pPr lvl="1"/>
            <a:r>
              <a:rPr lang="en-US" sz="2800" dirty="0" smtClean="0"/>
              <a:t>Urban versus rural </a:t>
            </a:r>
            <a:r>
              <a:rPr lang="en-US" sz="2800" dirty="0"/>
              <a:t>environment</a:t>
            </a:r>
          </a:p>
          <a:p>
            <a:pPr lvl="1"/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457200" y="1676400"/>
            <a:ext cx="7848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All hazard assignments can pose many threats, hazards, and dangerous situations. </a:t>
            </a:r>
          </a:p>
        </p:txBody>
      </p:sp>
    </p:spTree>
    <p:extLst>
      <p:ext uri="{BB962C8B-B14F-4D97-AF65-F5344CB8AC3E}">
        <p14:creationId xmlns:p14="http://schemas.microsoft.com/office/powerpoint/2010/main" val="16539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Situational Awareness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523999"/>
            <a:ext cx="8229600" cy="5072063"/>
          </a:xfrm>
        </p:spPr>
        <p:txBody>
          <a:bodyPr numCol="2">
            <a:noAutofit/>
          </a:bodyPr>
          <a:lstStyle/>
          <a:p>
            <a:r>
              <a:rPr lang="en-US" dirty="0" smtClean="0"/>
              <a:t>Hazards</a:t>
            </a:r>
          </a:p>
          <a:p>
            <a:pPr lvl="1">
              <a:lnSpc>
                <a:spcPts val="4000"/>
              </a:lnSpc>
            </a:pPr>
            <a:r>
              <a:rPr lang="en-US" dirty="0" smtClean="0"/>
              <a:t>Environmental</a:t>
            </a:r>
          </a:p>
          <a:p>
            <a:pPr lvl="1">
              <a:lnSpc>
                <a:spcPts val="4000"/>
              </a:lnSpc>
            </a:pPr>
            <a:r>
              <a:rPr lang="en-US" dirty="0" smtClean="0"/>
              <a:t>Infrastructure</a:t>
            </a:r>
          </a:p>
          <a:p>
            <a:pPr lvl="1">
              <a:lnSpc>
                <a:spcPts val="4000"/>
              </a:lnSpc>
            </a:pPr>
            <a:r>
              <a:rPr lang="en-US" dirty="0" smtClean="0"/>
              <a:t>Biological</a:t>
            </a:r>
          </a:p>
          <a:p>
            <a:pPr lvl="1">
              <a:lnSpc>
                <a:spcPts val="4000"/>
              </a:lnSpc>
            </a:pPr>
            <a:r>
              <a:rPr lang="en-US" dirty="0" smtClean="0"/>
              <a:t>Chemical</a:t>
            </a:r>
          </a:p>
          <a:p>
            <a:pPr lvl="1">
              <a:lnSpc>
                <a:spcPts val="4000"/>
              </a:lnSpc>
            </a:pPr>
            <a:r>
              <a:rPr lang="en-US" dirty="0" smtClean="0"/>
              <a:t>Radiological</a:t>
            </a:r>
          </a:p>
          <a:p>
            <a:pPr lvl="1">
              <a:lnSpc>
                <a:spcPts val="4000"/>
              </a:lnSpc>
            </a:pPr>
            <a:r>
              <a:rPr lang="en-US" dirty="0" smtClean="0"/>
              <a:t>Explosive</a:t>
            </a:r>
          </a:p>
          <a:p>
            <a:pPr lvl="1">
              <a:lnSpc>
                <a:spcPts val="4000"/>
              </a:lnSpc>
            </a:pPr>
            <a:r>
              <a:rPr lang="en-US" dirty="0" smtClean="0"/>
              <a:t>Human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411862"/>
            <a:ext cx="3505200" cy="5141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935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Situational Awareness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Personal Safety and Security</a:t>
            </a:r>
          </a:p>
          <a:p>
            <a:pPr lvl="1"/>
            <a:r>
              <a:rPr lang="en-US" dirty="0" smtClean="0"/>
              <a:t>Anti-government</a:t>
            </a:r>
          </a:p>
          <a:p>
            <a:pPr lvl="1"/>
            <a:r>
              <a:rPr lang="en-US" dirty="0" smtClean="0"/>
              <a:t>Gang/criminal </a:t>
            </a:r>
            <a:br>
              <a:rPr lang="en-US" dirty="0" smtClean="0"/>
            </a:br>
            <a:r>
              <a:rPr lang="en-US" dirty="0" smtClean="0"/>
              <a:t>activity</a:t>
            </a:r>
          </a:p>
          <a:p>
            <a:pPr lvl="1"/>
            <a:r>
              <a:rPr lang="en-US" dirty="0" smtClean="0"/>
              <a:t>Looting</a:t>
            </a:r>
          </a:p>
          <a:p>
            <a:pPr lvl="1"/>
            <a:r>
              <a:rPr lang="en-US" dirty="0" smtClean="0"/>
              <a:t>Evacuation plan</a:t>
            </a:r>
          </a:p>
          <a:p>
            <a:pPr lvl="1"/>
            <a:r>
              <a:rPr lang="en-US" dirty="0" smtClean="0"/>
              <a:t>Site safety plan</a:t>
            </a:r>
          </a:p>
          <a:p>
            <a:pPr lvl="1"/>
            <a:r>
              <a:rPr lang="en-US" dirty="0" smtClean="0"/>
              <a:t>Incident emergency plan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09800"/>
            <a:ext cx="4263104" cy="320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944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Situational Awareness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Transportation Problems</a:t>
            </a:r>
          </a:p>
          <a:p>
            <a:pPr lvl="1"/>
            <a:r>
              <a:rPr lang="en-US" smtClean="0"/>
              <a:t>Transportation infrastructure is one of the first things to collapse during an all-hazard incident.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906043"/>
            <a:ext cx="4419600" cy="26471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833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Unit 3 Objectives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dirty="0" smtClean="0"/>
              <a:t>Discuss different types of all-hazard incidents.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 smtClean="0"/>
              <a:t>Identify the DIVS/Group Supervisor roles and responsibilities in regards to All Hazard Incidents and working with All Hazard teams.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 smtClean="0"/>
              <a:t>Discuss the preparation process for All Hazard Incidents.</a:t>
            </a:r>
          </a:p>
          <a:p>
            <a:pPr marL="742950" indent="-7429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06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Unit 3 Objectives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dirty="0"/>
              <a:t>Identify assignment diversion (mission creep) during all hazard assignments and discuss the impacts.</a:t>
            </a:r>
          </a:p>
          <a:p>
            <a:pPr marL="742950" indent="-742950">
              <a:buFont typeface="+mj-lt"/>
              <a:buAutoNum type="arabicPeriod" startAt="4"/>
            </a:pPr>
            <a:r>
              <a:rPr lang="en-US" dirty="0"/>
              <a:t>Identify critical stress indicators and how to respond.</a:t>
            </a:r>
          </a:p>
        </p:txBody>
      </p:sp>
    </p:spTree>
    <p:extLst>
      <p:ext uri="{BB962C8B-B14F-4D97-AF65-F5344CB8AC3E}">
        <p14:creationId xmlns:p14="http://schemas.microsoft.com/office/powerpoint/2010/main" val="144453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7" r="6407"/>
          <a:stretch/>
        </p:blipFill>
        <p:spPr>
          <a:xfrm>
            <a:off x="1" y="0"/>
            <a:ext cx="9144000" cy="678180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4800600"/>
            <a:ext cx="8229600" cy="1173162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17564"/>
            <a:ext cx="9372600" cy="5943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6593586"/>
            <a:ext cx="9448800" cy="29291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733800" y="-32655"/>
            <a:ext cx="541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DIVISION/GROUP SUPERVISOR</a:t>
            </a:r>
            <a:endParaRPr lang="en-US" sz="1100" b="1" spc="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611982"/>
            <a:ext cx="487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 4 – All Hazard</a:t>
            </a:r>
            <a:endParaRPr lang="en-US" sz="1000" b="1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454544" y="6611982"/>
            <a:ext cx="167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3-</a:t>
            </a:r>
            <a:fld id="{F3F7F537-5E8B-4FCD-8644-B9D988D90EDC}" type="slidenum">
              <a:rPr lang="en-US" altLang="en-US" sz="10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>
                <a:defRPr/>
              </a:pPr>
              <a:t>38</a:t>
            </a:fld>
            <a:endParaRPr lang="en-US" altLang="en-US" sz="1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71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73162"/>
          </a:xfrm>
        </p:spPr>
        <p:txBody>
          <a:bodyPr/>
          <a:lstStyle/>
          <a:p>
            <a:r>
              <a:rPr lang="en-US" smtClean="0"/>
              <a:t>All Hazard Duties and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63763"/>
            <a:ext cx="8229600" cy="41148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Your role as a Division/Group Supervisor</a:t>
            </a:r>
          </a:p>
          <a:p>
            <a:pPr lvl="1"/>
            <a:r>
              <a:rPr lang="en-US" dirty="0" smtClean="0"/>
              <a:t>Provide supervisory and administrative support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responsibilities, processes, and procedures are similar to a wildfire</a:t>
            </a:r>
          </a:p>
          <a:p>
            <a:pPr lvl="1"/>
            <a:r>
              <a:rPr lang="en-US" dirty="0" smtClean="0"/>
              <a:t>Recognize that hazards, risks, and mitigations are usually different and may require assistance from  technical specialist.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06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82000" cy="1173162"/>
          </a:xfrm>
        </p:spPr>
        <p:txBody>
          <a:bodyPr/>
          <a:lstStyle/>
          <a:p>
            <a:r>
              <a:rPr lang="en-US" dirty="0" smtClean="0"/>
              <a:t>Types of All Hazard Assignments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8229600" cy="4602163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Natural disasters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Law enforcement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Disaster Response </a:t>
            </a:r>
            <a:br>
              <a:rPr lang="en-US" dirty="0" smtClean="0"/>
            </a:br>
            <a:r>
              <a:rPr lang="en-US" dirty="0" smtClean="0"/>
              <a:t>(e.g., shuttle recovery)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Terrorism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Planned events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Others?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08730" y="1500728"/>
            <a:ext cx="3382870" cy="2537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K:\FirepixBackup\New Folder\scc_hurricane_photos_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730" y="3962400"/>
            <a:ext cx="3382870" cy="2514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73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Gulf Islands NS Hurricane Ivan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66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73162"/>
          </a:xfrm>
        </p:spPr>
        <p:txBody>
          <a:bodyPr/>
          <a:lstStyle/>
          <a:p>
            <a:r>
              <a:rPr lang="en-US" dirty="0" smtClean="0"/>
              <a:t>All Hazard Duties and Responsibilities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63762"/>
            <a:ext cx="8229600" cy="46021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Examples of assigned tasks:</a:t>
            </a:r>
          </a:p>
          <a:p>
            <a:pPr lvl="1"/>
            <a:r>
              <a:rPr lang="en-US" dirty="0" smtClean="0"/>
              <a:t>Logistical distribution centers</a:t>
            </a:r>
          </a:p>
          <a:p>
            <a:pPr lvl="1"/>
            <a:r>
              <a:rPr lang="en-US" dirty="0" smtClean="0"/>
              <a:t>Staging areas</a:t>
            </a:r>
          </a:p>
          <a:p>
            <a:pPr lvl="1"/>
            <a:r>
              <a:rPr lang="en-US" dirty="0" smtClean="0"/>
              <a:t>Base camps for emergency responders</a:t>
            </a:r>
          </a:p>
          <a:p>
            <a:pPr lvl="1"/>
            <a:r>
              <a:rPr lang="en-US" dirty="0" smtClean="0"/>
              <a:t>Clearing roadways and debris</a:t>
            </a:r>
          </a:p>
          <a:p>
            <a:pPr lvl="1"/>
            <a:r>
              <a:rPr lang="en-US" dirty="0" smtClean="0"/>
              <a:t>Support for wildfire or structural fire suppression </a:t>
            </a:r>
          </a:p>
          <a:p>
            <a:pPr lvl="1"/>
            <a:r>
              <a:rPr lang="en-US" dirty="0" smtClean="0"/>
              <a:t>Search and rescue operations/recovery operations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98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73162"/>
          </a:xfrm>
        </p:spPr>
        <p:txBody>
          <a:bodyPr/>
          <a:lstStyle/>
          <a:p>
            <a:r>
              <a:rPr lang="en-US" dirty="0" smtClean="0"/>
              <a:t>Working with All Hazard Teams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477962"/>
            <a:ext cx="4038600" cy="504748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Working with All Hazard Teams typically includes</a:t>
            </a:r>
          </a:p>
          <a:p>
            <a:pPr lvl="1"/>
            <a:r>
              <a:rPr lang="en-US" dirty="0" smtClean="0"/>
              <a:t>Working with an expanded interagency team.</a:t>
            </a:r>
          </a:p>
          <a:p>
            <a:pPr lvl="1"/>
            <a:r>
              <a:rPr lang="en-US" dirty="0" smtClean="0"/>
              <a:t>Various all hazard response agencies</a:t>
            </a:r>
          </a:p>
          <a:p>
            <a:pPr lvl="1"/>
            <a:r>
              <a:rPr lang="en-US" dirty="0" smtClean="0"/>
              <a:t>Technical specialist which you may be unfamiliar.</a:t>
            </a:r>
          </a:p>
          <a:p>
            <a:pPr lvl="1"/>
            <a:r>
              <a:rPr lang="en-US" dirty="0" smtClean="0"/>
              <a:t>Different interpretation of ICS.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07293" y="1295400"/>
            <a:ext cx="4188227" cy="27432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W:\Course Revisions\S-339\InstructorGuide_NEW2013\Unit 4_AllHazard\33_medi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294" y="3962400"/>
            <a:ext cx="4191000" cy="26090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77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with All Hazard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54102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Stress levels</a:t>
            </a:r>
          </a:p>
          <a:p>
            <a:pPr lvl="1"/>
            <a:r>
              <a:rPr lang="en-US" dirty="0" smtClean="0"/>
              <a:t>Elevated</a:t>
            </a:r>
          </a:p>
          <a:p>
            <a:pPr lvl="1"/>
            <a:r>
              <a:rPr lang="en-US" dirty="0" smtClean="0"/>
              <a:t>Emotions are high and can be inconsistent.</a:t>
            </a:r>
          </a:p>
          <a:p>
            <a:pPr lvl="1"/>
            <a:r>
              <a:rPr lang="en-US" dirty="0" smtClean="0"/>
              <a:t>Many of these assignments involve life or death scenarios.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446565"/>
            <a:ext cx="2921000" cy="2758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281487"/>
            <a:ext cx="2921000" cy="21955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475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1695</TotalTime>
  <Words>1124</Words>
  <Application>Microsoft Office PowerPoint</Application>
  <PresentationFormat>On-screen Show (4:3)</PresentationFormat>
  <Paragraphs>179</Paragraphs>
  <Slides>38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Times New Roman</vt:lpstr>
      <vt:lpstr>Office Theme</vt:lpstr>
      <vt:lpstr>Unit 3 All Hazard</vt:lpstr>
      <vt:lpstr>Unit 3 Objectives</vt:lpstr>
      <vt:lpstr>Unit 3 Objectives</vt:lpstr>
      <vt:lpstr>All Hazard Duties and Responsibilities</vt:lpstr>
      <vt:lpstr>Types of All Hazard Assignments</vt:lpstr>
      <vt:lpstr>Gulf Islands NS Hurricane Ivan</vt:lpstr>
      <vt:lpstr>All Hazard Duties and Responsibilities</vt:lpstr>
      <vt:lpstr>Working with All Hazard Teams</vt:lpstr>
      <vt:lpstr>Working with All Hazard Teams</vt:lpstr>
      <vt:lpstr>Working with All Hazard Teams</vt:lpstr>
      <vt:lpstr>Working with All Hazard Teams</vt:lpstr>
      <vt:lpstr>Working with All Hazard Teams</vt:lpstr>
      <vt:lpstr>Working with All Hazard Teams</vt:lpstr>
      <vt:lpstr>Working with All Hazard Teams</vt:lpstr>
      <vt:lpstr>Preparing  for an All Hazard Assignment</vt:lpstr>
      <vt:lpstr>Preparing  for an All Hazard Assignment</vt:lpstr>
      <vt:lpstr>Preparing  for an All Hazard Assignment</vt:lpstr>
      <vt:lpstr>Preparing  for an All Hazard Assignment</vt:lpstr>
      <vt:lpstr>Preparing  for an All Hazard Assignment</vt:lpstr>
      <vt:lpstr>Stafford Act</vt:lpstr>
      <vt:lpstr>Stafford Act</vt:lpstr>
      <vt:lpstr>The National Response Framework</vt:lpstr>
      <vt:lpstr>The National Response Framework</vt:lpstr>
      <vt:lpstr>The National Response Framework</vt:lpstr>
      <vt:lpstr>Mission Creep</vt:lpstr>
      <vt:lpstr>Mission Creep</vt:lpstr>
      <vt:lpstr>Mission Creep</vt:lpstr>
      <vt:lpstr>Stress Management</vt:lpstr>
      <vt:lpstr>Stress Management</vt:lpstr>
      <vt:lpstr>Stress Management</vt:lpstr>
      <vt:lpstr>Stress Management</vt:lpstr>
      <vt:lpstr>Situational Awareness</vt:lpstr>
      <vt:lpstr>Situational Awareness</vt:lpstr>
      <vt:lpstr>Situational Awareness</vt:lpstr>
      <vt:lpstr>Situational Awareness</vt:lpstr>
      <vt:lpstr>Review Unit 3 Objectives</vt:lpstr>
      <vt:lpstr>Review Unit 3 Objectives</vt:lpstr>
      <vt:lpstr>QUESTIONS?</vt:lpstr>
    </vt:vector>
  </TitlesOfParts>
  <Company>Bureau of Land Management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4- All Hazard</dc:title>
  <dc:creator>Fisher, Garth D</dc:creator>
  <cp:lastModifiedBy>Bob</cp:lastModifiedBy>
  <cp:revision>109</cp:revision>
  <dcterms:created xsi:type="dcterms:W3CDTF">2014-06-24T16:29:44Z</dcterms:created>
  <dcterms:modified xsi:type="dcterms:W3CDTF">2016-10-26T17:58:20Z</dcterms:modified>
</cp:coreProperties>
</file>