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8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3840" y="2322830"/>
            <a:ext cx="6096000" cy="8642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450" b="1" i="1" spc="0">
                <a:solidFill>
                  <a:srgbClr val="FFFFFF"/>
                </a:solidFill>
                <a:latin typeface="Arial Unicode MS" panose="22635452340000000000" pitchFamily="2"/>
              </a:rPr>
              <a:t>Unit 5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18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 Placeholder 118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Information Gathering (cont.) </a:t>
            </a:r>
          </a:p>
          <a:p>
            <a:pPr marL="41148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Additional sources of incident pre-arrival information </a:t>
            </a:r>
          </a:p>
          <a:p>
            <a:pPr marL="45720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include: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Commercial radio stations </a:t>
            </a:r>
          </a:p>
          <a:p>
            <a:pPr marL="914400" marR="0" indent="0" algn="l">
              <a:lnSpc>
                <a:spcPts val="27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Monitor incident tactical and command frequencies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TV news </a:t>
            </a:r>
          </a:p>
          <a:p>
            <a:pPr marL="411480" marR="0" indent="0" algn="l">
              <a:lnSpc>
                <a:spcPct val="95999"/>
              </a:lnSpc>
              <a:spcBef>
                <a:spcPts val="1260"/>
              </a:spcBef>
              <a:spcAft>
                <a:spcPts val="160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Start the development of the Unit Log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26" name="Text Placeholder 12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27" name="Text Placeholder 12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5-10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 Placeholder 13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34" name="Text Placeholder 13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5" name="Text Placeholder 13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36" name="Text Placeholder 135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2825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454025" y="411480"/>
            <a:ext cx="1146175" cy="4235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000"/>
              </a:lnSpc>
              <a:spcAft>
                <a:spcPts val="0"/>
              </a:spcAft>
            </a:pPr>
            <a:r>
              <a:rPr lang="en-US" sz="3350" b="1" spc="-155">
                <a:solidFill>
                  <a:srgbClr val="0D365F"/>
                </a:solidFill>
                <a:latin typeface="Arial Unicode MS" panose="22635452340000000000" pitchFamily="2"/>
              </a:rPr>
              <a:t>Arrival </a:t>
            </a:r>
          </a:p>
        </p:txBody>
      </p:sp>
      <p:sp>
        <p:nvSpPr>
          <p:cNvPr id="140" name="Text Placeholder 139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1259205" cy="302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2559"/>
              </a:lnSpc>
              <a:spcAft>
                <a:spcPts val="0"/>
              </a:spcAft>
            </a:pPr>
            <a:r>
              <a:rPr lang="en-US" sz="2400" b="1" spc="-45">
                <a:solidFill>
                  <a:srgbClr val="0D365F"/>
                </a:solidFill>
                <a:latin typeface="Arial" panose="22635452340000000000" pitchFamily="2"/>
              </a:rPr>
              <a:t>Check-in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14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44" name="Text Placeholder 14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46" name="Text Placeholder 14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47" name="Text Placeholder 146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Briefing </a:t>
            </a:r>
          </a:p>
        </p:txBody>
      </p:sp>
      <p:sp>
        <p:nvSpPr>
          <p:cNvPr id="148" name="Text Placeholder 147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9429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Briefing with Operations Section Chief or Branch </a:t>
            </a:r>
          </a:p>
          <a:p>
            <a:pPr marL="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-35">
                <a:solidFill>
                  <a:srgbClr val="003366"/>
                </a:solidFill>
                <a:latin typeface="Arial" panose="22635452340000000000" pitchFamily="2"/>
              </a:rPr>
              <a:t>Director </a:t>
            </a:r>
          </a:p>
        </p:txBody>
      </p:sp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496570" y="1844675"/>
            <a:ext cx="8635365" cy="16332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Verbal (no IAP)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On an individual basis as people arrive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Brief, only a few minutes </a:t>
            </a:r>
          </a:p>
        </p:txBody>
      </p:sp>
      <p:sp>
        <p:nvSpPr>
          <p:cNvPr id="154" name="Text Placeholder 15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55" name="Text Placeholder 154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</a:t>
            </a:r>
            <a:r>
              <a:rPr lang="en-US" sz="1400" b="1" u="sng" spc="-55">
                <a:solidFill>
                  <a:srgbClr val="FFFFFF"/>
                </a:solidFill>
                <a:latin typeface="Arial" panose="22635452340000000000" pitchFamily="2"/>
              </a:rPr>
              <a:t>Briefings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6" name="Text Placeholder 15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8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5-12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61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63" name="Text Placeholder 16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64" name="Text Placeholder 16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65" name="Text Placeholder 16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Briefing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Briefing with Operations Section Chief or Branch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Director (cont.):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Who will you work for?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Who has jurisdiction?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is the current incident status?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type of resources will you be managing?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118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Are there any special considerations? 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74" name="Text Placeholder 17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5" name="Text Placeholder 17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76" name="Text Placeholder 17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57200" marR="0" indent="0" algn="l">
              <a:lnSpc>
                <a:spcPts val="30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Unavailable Information </a:t>
            </a:r>
          </a:p>
          <a:p>
            <a:pPr marL="457200" marR="0" indent="0" algn="l">
              <a:lnSpc>
                <a:spcPct val="82559"/>
              </a:lnSpc>
              <a:spcBef>
                <a:spcPts val="30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Some information will not be available: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Transitional period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escalation may outpace speed of information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relay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Previous supervisor may have been unable to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complete the task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Some or all of the General Staff functions may not be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04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up and running yet </a:t>
            </a:r>
          </a:p>
        </p:txBody>
      </p:sp>
      <p:sp>
        <p:nvSpPr>
          <p:cNvPr id="179" name="Text Placeholder 17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80" name="Text Placeholder 179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81" name="Text Placeholder 1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5-14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9" name="Text Placeholder 18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90" name="Text Placeholder 18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282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93" name="Text Placeholder 19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551116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Unavailable Information (cont.) </a:t>
            </a:r>
          </a:p>
        </p:txBody>
      </p:sp>
      <p:sp>
        <p:nvSpPr>
          <p:cNvPr id="194" name="Text Placeholder 193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050405" cy="1235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This is no excuse for you to not do your job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In fact, if or when this happens, doing your job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becomes much more important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 Placeholder 196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00" name="Text Placeholder 19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Take Initiative When Gathering Information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Survey assignment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 inventory of assigned resources vs. needed </a:t>
            </a:r>
          </a:p>
          <a:p>
            <a:pPr marL="777240" marR="0" indent="0" algn="l">
              <a:lnSpc>
                <a:spcPct val="7967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237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Observe safety considerations and mitigating options </a:t>
            </a:r>
          </a:p>
        </p:txBody>
      </p:sp>
      <p:sp>
        <p:nvSpPr>
          <p:cNvPr id="203" name="Text Placeholder 2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04" name="Text Placeholder 20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5-16 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 Placeholder 210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12" name="Text Placeholder 21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3" name="Text Placeholder 21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14" name="Text Placeholder 21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57200" marR="0" indent="0" algn="l">
              <a:lnSpc>
                <a:spcPts val="3000"/>
              </a:lnSpc>
              <a:spcAft>
                <a:spcPts val="0"/>
              </a:spcAft>
            </a:pPr>
            <a:r>
              <a:rPr lang="en-US" sz="3300" b="1" spc="-100">
                <a:solidFill>
                  <a:srgbClr val="003366"/>
                </a:solidFill>
                <a:latin typeface="Arial Unicode MS" panose="22635452340000000000" pitchFamily="2"/>
              </a:rPr>
              <a:t>ICS Form 201 </a:t>
            </a:r>
          </a:p>
          <a:p>
            <a:pPr marL="457200" marR="0" indent="0" algn="l">
              <a:lnSpc>
                <a:spcPts val="2600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When you go out to your assignment, start observing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and gathering information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Utilize a blank 201 to organize the information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53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gathered 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 Placeholder 221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23" name="Text Placeholder 22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4" name="Text Placeholder 22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25" name="Text Placeholder 22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28" name="Text Placeholder 227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3633470" cy="5086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Briefing with the IAP </a:t>
            </a:r>
          </a:p>
        </p:txBody>
      </p:sp>
      <p:sp>
        <p:nvSpPr>
          <p:cNvPr id="229" name="Text Placeholder 228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912735" cy="12528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Obtain briefing from either your supervisor or attend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Operational Period Briefing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Obtain copies of the current IAP </a:t>
            </a:r>
          </a:p>
        </p:txBody>
      </p:sp>
      <p:sp>
        <p:nvSpPr>
          <p:cNvPr id="230" name="Text Placeholder 22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31" name="Text Placeholder 230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5-18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 Placeholder 234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36" name="Text Placeholder 23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7" name="Text Placeholder 23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38" name="Text Placeholder 23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Briefing with the IAP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Read and understand all the pages of the IAP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Ensure that you understand the current objectives,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priorities, and time frames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Know what, if any, contingency plans have been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developed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422783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  <a:p>
            <a:pPr marL="685800" marR="0" indent="0" algn="l">
              <a:lnSpc>
                <a:spcPct val="95999"/>
              </a:lnSpc>
              <a:spcBef>
                <a:spcPts val="10260"/>
              </a:spcBef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Describe the information gathering and dissemination </a:t>
            </a:r>
          </a:p>
          <a:p>
            <a:pPr marL="1143000" marR="0" indent="0" algn="l">
              <a:lnSpc>
                <a:spcPct val="95999"/>
              </a:lnSpc>
              <a:spcBef>
                <a:spcPts val="0"/>
              </a:spcBef>
              <a:spcAft>
                <a:spcPts val="1116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responsibilities of the Division/Group Supervisor.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 Placeholder 245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47" name="Text Placeholder 24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8" name="Text Placeholder 24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49" name="Text Placeholder 248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6839585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52" name="Text Placeholder 251"/>
          <p:cNvSpPr>
            <a:spLocks noGrp="1"/>
          </p:cNvSpPr>
          <p:nvPr>
            <p:ph type="body" idx="10"/>
          </p:nvPr>
        </p:nvSpPr>
        <p:spPr>
          <a:xfrm>
            <a:off x="2587625" y="2522855"/>
            <a:ext cx="4087495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40">
                <a:solidFill>
                  <a:srgbClr val="FFFFFF"/>
                </a:solidFill>
                <a:latin typeface="Arial" panose="22635452340000000000" pitchFamily="2"/>
              </a:rPr>
              <a:t>EXERCISE 4 </a:t>
            </a:r>
          </a:p>
        </p:txBody>
      </p:sp>
      <p:sp>
        <p:nvSpPr>
          <p:cNvPr id="253" name="Text Placeholder 25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54" name="Text Placeholder 25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55" name="Text Placeholder 25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5-20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 Placeholder 25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59" name="Text Placeholder 25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22160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62" name="Text Placeholder 261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</a:t>
            </a:r>
          </a:p>
        </p:txBody>
      </p:sp>
      <p:sp>
        <p:nvSpPr>
          <p:cNvPr id="263" name="Text Placeholder 262"/>
          <p:cNvSpPr>
            <a:spLocks noGrp="1"/>
          </p:cNvSpPr>
          <p:nvPr>
            <p:ph type="body" idx="10"/>
          </p:nvPr>
        </p:nvSpPr>
        <p:spPr>
          <a:xfrm>
            <a:off x="822960" y="901700"/>
            <a:ext cx="8308975" cy="1637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50">
                <a:solidFill>
                  <a:srgbClr val="003366"/>
                </a:solidFill>
                <a:latin typeface="Arial" panose="22635452340000000000" pitchFamily="2"/>
              </a:rPr>
              <a:t>It is your responsibility to brief all your subordinates </a:t>
            </a:r>
          </a:p>
          <a:p>
            <a:pPr marL="1554480" marR="0" indent="0" algn="l">
              <a:lnSpc>
                <a:spcPct val="95999"/>
              </a:lnSpc>
              <a:spcBef>
                <a:spcPts val="0"/>
              </a:spcBef>
              <a:spcAft>
                <a:spcPts val="522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prior to going out to the incident.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 Placeholder 27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74" name="Text Placeholder 27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75" name="Text Placeholder 27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76" name="Text Placeholder 27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meeting of your Division/Group assigned resource </a:t>
            </a:r>
          </a:p>
          <a:p>
            <a:pPr marL="45720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leaders </a:t>
            </a:r>
          </a:p>
          <a:p>
            <a:pPr marL="914400" marR="0" indent="0" algn="l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Held after the operational briefing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Usually just a few minutes </a:t>
            </a:r>
          </a:p>
          <a:p>
            <a:pPr marL="45720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Ensures that operational objectives and tactical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assignments are understood </a:t>
            </a:r>
          </a:p>
        </p:txBody>
      </p:sp>
      <p:sp>
        <p:nvSpPr>
          <p:cNvPr id="279" name="Text Placeholder 27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81" name="Text Placeholder 2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5-22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 Placeholder 286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88" name="Text Placeholder 28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9" name="Text Placeholder 28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90" name="Text Placeholder 28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Establishes open, two-way communication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Allows you to most effectively utilize assigned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to address division objectives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Provides an opportunity to emphasize your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commitment to safety 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 Placeholder 29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99" name="Text Placeholder 29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00" name="Text Placeholder 29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01" name="Text Placeholder 30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02" name="Text Placeholder 301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Topics </a:t>
            </a:r>
          </a:p>
        </p:txBody>
      </p:sp>
      <p:sp>
        <p:nvSpPr>
          <p:cNvPr id="303" name="Text Placeholder 302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374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146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General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1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5-2: Division/Group Briefing Topics </a:t>
            </a:r>
          </a:p>
        </p:txBody>
      </p:sp>
      <p:sp>
        <p:nvSpPr>
          <p:cNvPr id="308" name="Text Placeholder 30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09" name="Text Placeholder 308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10" name="Text Placeholder 30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5-24 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ext Placeholder 316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18" name="Text Placeholder 31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19" name="Text Placeholder 31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0" name="Text Placeholder 31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21" name="Text Placeholder 320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24" name="Text Placeholder 32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  <a:p>
            <a:pPr marL="457200" marR="0" indent="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General: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are the incident objectives?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are the Division/Group priorities?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228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are the Division/Group assignments? 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 Placeholder 331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33" name="Text Placeholder 33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34" name="Text Placeholder 33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35" name="Text Placeholder 33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36" name="Text Placeholder 335"/>
          <p:cNvSpPr>
            <a:spLocks noGrp="1"/>
          </p:cNvSpPr>
          <p:nvPr>
            <p:ph type="body" idx="10"/>
          </p:nvPr>
        </p:nvSpPr>
        <p:spPr>
          <a:xfrm>
            <a:off x="27305" y="914400"/>
            <a:ext cx="9104630" cy="50444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1148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Safety: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Obtain assessments from direct reports regarding their: </a:t>
            </a:r>
          </a:p>
          <a:p>
            <a:pPr marL="13716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Crews’ state of readiness </a:t>
            </a:r>
          </a:p>
          <a:p>
            <a:pPr marL="13716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Fatigue </a:t>
            </a:r>
          </a:p>
          <a:p>
            <a:pPr marL="13716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Experience levels </a:t>
            </a:r>
          </a:p>
          <a:p>
            <a:pPr marL="13716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Equipment </a:t>
            </a:r>
          </a:p>
          <a:p>
            <a:pPr marL="1371600" marR="0" indent="0" algn="l">
              <a:lnSpc>
                <a:spcPts val="2800"/>
              </a:lnSpc>
              <a:spcBef>
                <a:spcPts val="1080"/>
              </a:spcBef>
              <a:spcAft>
                <a:spcPts val="10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Physical conditions, etc. </a:t>
            </a:r>
          </a:p>
        </p:txBody>
      </p:sp>
      <p:sp>
        <p:nvSpPr>
          <p:cNvPr id="339" name="Text Placeholder 33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40" name="Text Placeholder 339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41" name="Text Placeholder 34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5-26 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 Placeholder 344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46" name="Text Placeholder 34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47" name="Text Placeholder 34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48" name="Text Placeholder 34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49" name="Text Placeholder 34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(cont.):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Proper PPE for type of incident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accountability system used </a:t>
            </a:r>
          </a:p>
          <a:p>
            <a:pPr marL="457200" marR="0" indent="0" algn="l">
              <a:lnSpc>
                <a:spcPts val="2800"/>
              </a:lnSpc>
              <a:spcBef>
                <a:spcPts val="900"/>
              </a:spcBef>
              <a:spcAft>
                <a:spcPts val="230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Emergency communication procedures 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 Placeholder 356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58" name="Text Placeholder 35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59" name="Text Placeholder 35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60" name="Text Placeholder 35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61" name="Text Placeholder 360"/>
          <p:cNvSpPr>
            <a:spLocks noGrp="1"/>
          </p:cNvSpPr>
          <p:nvPr>
            <p:ph type="body" idx="10"/>
          </p:nvPr>
        </p:nvSpPr>
        <p:spPr>
          <a:xfrm>
            <a:off x="27305" y="914400"/>
            <a:ext cx="9104630" cy="50444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5720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(cont.):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State of weather and forecast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Travel to drop points or meeting places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228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Expected shift and rest requirements </a:t>
            </a:r>
          </a:p>
        </p:txBody>
      </p:sp>
      <p:sp>
        <p:nvSpPr>
          <p:cNvPr id="364" name="Text Placeholder 36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65" name="Text Placeholder 364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66" name="Text Placeholder 36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5-28 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ext Placeholder 369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71" name="Text Placeholder 370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72" name="Text Placeholder 371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3" name="Text Placeholder 372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74" name="Text Placeholder 37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75" name="Text Placeholder 374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76" name="Text Placeholder 375"/>
          <p:cNvSpPr>
            <a:spLocks noGrp="1"/>
          </p:cNvSpPr>
          <p:nvPr>
            <p:ph type="body" idx="10"/>
          </p:nvPr>
        </p:nvSpPr>
        <p:spPr>
          <a:xfrm>
            <a:off x="484505" y="901700"/>
            <a:ext cx="8647430" cy="25819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Operations: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Expectations of Division resources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Control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32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Significant events </a:t>
            </a:r>
          </a:p>
        </p:txBody>
      </p:sp>
      <p:sp>
        <p:nvSpPr>
          <p:cNvPr id="381" name="Text Placeholder 380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82" name="Text Placeholder 381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</a:t>
            </a:r>
            <a:r>
              <a:rPr lang="en-US" sz="1400" b="1" u="sng" spc="-55">
                <a:solidFill>
                  <a:srgbClr val="FFFFFF"/>
                </a:solidFill>
                <a:latin typeface="Arial" panose="22635452340000000000" pitchFamily="2"/>
              </a:rPr>
              <a:t>and</a:t>
            </a: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 Briefings </a:t>
            </a:r>
          </a:p>
        </p:txBody>
      </p:sp>
      <p:sp>
        <p:nvSpPr>
          <p:cNvPr id="383" name="Text Placeholder 38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5-29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87680" y="405130"/>
            <a:ext cx="5391785" cy="3063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3891915" cy="396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110">
                <a:solidFill>
                  <a:srgbClr val="003366"/>
                </a:solidFill>
                <a:latin typeface="Arial Unicode MS" panose="22635452340000000000" pitchFamily="2"/>
              </a:rPr>
              <a:t>Information Gathering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496570" y="1188720"/>
            <a:ext cx="5382895" cy="227711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 a mental picture </a:t>
            </a:r>
          </a:p>
          <a:p>
            <a:pPr marL="0" marR="0" indent="0" algn="ctr">
              <a:lnSpc>
                <a:spcPts val="23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Assess current incident conditions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Create a plan of action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Consider resources </a:t>
            </a:r>
          </a:p>
          <a:p>
            <a:pPr marL="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Plan ahead 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 Placeholder 38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90" name="Text Placeholder 38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91" name="Text Placeholder 39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92" name="Text Placeholder 39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16695" cy="6075045"/>
          </a:xfrm>
          <a:prstGeom prst="rect">
            <a:avLst/>
          </a:prstGeom>
          <a:solidFill>
            <a:srgbClr val="97A5B5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95" name="Text Placeholder 394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4474845" cy="34474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should identify: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Additional needs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Air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Medical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Excess resources </a:t>
            </a:r>
          </a:p>
          <a:p>
            <a:pPr marL="0" marR="0" indent="0" algn="r">
              <a:lnSpc>
                <a:spcPts val="27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Out-of-service equipment </a:t>
            </a:r>
          </a:p>
        </p:txBody>
      </p:sp>
      <p:sp>
        <p:nvSpPr>
          <p:cNvPr id="396" name="Text Placeholder 395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52310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ext Placeholder 39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00" name="Text Placeholder 39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01" name="Text Placeholder 40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02" name="Text Placeholder 40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5A2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405" name="Text Placeholder 40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52310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13365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406" name="Text Placeholder 405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5169535" cy="19170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13365"/>
                </a:solidFill>
                <a:latin typeface="Arial" panose="22635452340000000000" pitchFamily="2"/>
              </a:rPr>
              <a:t>Operations (cont.):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-30">
                <a:solidFill>
                  <a:srgbClr val="013365"/>
                </a:solidFill>
                <a:latin typeface="Arial" panose="22635452340000000000" pitchFamily="2"/>
              </a:rPr>
              <a:t>Ensure that everyone knows of any: </a:t>
            </a:r>
          </a:p>
          <a:p>
            <a:pPr marL="0" marR="251460" indent="0" algn="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5"/>
                </a:solidFill>
                <a:latin typeface="Arial" panose="22635452340000000000" pitchFamily="2"/>
              </a:rPr>
              <a:t>Hazard-specific concerns </a:t>
            </a:r>
          </a:p>
          <a:p>
            <a:pPr marL="0" marR="160020" indent="0" algn="r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5"/>
                </a:solidFill>
                <a:latin typeface="Arial" panose="22635452340000000000" pitchFamily="2"/>
              </a:rPr>
              <a:t>Agency-specific concerns </a:t>
            </a:r>
          </a:p>
        </p:txBody>
      </p:sp>
      <p:sp>
        <p:nvSpPr>
          <p:cNvPr id="407" name="Text Placeholder 40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08" name="Text Placeholder 407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</a:t>
            </a:r>
            <a:r>
              <a:rPr lang="en-US" sz="1400" b="1" spc="-55">
                <a:solidFill>
                  <a:srgbClr val="B9C1CA"/>
                </a:solidFill>
                <a:latin typeface="Arial" panose="22635452340000000000" pitchFamily="2"/>
              </a:rPr>
              <a:t> Briefing</a:t>
            </a: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s </a:t>
            </a:r>
          </a:p>
        </p:txBody>
      </p:sp>
      <p:sp>
        <p:nvSpPr>
          <p:cNvPr id="409" name="Text Placeholder 40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5-31 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 Placeholder 411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13" name="Text Placeholder 412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14" name="Text Placeholder 413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15" name="Text Placeholder 414"/>
          <p:cNvSpPr>
            <a:spLocks noGrp="1"/>
          </p:cNvSpPr>
          <p:nvPr>
            <p:ph type="body" idx="10"/>
          </p:nvPr>
        </p:nvSpPr>
        <p:spPr>
          <a:xfrm>
            <a:off x="481330" y="405130"/>
            <a:ext cx="4526280" cy="260350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416" name="Text Placeholder 415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523105" cy="396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419" name="Text Placeholder 418"/>
          <p:cNvSpPr>
            <a:spLocks noGrp="1"/>
          </p:cNvSpPr>
          <p:nvPr>
            <p:ph type="body" idx="10"/>
          </p:nvPr>
        </p:nvSpPr>
        <p:spPr>
          <a:xfrm>
            <a:off x="484505" y="1185545"/>
            <a:ext cx="3764280" cy="18230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(cont):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Logistics issues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Finance issues </a:t>
            </a:r>
          </a:p>
          <a:p>
            <a:pPr marL="0" marR="0" indent="0" algn="ctr">
              <a:lnSpc>
                <a:spcPts val="2200"/>
              </a:lnSpc>
              <a:spcBef>
                <a:spcPts val="1440"/>
              </a:spcBef>
              <a:spcAft>
                <a:spcPts val="36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End-of-shift procedures 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 Placeholder 42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29" name="Text Placeholder 42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30" name="Text Placeholder 42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31" name="Text Placeholder 430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6839585"/>
          </a:xfrm>
          <a:prstGeom prst="rect">
            <a:avLst/>
          </a:prstGeom>
          <a:solidFill>
            <a:srgbClr val="97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434" name="Text Placeholder 433"/>
          <p:cNvSpPr>
            <a:spLocks noGrp="1"/>
          </p:cNvSpPr>
          <p:nvPr>
            <p:ph type="body" idx="10"/>
          </p:nvPr>
        </p:nvSpPr>
        <p:spPr>
          <a:xfrm>
            <a:off x="2533015" y="2590165"/>
            <a:ext cx="4102735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30">
                <a:solidFill>
                  <a:srgbClr val="FFFFFF"/>
                </a:solidFill>
                <a:latin typeface="Arial" panose="22635452340000000000" pitchFamily="2"/>
              </a:rPr>
              <a:t>EXERCISE 5 </a:t>
            </a:r>
          </a:p>
        </p:txBody>
      </p:sp>
      <p:sp>
        <p:nvSpPr>
          <p:cNvPr id="435" name="Text Placeholder 43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36" name="Text Placeholder 43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37" name="Text Placeholder 43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5-33 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Text Placeholder 439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41" name="Text Placeholder 440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42" name="Text Placeholder 441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43" name="Text Placeholder 44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Operational Period </a:t>
            </a:r>
          </a:p>
          <a:p>
            <a:pPr marL="41148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 Line Briefing: </a:t>
            </a:r>
          </a:p>
          <a:p>
            <a:pPr marL="41148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Once on the division, you should brief your assigned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again as to specific job assignments,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safety, and time frames for completion at assignment </a:t>
            </a:r>
          </a:p>
          <a:p>
            <a:pPr marL="0" marR="0" indent="0" algn="ct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 opportunity to exchange new information gathered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8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off-going Division resources 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 Placeholder 450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52" name="Text Placeholder 451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53" name="Text Placeholder 452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54" name="Text Placeholder 45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Survey Assignment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After you have given out the assignments, survey your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assignment: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Check out Hazards first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Check Priorities, and receive input from your </a:t>
            </a:r>
          </a:p>
          <a:p>
            <a:pPr marL="777240" marR="0" indent="0" algn="l">
              <a:lnSpc>
                <a:spcPct val="8063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subordinates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Make note of any changes from the IAP and report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440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these to your supervisor </a:t>
            </a:r>
          </a:p>
        </p:txBody>
      </p:sp>
      <p:sp>
        <p:nvSpPr>
          <p:cNvPr id="457" name="Text Placeholder 45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58" name="Text Placeholder 457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59" name="Text Placeholder 45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329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5-35 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ext Placeholder 46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66" name="Text Placeholder 46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67" name="Text Placeholder 46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68" name="Text Placeholder 46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for Supervisors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 prepared to provide necessary information to your </a:t>
            </a:r>
          </a:p>
          <a:p>
            <a:pPr marL="45720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supervisor: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Work accomplished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Remaining unfinished tasks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Written projection of resource needs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Projected completion time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Excess resources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77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Any unusual logistical needs 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Text Placeholder 475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77" name="Text Placeholder 476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78" name="Text Placeholder 477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79" name="Text Placeholder 47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Fiscal Accountability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Division/Group Supervisor must maintain financial </a:t>
            </a:r>
          </a:p>
          <a:p>
            <a:pPr marL="45720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accountability: </a:t>
            </a:r>
          </a:p>
          <a:p>
            <a:pPr marL="0" marR="0" indent="0" algn="ct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Accountable property should be located, documented,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and reported to the proper unit for recovery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Make sure shift tickets on any hired equipment are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signed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Communicate any potential claims to </a:t>
            </a:r>
          </a:p>
          <a:p>
            <a:pPr marL="777240" marR="0" indent="0" algn="l">
              <a:lnSpc>
                <a:spcPct val="80639"/>
              </a:lnSpc>
              <a:spcBef>
                <a:spcPts val="180"/>
              </a:spcBef>
              <a:spcAft>
                <a:spcPts val="115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Finance/Administration Section </a:t>
            </a:r>
          </a:p>
        </p:txBody>
      </p:sp>
      <p:sp>
        <p:nvSpPr>
          <p:cNvPr id="482" name="Text Placeholder 48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83" name="Text Placeholder 482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84" name="Text Placeholder 48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5-37 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Text Placeholder 489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91" name="Text Placeholder 490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92" name="Text Placeholder 491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93" name="Text Placeholder 49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3529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494" name="Text Placeholder 493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23465"/>
                </a:solidFill>
                <a:latin typeface="Arial Unicode MS" panose="22635452340000000000" pitchFamily="2"/>
              </a:rPr>
              <a:t>Before Going Off-Shift </a:t>
            </a:r>
          </a:p>
        </p:txBody>
      </p:sp>
      <p:sp>
        <p:nvSpPr>
          <p:cNvPr id="495" name="Text Placeholder 494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6949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0">
                <a:solidFill>
                  <a:srgbClr val="0234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Make sure that everyone you supervise is accounted </a:t>
            </a:r>
          </a:p>
          <a:p>
            <a:pPr marL="320040" marR="0" indent="0" algn="l">
              <a:lnSpc>
                <a:spcPct val="8159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for </a:t>
            </a:r>
          </a:p>
          <a:p>
            <a:pPr marL="411480" marR="0" indent="0" algn="l">
              <a:lnSpc>
                <a:spcPts val="27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234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You should be the last person off the Division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220"/>
              </a:spcAft>
            </a:pPr>
            <a:r>
              <a:rPr lang="en-US" sz="2350" spc="0">
                <a:solidFill>
                  <a:srgbClr val="0234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Brief the on-coming supervisor 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Text Placeholder 50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06" name="Text Placeholder 50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07" name="Text Placeholder 50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08" name="Text Placeholder 50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511" name="Text Placeholder 510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77329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235">
                <a:solidFill>
                  <a:srgbClr val="003366"/>
                </a:solidFill>
                <a:latin typeface="Arial Unicode MS" panose="22635452340000000000" pitchFamily="2"/>
              </a:rPr>
              <a:t>Debriefing Responsibilities </a:t>
            </a:r>
          </a:p>
        </p:txBody>
      </p:sp>
      <p:sp>
        <p:nvSpPr>
          <p:cNvPr id="512" name="Text Placeholder 511"/>
          <p:cNvSpPr>
            <a:spLocks noGrp="1"/>
          </p:cNvSpPr>
          <p:nvPr>
            <p:ph type="body" idx="10"/>
          </p:nvPr>
        </p:nvSpPr>
        <p:spPr>
          <a:xfrm>
            <a:off x="475615" y="1176020"/>
            <a:ext cx="6924675" cy="27343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The Division/Group Supervisor must debrief the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following sections: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Section Chief or Branch Director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 Unit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Unit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Finance/Administration Section </a:t>
            </a:r>
          </a:p>
        </p:txBody>
      </p:sp>
      <p:sp>
        <p:nvSpPr>
          <p:cNvPr id="513" name="Text Placeholder 5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14" name="Text Placeholder 51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15" name="Text Placeholder 51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5-39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54864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Organization </a:t>
            </a:r>
          </a:p>
          <a:p>
            <a:pPr marL="457200" marR="0" indent="0" algn="l">
              <a:lnSpc>
                <a:spcPts val="2300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Pre-Incident </a:t>
            </a:r>
          </a:p>
          <a:p>
            <a:pPr marL="457200" marR="0" indent="0" algn="l">
              <a:lnSpc>
                <a:spcPts val="27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Dispatch/Mobilization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Arrival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228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Operational Period 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5-4 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Text Placeholder 51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19" name="Text Placeholder 51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20" name="Text Placeholder 51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21" name="Text Placeholder 52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65760" rIns="0" bIns="0" anchor="t"/>
          <a:lstStyle/>
          <a:p>
            <a:pPr marL="457200" marR="0" indent="0" algn="l">
              <a:lnSpc>
                <a:spcPts val="30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Documentation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Update Operations Section Chief with info for ICS </a:t>
            </a:r>
          </a:p>
          <a:p>
            <a:pPr marL="777240" marR="0" indent="0" algn="l">
              <a:lnSpc>
                <a:spcPct val="8063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Form 214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Complete Debriefing Form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Complete personnel evaluations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5-3: Division/Group Operational Debriefing </a:t>
            </a:r>
          </a:p>
          <a:p>
            <a:pPr marL="777240" marR="0" indent="0" algn="l">
              <a:lnSpc>
                <a:spcPct val="80639"/>
              </a:lnSpc>
              <a:spcBef>
                <a:spcPts val="36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Form 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 Placeholder 52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30" name="Text Placeholder 52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31" name="Text Placeholder 53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32" name="Text Placeholder 53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should be gathered from time of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dispatch to arrival at incident? </a:t>
            </a:r>
          </a:p>
          <a:p>
            <a:pPr marL="50292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should be gathered from an IAP? </a:t>
            </a:r>
          </a:p>
          <a:p>
            <a:pPr marL="5029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What information should be provided at the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Division/Group Resource Briefing? </a:t>
            </a:r>
          </a:p>
        </p:txBody>
      </p:sp>
      <p:sp>
        <p:nvSpPr>
          <p:cNvPr id="535" name="Text Placeholder 53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36" name="Text Placeholder 53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37" name="Text Placeholder 53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5-41 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Text Placeholder 542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44" name="Text Placeholder 543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45" name="Text Placeholder 544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46" name="Text Placeholder 54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(cont.) </a:t>
            </a:r>
          </a:p>
          <a:p>
            <a:pPr marL="457200" marR="0" indent="50292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 startAt="4"/>
            </a:pPr>
            <a:r>
              <a:rPr lang="en-US" sz="2400" b="1" i="1" spc="40">
                <a:solidFill>
                  <a:srgbClr val="003366"/>
                </a:solidFill>
                <a:latin typeface="Arial" panose="22635452340000000000" pitchFamily="2"/>
              </a:rPr>
              <a:t>What is the purpose of an Assignment Line Briefing? </a:t>
            </a:r>
          </a:p>
          <a:p>
            <a:pPr marL="457200" marR="0" indent="50292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55">
                <a:solidFill>
                  <a:srgbClr val="003366"/>
                </a:solidFill>
                <a:latin typeface="Arial" panose="22635452340000000000" pitchFamily="2"/>
              </a:rPr>
              <a:t>What information should be gathered for debrief and </a:t>
            </a:r>
          </a:p>
          <a:p>
            <a:pPr marL="91440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who should receive it? </a:t>
            </a:r>
          </a:p>
          <a:p>
            <a:pPr marL="457200" marR="0" indent="50292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will the Operations Section Chief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ask from the Division/Group Supervisor?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Placeholder 53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8890" y="5982970"/>
            <a:ext cx="9135110" cy="118745"/>
          </a:xfrm>
          <a:prstGeom prst="rect">
            <a:avLst/>
          </a:prstGeom>
          <a:solidFill>
            <a:srgbClr val="96A4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2182495" cy="31369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200"/>
              </a:lnSpc>
              <a:spcAft>
                <a:spcPts val="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Pre-Incident 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idx="10"/>
          </p:nvPr>
        </p:nvSpPr>
        <p:spPr>
          <a:xfrm>
            <a:off x="496570" y="1188720"/>
            <a:ext cx="7084060" cy="130746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Training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Incident experience appropriate to the incident </a:t>
            </a:r>
          </a:p>
          <a:p>
            <a:pPr marL="0" marR="0" indent="0" algn="l">
              <a:lnSpc>
                <a:spcPts val="2200"/>
              </a:lnSpc>
              <a:spcBef>
                <a:spcPts val="108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Go-Kit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Placeholder 6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1456690" y="1475105"/>
            <a:ext cx="6422390" cy="2591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200" b="1" i="1" spc="0">
                <a:solidFill>
                  <a:srgbClr val="000000"/>
                </a:solidFill>
                <a:latin typeface="Tahoma" panose="22635452340000000000" pitchFamily="2"/>
              </a:rPr>
              <a:t>What should be </a:t>
            </a:r>
          </a:p>
          <a:p>
            <a:pPr marL="0" marR="0" indent="0" algn="ctr">
              <a:lnSpc>
                <a:spcPct val="95999"/>
              </a:lnSpc>
              <a:spcBef>
                <a:spcPts val="1980"/>
              </a:spcBef>
              <a:spcAft>
                <a:spcPts val="0"/>
              </a:spcAft>
            </a:pPr>
            <a:r>
              <a:rPr lang="en-US" sz="5200" b="1" i="1" spc="0">
                <a:solidFill>
                  <a:srgbClr val="000000"/>
                </a:solidFill>
                <a:latin typeface="Tahoma" panose="22635452340000000000" pitchFamily="2"/>
              </a:rPr>
              <a:t>included in your </a:t>
            </a:r>
          </a:p>
          <a:p>
            <a:pPr marL="0" marR="0" indent="0" algn="ctr">
              <a:lnSpc>
                <a:spcPct val="81599"/>
              </a:lnSpc>
              <a:spcBef>
                <a:spcPts val="1260"/>
              </a:spcBef>
              <a:spcAft>
                <a:spcPts val="180"/>
              </a:spcAft>
            </a:pPr>
            <a:r>
              <a:rPr lang="en-US" sz="5200" b="1" i="1" spc="0">
                <a:solidFill>
                  <a:srgbClr val="000000"/>
                </a:solidFill>
                <a:latin typeface="Tahoma" panose="22635452340000000000" pitchFamily="2"/>
              </a:rPr>
              <a:t>Personal Go-Kit? </a:t>
            </a:r>
          </a:p>
        </p:txBody>
      </p:sp>
      <p:sp>
        <p:nvSpPr>
          <p:cNvPr id="75" name="Text Placeholder 7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76" name="Text Placeholder 7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77" name="Text Placeholder 7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5-6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83" name="Text Placeholder 8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88581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475615" y="27305"/>
            <a:ext cx="865632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Go-Kit Contents </a:t>
            </a:r>
          </a:p>
        </p:txBody>
      </p:sp>
      <p:sp>
        <p:nvSpPr>
          <p:cNvPr id="85" name="Text Placeholder 84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32131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Briefing/debriefing check sheet(s)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Checklist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ICS Form 520-1 - FOG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PTB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Forms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5-1: Division/Group Supervisor Checklist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 Placeholder 94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96" name="Text Placeholder 9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7" name="Text Placeholder 9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98" name="Text Placeholder 9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3810000" cy="4997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Dispatch/Mobilization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575945" y="1176020"/>
            <a:ext cx="8061960" cy="723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Start gathering information at the time of the request on </a:t>
            </a:r>
          </a:p>
          <a:p>
            <a:pPr marL="1234440" marR="0" indent="0" algn="l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Division/Group Supervisor Checklist. </a:t>
            </a:r>
          </a:p>
        </p:txBody>
      </p:sp>
      <p:sp>
        <p:nvSpPr>
          <p:cNvPr id="103" name="Text Placeholder 1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04" name="Text Placeholder 10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5-8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Gathering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from agency dispatch: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and order #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Reporting times, locations, and date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Radio frequencies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Special travel route and restrictions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47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type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3840" y="2322830"/>
            <a:ext cx="6096000" cy="8642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450" b="1" i="1" spc="0">
                <a:solidFill>
                  <a:srgbClr val="FFFFFF"/>
                </a:solidFill>
                <a:latin typeface="Arial Unicode MS" panose="22635452340000000000" pitchFamily="2"/>
              </a:rPr>
              <a:t>Unit 5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18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19" name="Text Placeholder 118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Information Gathering (cont.) </a:t>
            </a:r>
          </a:p>
          <a:p>
            <a:pPr marL="41148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Additional sources of incident pre-arrival information </a:t>
            </a:r>
          </a:p>
          <a:p>
            <a:pPr marL="45720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include: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Commercial radio stations </a:t>
            </a:r>
          </a:p>
          <a:p>
            <a:pPr marL="914400" marR="0" indent="0" algn="l">
              <a:lnSpc>
                <a:spcPts val="27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Monitor incident tactical and command frequencies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TV news </a:t>
            </a:r>
          </a:p>
          <a:p>
            <a:pPr marL="411480" marR="0" indent="0" algn="l">
              <a:lnSpc>
                <a:spcPct val="95999"/>
              </a:lnSpc>
              <a:spcBef>
                <a:spcPts val="1260"/>
              </a:spcBef>
              <a:spcAft>
                <a:spcPts val="160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Start the development of the Unit Log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26" name="Text Placeholder 12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27" name="Text Placeholder 12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5-10 </a:t>
            </a:r>
          </a:p>
        </p:txBody>
      </p:sp>
      <p:cxnSp>
        <p:nvCxnSpPr>
          <p:cNvPr id="128" name="Straight Connector 12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29" name="Straight Connector 12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30" name="Straight Connector 12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 Placeholder 135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2825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3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33" name="Text Placeholder 13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34" name="Text Placeholder 13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5" name="Text Placeholder 13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454025" y="411480"/>
            <a:ext cx="3503826" cy="4235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000"/>
              </a:lnSpc>
              <a:spcAft>
                <a:spcPts val="0"/>
              </a:spcAft>
            </a:pPr>
            <a:r>
              <a:rPr lang="en-US" sz="3350" b="1" spc="-155" dirty="0">
                <a:solidFill>
                  <a:srgbClr val="0D365F"/>
                </a:solidFill>
                <a:latin typeface="Arial Unicode MS" panose="22635452340000000000" pitchFamily="2"/>
              </a:rPr>
              <a:t>Arrival </a:t>
            </a:r>
          </a:p>
        </p:txBody>
      </p:sp>
      <p:sp>
        <p:nvSpPr>
          <p:cNvPr id="140" name="Text Placeholder 139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1259205" cy="302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2559"/>
              </a:lnSpc>
              <a:spcAft>
                <a:spcPts val="0"/>
              </a:spcAft>
            </a:pPr>
            <a:r>
              <a:rPr lang="en-US" sz="2400" b="1" spc="-45">
                <a:solidFill>
                  <a:srgbClr val="0D365F"/>
                </a:solidFill>
                <a:latin typeface="Arial" panose="22635452340000000000" pitchFamily="2"/>
              </a:rPr>
              <a:t>Check-in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 Placeholder 14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5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666490" y="3477895"/>
            <a:ext cx="2539365" cy="2423160"/>
          </a:xfrm>
          <a:prstGeom prst="rect">
            <a:avLst/>
          </a:prstGeom>
        </p:spPr>
      </p:pic>
      <p:pic>
        <p:nvPicPr>
          <p:cNvPr id="153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43" name="Text Placeholder 14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44" name="Text Placeholder 14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47" name="Text Placeholder 146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Briefing </a:t>
            </a:r>
          </a:p>
        </p:txBody>
      </p:sp>
      <p:sp>
        <p:nvSpPr>
          <p:cNvPr id="148" name="Text Placeholder 147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9429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Briefing with Operations Section Chief or Branch </a:t>
            </a:r>
          </a:p>
          <a:p>
            <a:pPr marL="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-35">
                <a:solidFill>
                  <a:srgbClr val="003366"/>
                </a:solidFill>
                <a:latin typeface="Arial" panose="22635452340000000000" pitchFamily="2"/>
              </a:rPr>
              <a:t>Director </a:t>
            </a:r>
          </a:p>
        </p:txBody>
      </p:sp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496570" y="1844675"/>
            <a:ext cx="8635365" cy="16332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Verbal (no IAP)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On an individual basis as people arrive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Brief, only a few minutes </a:t>
            </a:r>
          </a:p>
        </p:txBody>
      </p:sp>
      <p:sp>
        <p:nvSpPr>
          <p:cNvPr id="154" name="Text Placeholder 15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55" name="Text Placeholder 154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</a:t>
            </a:r>
            <a:r>
              <a:rPr lang="en-US" sz="1400" b="1" u="sng" spc="-55">
                <a:solidFill>
                  <a:srgbClr val="FFFFFF"/>
                </a:solidFill>
                <a:latin typeface="Arial" panose="22635452340000000000" pitchFamily="2"/>
              </a:rPr>
              <a:t>Briefings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6" name="Text Placeholder 15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8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5-12 </a:t>
            </a:r>
          </a:p>
        </p:txBody>
      </p:sp>
      <p:cxnSp>
        <p:nvCxnSpPr>
          <p:cNvPr id="157" name="Straight Connector 15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58" name="Straight Connector 157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C"/>
            </a:solidFill>
          </a:ln>
        </p:spPr>
      </p:cxnSp>
      <p:cxnSp>
        <p:nvCxnSpPr>
          <p:cNvPr id="159" name="Straight Connector 158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C"/>
            </a:solidFill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62" name="Text Placeholder 161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63" name="Text Placeholder 16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64" name="Text Placeholder 16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65" name="Text Placeholder 16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Briefing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Briefing with Operations Section Chief or Branch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Director (cont.):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Who will you work for?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Who has jurisdiction?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is the current incident status?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type of resources will you be managing?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118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Are there any special considerations? </a:t>
            </a:r>
          </a:p>
        </p:txBody>
      </p:sp>
      <p:cxnSp>
        <p:nvCxnSpPr>
          <p:cNvPr id="168" name="Straight Connector 16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69" name="Straight Connector 16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70" name="Straight Connector 16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74" name="Text Placeholder 17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5" name="Text Placeholder 17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76" name="Text Placeholder 17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57200" marR="0" indent="0" algn="l">
              <a:lnSpc>
                <a:spcPts val="30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Unavailable Information </a:t>
            </a:r>
          </a:p>
          <a:p>
            <a:pPr marL="457200" marR="0" indent="0" algn="l">
              <a:lnSpc>
                <a:spcPct val="82559"/>
              </a:lnSpc>
              <a:spcBef>
                <a:spcPts val="30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Some information will not be available: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Transitional period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escalation may outpace speed of information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relay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Previous supervisor may have been unable to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complete the task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Some or all of the General Staff functions may not be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04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up and running yet </a:t>
            </a:r>
          </a:p>
        </p:txBody>
      </p:sp>
      <p:sp>
        <p:nvSpPr>
          <p:cNvPr id="179" name="Text Placeholder 17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80" name="Text Placeholder 179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81" name="Text Placeholder 1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5-14 </a:t>
            </a:r>
          </a:p>
        </p:txBody>
      </p:sp>
      <p:cxnSp>
        <p:nvCxnSpPr>
          <p:cNvPr id="182" name="Straight Connector 18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83" name="Straight Connector 18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84" name="Straight Connector 18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 Placeholder 18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282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9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9" name="Text Placeholder 18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93" name="Text Placeholder 19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062470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Unavailable Information (cont.) </a:t>
            </a:r>
          </a:p>
        </p:txBody>
      </p:sp>
      <p:sp>
        <p:nvSpPr>
          <p:cNvPr id="194" name="Text Placeholder 193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050405" cy="1235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This is no excuse for you to not do your job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In fact, if or when this happens, doing your job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becomes much more important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97" name="Text Placeholder 196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00" name="Text Placeholder 19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Take Initiative When Gathering Information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Survey assignment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 inventory of assigned resources vs. needed </a:t>
            </a:r>
          </a:p>
          <a:p>
            <a:pPr marL="777240" marR="0" indent="0" algn="l">
              <a:lnSpc>
                <a:spcPct val="7967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237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Observe safety considerations and mitigating options </a:t>
            </a:r>
          </a:p>
        </p:txBody>
      </p:sp>
      <p:sp>
        <p:nvSpPr>
          <p:cNvPr id="203" name="Text Placeholder 2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04" name="Text Placeholder 20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5-16 </a:t>
            </a:r>
          </a:p>
        </p:txBody>
      </p:sp>
      <p:cxnSp>
        <p:nvCxnSpPr>
          <p:cNvPr id="206" name="Straight Connector 20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07" name="Straight Connector 20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08" name="Straight Connector 207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11" name="Text Placeholder 210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12" name="Text Placeholder 21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3" name="Text Placeholder 21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14" name="Text Placeholder 21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57200" marR="0" indent="0" algn="l">
              <a:lnSpc>
                <a:spcPts val="3000"/>
              </a:lnSpc>
              <a:spcAft>
                <a:spcPts val="0"/>
              </a:spcAft>
            </a:pPr>
            <a:r>
              <a:rPr lang="en-US" sz="3300" b="1" spc="-100">
                <a:solidFill>
                  <a:srgbClr val="003366"/>
                </a:solidFill>
                <a:latin typeface="Arial Unicode MS" panose="22635452340000000000" pitchFamily="2"/>
              </a:rPr>
              <a:t>ICS Form 201 </a:t>
            </a:r>
          </a:p>
          <a:p>
            <a:pPr marL="457200" marR="0" indent="0" algn="l">
              <a:lnSpc>
                <a:spcPts val="2600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When you go out to your assignment, start observing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and gathering information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Utilize a blank 201 to organize the information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53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gathered </a:t>
            </a:r>
          </a:p>
        </p:txBody>
      </p:sp>
      <p:cxnSp>
        <p:nvCxnSpPr>
          <p:cNvPr id="217" name="Straight Connector 21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18" name="Straight Connector 217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19" name="Straight Connector 218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 Placeholder 22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2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222" name="Text Placeholder 221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23" name="Text Placeholder 22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4" name="Text Placeholder 22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28" name="Text Placeholder 227"/>
          <p:cNvSpPr>
            <a:spLocks noGrp="1"/>
          </p:cNvSpPr>
          <p:nvPr>
            <p:ph type="body" idx="10"/>
          </p:nvPr>
        </p:nvSpPr>
        <p:spPr>
          <a:xfrm>
            <a:off x="484504" y="405130"/>
            <a:ext cx="5206611" cy="5086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Briefing with the IAP </a:t>
            </a:r>
          </a:p>
        </p:txBody>
      </p:sp>
      <p:sp>
        <p:nvSpPr>
          <p:cNvPr id="229" name="Text Placeholder 228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912735" cy="12528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Obtain briefing from either your supervisor or attend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Operational Period Briefing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Obtain copies of the current IAP </a:t>
            </a:r>
          </a:p>
        </p:txBody>
      </p:sp>
      <p:sp>
        <p:nvSpPr>
          <p:cNvPr id="230" name="Text Placeholder 22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31" name="Text Placeholder 230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5-18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35" name="Text Placeholder 234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36" name="Text Placeholder 23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7" name="Text Placeholder 23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38" name="Text Placeholder 23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Briefing with the IAP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Read and understand all the pages of the IAP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Ensure that you understand the current objectives,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priorities, and time frames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Know what, if any, contingency plans have been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developed </a:t>
            </a:r>
          </a:p>
        </p:txBody>
      </p:sp>
      <p:cxnSp>
        <p:nvCxnSpPr>
          <p:cNvPr id="241" name="Straight Connector 24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42" name="Straight Connector 24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43" name="Straight Connector 24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255135"/>
            <a:ext cx="9144000" cy="258445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422783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  <a:p>
            <a:pPr marL="685800" marR="0" indent="0" algn="l">
              <a:lnSpc>
                <a:spcPct val="95999"/>
              </a:lnSpc>
              <a:spcBef>
                <a:spcPts val="10260"/>
              </a:spcBef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Describe the information gathering and dissemination </a:t>
            </a:r>
          </a:p>
          <a:p>
            <a:pPr marL="1143000" marR="0" indent="0" algn="l">
              <a:lnSpc>
                <a:spcPct val="95999"/>
              </a:lnSpc>
              <a:spcBef>
                <a:spcPts val="0"/>
              </a:spcBef>
              <a:spcAft>
                <a:spcPts val="1116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responsibilities of the Division/Group Supervisor.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 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757"/>
            </a:solidFill>
          </a:ln>
        </p:spPr>
      </p:cxnSp>
      <p:cxnSp>
        <p:nvCxnSpPr>
          <p:cNvPr id="17" name="Straight Connector 1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8" name="Straight Connector 17"/>
          <p:cNvCxnSpPr/>
          <p:nvPr/>
        </p:nvCxnSpPr>
        <p:spPr>
          <a:xfrm>
            <a:off x="27305" y="27305"/>
            <a:ext cx="0" cy="4227830"/>
          </a:xfrm>
          <a:prstGeom prst="line">
            <a:avLst/>
          </a:prstGeom>
          <a:ln w="15240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 Placeholder 248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6839585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5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9585"/>
          </a:xfrm>
          <a:prstGeom prst="rect">
            <a:avLst/>
          </a:prstGeom>
        </p:spPr>
      </p:pic>
      <p:sp>
        <p:nvSpPr>
          <p:cNvPr id="246" name="Text Placeholder 245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47" name="Text Placeholder 24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8" name="Text Placeholder 24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52" name="Text Placeholder 251"/>
          <p:cNvSpPr>
            <a:spLocks noGrp="1"/>
          </p:cNvSpPr>
          <p:nvPr>
            <p:ph type="body" idx="10"/>
          </p:nvPr>
        </p:nvSpPr>
        <p:spPr>
          <a:xfrm>
            <a:off x="2587625" y="2522855"/>
            <a:ext cx="4087495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40">
                <a:solidFill>
                  <a:srgbClr val="FFFFFF"/>
                </a:solidFill>
                <a:latin typeface="Arial" panose="22635452340000000000" pitchFamily="2"/>
              </a:rPr>
              <a:t>EXERCISE 4 </a:t>
            </a:r>
          </a:p>
        </p:txBody>
      </p:sp>
      <p:sp>
        <p:nvSpPr>
          <p:cNvPr id="253" name="Text Placeholder 25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54" name="Text Placeholder 25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55" name="Text Placeholder 25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61500" cy="470146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115"/>
            <a:ext cx="9230848" cy="589534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22160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6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0" y="2538730"/>
            <a:ext cx="4047490" cy="2710180"/>
          </a:xfrm>
          <a:prstGeom prst="rect">
            <a:avLst/>
          </a:prstGeom>
        </p:spPr>
      </p:pic>
      <p:pic>
        <p:nvPicPr>
          <p:cNvPr id="26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58" name="Text Placeholder 25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59" name="Text Placeholder 25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62" name="Text Placeholder 261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</a:t>
            </a:r>
          </a:p>
        </p:txBody>
      </p:sp>
      <p:sp>
        <p:nvSpPr>
          <p:cNvPr id="263" name="Text Placeholder 262"/>
          <p:cNvSpPr>
            <a:spLocks noGrp="1"/>
          </p:cNvSpPr>
          <p:nvPr>
            <p:ph type="body" idx="10"/>
          </p:nvPr>
        </p:nvSpPr>
        <p:spPr>
          <a:xfrm>
            <a:off x="822960" y="901700"/>
            <a:ext cx="8308975" cy="1637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50">
                <a:solidFill>
                  <a:srgbClr val="003366"/>
                </a:solidFill>
                <a:latin typeface="Arial" panose="22635452340000000000" pitchFamily="2"/>
              </a:rPr>
              <a:t>It is your responsibility to brief all your subordinates </a:t>
            </a:r>
          </a:p>
          <a:p>
            <a:pPr marL="1554480" marR="0" indent="0" algn="l">
              <a:lnSpc>
                <a:spcPct val="95999"/>
              </a:lnSpc>
              <a:spcBef>
                <a:spcPts val="0"/>
              </a:spcBef>
              <a:spcAft>
                <a:spcPts val="522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prior to going out to the incident. </a:t>
            </a:r>
          </a:p>
        </p:txBody>
      </p:sp>
      <p:cxnSp>
        <p:nvCxnSpPr>
          <p:cNvPr id="268" name="Straight Connector 26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13957"/>
            </a:solidFill>
          </a:ln>
        </p:spPr>
      </p:cxnSp>
      <p:cxnSp>
        <p:nvCxnSpPr>
          <p:cNvPr id="269" name="Straight Connector 26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F4F4E"/>
            </a:solidFill>
          </a:ln>
        </p:spPr>
      </p:cxnSp>
      <p:cxnSp>
        <p:nvCxnSpPr>
          <p:cNvPr id="270" name="Straight Connector 269"/>
          <p:cNvCxnSpPr/>
          <p:nvPr/>
        </p:nvCxnSpPr>
        <p:spPr>
          <a:xfrm>
            <a:off x="27305" y="27305"/>
            <a:ext cx="0" cy="5221605"/>
          </a:xfrm>
          <a:prstGeom prst="line">
            <a:avLst/>
          </a:prstGeom>
          <a:ln w="18415" cmpd="sng">
            <a:solidFill>
              <a:srgbClr val="4F4F4E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73" name="Text Placeholder 272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74" name="Text Placeholder 27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75" name="Text Placeholder 27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76" name="Text Placeholder 27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meeting of your Division/Group assigned resource </a:t>
            </a:r>
          </a:p>
          <a:p>
            <a:pPr marL="45720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leaders </a:t>
            </a:r>
          </a:p>
          <a:p>
            <a:pPr marL="914400" marR="0" indent="0" algn="l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Held after the operational briefing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Usually just a few minutes </a:t>
            </a:r>
          </a:p>
          <a:p>
            <a:pPr marL="45720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Ensures that operational objectives and tactical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assignments are understood </a:t>
            </a:r>
          </a:p>
        </p:txBody>
      </p:sp>
      <p:sp>
        <p:nvSpPr>
          <p:cNvPr id="279" name="Text Placeholder 27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81" name="Text Placeholder 2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5-22 </a:t>
            </a:r>
          </a:p>
        </p:txBody>
      </p:sp>
      <p:cxnSp>
        <p:nvCxnSpPr>
          <p:cNvPr id="282" name="Straight Connector 28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83" name="Straight Connector 28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84" name="Straight Connector 28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87" name="Text Placeholder 286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88" name="Text Placeholder 28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9" name="Text Placeholder 28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90" name="Text Placeholder 28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Establishes open, two-way communication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Allows you to most effectively utilize assigned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to address division objectives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Provides an opportunity to emphasize your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commitment to safety </a:t>
            </a:r>
          </a:p>
        </p:txBody>
      </p:sp>
      <p:cxnSp>
        <p:nvCxnSpPr>
          <p:cNvPr id="293" name="Straight Connector 29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94" name="Straight Connector 29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95" name="Straight Connector 294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 Placeholder 30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0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901950" y="3276600"/>
            <a:ext cx="4111625" cy="2462530"/>
          </a:xfrm>
          <a:prstGeom prst="rect">
            <a:avLst/>
          </a:prstGeom>
        </p:spPr>
      </p:pic>
      <p:pic>
        <p:nvPicPr>
          <p:cNvPr id="30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98" name="Text Placeholder 29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99" name="Text Placeholder 29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00" name="Text Placeholder 29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02" name="Text Placeholder 301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Resource Briefing Topics </a:t>
            </a:r>
          </a:p>
        </p:txBody>
      </p:sp>
      <p:sp>
        <p:nvSpPr>
          <p:cNvPr id="303" name="Text Placeholder 302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374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146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General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1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5-2: Division/Group Briefing Topics </a:t>
            </a:r>
          </a:p>
        </p:txBody>
      </p:sp>
      <p:sp>
        <p:nvSpPr>
          <p:cNvPr id="308" name="Text Placeholder 30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09" name="Text Placeholder 308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10" name="Text Placeholder 30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5-24 </a:t>
            </a:r>
          </a:p>
        </p:txBody>
      </p:sp>
      <p:cxnSp>
        <p:nvCxnSpPr>
          <p:cNvPr id="311" name="Straight Connector 31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13C5B"/>
            </a:solidFill>
          </a:ln>
        </p:spPr>
      </p:cxnSp>
      <p:cxnSp>
        <p:nvCxnSpPr>
          <p:cNvPr id="312" name="Straight Connector 311"/>
          <p:cNvCxnSpPr/>
          <p:nvPr/>
        </p:nvCxnSpPr>
        <p:spPr>
          <a:xfrm>
            <a:off x="2889250" y="5763895"/>
            <a:ext cx="4103370" cy="0"/>
          </a:xfrm>
          <a:prstGeom prst="line">
            <a:avLst/>
          </a:prstGeom>
          <a:ln w="39370" cmpd="sng">
            <a:solidFill>
              <a:srgbClr val="020201"/>
            </a:solidFill>
          </a:ln>
        </p:spPr>
      </p:cxnSp>
      <p:cxnSp>
        <p:nvCxnSpPr>
          <p:cNvPr id="313" name="Straight Connector 31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C4D4D"/>
            </a:solidFill>
          </a:ln>
        </p:spPr>
      </p:cxnSp>
      <p:cxnSp>
        <p:nvCxnSpPr>
          <p:cNvPr id="314" name="Straight Connector 31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C4D4D"/>
            </a:solidFill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17" name="Text Placeholder 316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18" name="Text Placeholder 31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19" name="Text Placeholder 31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0" name="Text Placeholder 31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21" name="Text Placeholder 320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24" name="Text Placeholder 32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  <a:p>
            <a:pPr marL="457200" marR="0" indent="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General: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are the incident objectives?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are the Division/Group priorities?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228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are the Division/Group assignments? </a:t>
            </a:r>
          </a:p>
        </p:txBody>
      </p:sp>
      <p:cxnSp>
        <p:nvCxnSpPr>
          <p:cNvPr id="327" name="Straight Connector 32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328" name="Straight Connector 327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29" name="Straight Connector 328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32" name="Text Placeholder 331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33" name="Text Placeholder 33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34" name="Text Placeholder 33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35" name="Text Placeholder 33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36" name="Text Placeholder 335"/>
          <p:cNvSpPr>
            <a:spLocks noGrp="1"/>
          </p:cNvSpPr>
          <p:nvPr>
            <p:ph type="body" idx="10"/>
          </p:nvPr>
        </p:nvSpPr>
        <p:spPr>
          <a:xfrm>
            <a:off x="27305" y="914400"/>
            <a:ext cx="9104630" cy="50444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1148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Safety: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Obtain assessments from direct reports regarding their: </a:t>
            </a:r>
          </a:p>
          <a:p>
            <a:pPr marL="13716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Crews’ state of readiness </a:t>
            </a:r>
          </a:p>
          <a:p>
            <a:pPr marL="13716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Fatigue </a:t>
            </a:r>
          </a:p>
          <a:p>
            <a:pPr marL="13716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Experience levels </a:t>
            </a:r>
          </a:p>
          <a:p>
            <a:pPr marL="13716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Equipment </a:t>
            </a:r>
          </a:p>
          <a:p>
            <a:pPr marL="1371600" marR="0" indent="0" algn="l">
              <a:lnSpc>
                <a:spcPts val="2800"/>
              </a:lnSpc>
              <a:spcBef>
                <a:spcPts val="1080"/>
              </a:spcBef>
              <a:spcAft>
                <a:spcPts val="10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Physical conditions, etc. </a:t>
            </a:r>
          </a:p>
        </p:txBody>
      </p:sp>
      <p:sp>
        <p:nvSpPr>
          <p:cNvPr id="339" name="Text Placeholder 33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40" name="Text Placeholder 339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41" name="Text Placeholder 34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5-26 </a:t>
            </a:r>
          </a:p>
        </p:txBody>
      </p:sp>
      <p:cxnSp>
        <p:nvCxnSpPr>
          <p:cNvPr id="342" name="Straight Connector 34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45" name="Text Placeholder 344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46" name="Text Placeholder 34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47" name="Text Placeholder 34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48" name="Text Placeholder 34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49" name="Text Placeholder 34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(cont.):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Proper PPE for type of incident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accountability system used </a:t>
            </a:r>
          </a:p>
          <a:p>
            <a:pPr marL="457200" marR="0" indent="0" algn="l">
              <a:lnSpc>
                <a:spcPts val="2800"/>
              </a:lnSpc>
              <a:spcBef>
                <a:spcPts val="900"/>
              </a:spcBef>
              <a:spcAft>
                <a:spcPts val="230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Emergency communication procedures </a:t>
            </a:r>
          </a:p>
        </p:txBody>
      </p:sp>
      <p:cxnSp>
        <p:nvCxnSpPr>
          <p:cNvPr id="352" name="Straight Connector 35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353" name="Straight Connector 35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54" name="Straight Connector 35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57" name="Text Placeholder 356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58" name="Text Placeholder 35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59" name="Text Placeholder 35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60" name="Text Placeholder 35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61" name="Text Placeholder 360"/>
          <p:cNvSpPr>
            <a:spLocks noGrp="1"/>
          </p:cNvSpPr>
          <p:nvPr>
            <p:ph type="body" idx="10"/>
          </p:nvPr>
        </p:nvSpPr>
        <p:spPr>
          <a:xfrm>
            <a:off x="27305" y="914400"/>
            <a:ext cx="9104630" cy="50444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45720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(cont.):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State of weather and forecast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Travel to drop points or meeting places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228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Expected shift and rest requirements </a:t>
            </a:r>
          </a:p>
        </p:txBody>
      </p:sp>
      <p:sp>
        <p:nvSpPr>
          <p:cNvPr id="364" name="Text Placeholder 36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65" name="Text Placeholder 364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66" name="Text Placeholder 36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5-28 </a:t>
            </a:r>
          </a:p>
        </p:txBody>
      </p:sp>
      <p:cxnSp>
        <p:nvCxnSpPr>
          <p:cNvPr id="367" name="Straight Connector 36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87680" y="405130"/>
            <a:ext cx="5391785" cy="3063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971415" y="2633345"/>
            <a:ext cx="3773170" cy="3002280"/>
          </a:xfrm>
          <a:prstGeom prst="rect">
            <a:avLst/>
          </a:prstGeom>
        </p:spPr>
      </p:pic>
      <p:pic>
        <p:nvPicPr>
          <p:cNvPr id="33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87680" y="500992"/>
            <a:ext cx="5391785" cy="396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110" dirty="0">
                <a:solidFill>
                  <a:srgbClr val="003366"/>
                </a:solidFill>
                <a:latin typeface="Arial Unicode MS" panose="22635452340000000000" pitchFamily="2"/>
              </a:rPr>
              <a:t>Information Gathering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496570" y="1188720"/>
            <a:ext cx="5382895" cy="227711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 a mental picture </a:t>
            </a:r>
          </a:p>
          <a:p>
            <a:pPr marL="0" marR="0" indent="0" algn="ctr">
              <a:lnSpc>
                <a:spcPts val="23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Assess current incident conditions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Create a plan of action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Consider resources </a:t>
            </a:r>
          </a:p>
          <a:p>
            <a:pPr marL="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Plan ahead 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5879465" y="914400"/>
            <a:ext cx="2811145" cy="0"/>
          </a:xfrm>
          <a:prstGeom prst="line">
            <a:avLst/>
          </a:prstGeom>
          <a:ln w="24130" cmpd="sng">
            <a:solidFill>
              <a:srgbClr val="243B59"/>
            </a:solidFill>
          </a:ln>
        </p:spPr>
      </p:cxnSp>
      <p:cxnSp>
        <p:nvCxnSpPr>
          <p:cNvPr id="35" name="Straight Connector 34"/>
          <p:cNvCxnSpPr/>
          <p:nvPr/>
        </p:nvCxnSpPr>
        <p:spPr>
          <a:xfrm>
            <a:off x="487680" y="914400"/>
            <a:ext cx="5392420" cy="0"/>
          </a:xfrm>
          <a:prstGeom prst="line">
            <a:avLst/>
          </a:prstGeom>
          <a:ln w="24130" cmpd="sng">
            <a:solidFill>
              <a:srgbClr val="243B59"/>
            </a:solidFill>
          </a:ln>
        </p:spPr>
      </p:cxnSp>
      <p:cxnSp>
        <p:nvCxnSpPr>
          <p:cNvPr id="36" name="Straight Connector 35"/>
          <p:cNvCxnSpPr/>
          <p:nvPr/>
        </p:nvCxnSpPr>
        <p:spPr>
          <a:xfrm>
            <a:off x="5080" y="8255"/>
            <a:ext cx="9126855" cy="0"/>
          </a:xfrm>
          <a:prstGeom prst="line">
            <a:avLst/>
          </a:prstGeom>
          <a:ln w="18415" cmpd="sng">
            <a:solidFill>
              <a:srgbClr val="484E53"/>
            </a:solidFill>
          </a:ln>
        </p:spPr>
      </p:cxnSp>
      <p:cxnSp>
        <p:nvCxnSpPr>
          <p:cNvPr id="37" name="Straight Connector 36"/>
          <p:cNvCxnSpPr/>
          <p:nvPr/>
        </p:nvCxnSpPr>
        <p:spPr>
          <a:xfrm>
            <a:off x="5080" y="8255"/>
            <a:ext cx="0" cy="5627370"/>
          </a:xfrm>
          <a:prstGeom prst="line">
            <a:avLst/>
          </a:prstGeom>
          <a:ln w="18415" cmpd="sng">
            <a:solidFill>
              <a:srgbClr val="484E53"/>
            </a:solidFill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 Placeholder 37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7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164080" y="3483610"/>
            <a:ext cx="5483225" cy="1804670"/>
          </a:xfrm>
          <a:prstGeom prst="rect">
            <a:avLst/>
          </a:prstGeom>
        </p:spPr>
      </p:pic>
      <p:pic>
        <p:nvPicPr>
          <p:cNvPr id="380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70" name="Text Placeholder 369"/>
          <p:cNvSpPr>
            <a:spLocks noGrp="1"/>
          </p:cNvSpPr>
          <p:nvPr>
            <p:ph type="body" idx="10"/>
          </p:nvPr>
        </p:nvSpPr>
        <p:spPr>
          <a:xfrm>
            <a:off x="0" y="272415"/>
            <a:ext cx="9144000" cy="6419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71" name="Text Placeholder 370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72" name="Text Placeholder 371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3" name="Text Placeholder 372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75" name="Text Placeholder 374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376" name="Text Placeholder 375"/>
          <p:cNvSpPr>
            <a:spLocks noGrp="1"/>
          </p:cNvSpPr>
          <p:nvPr>
            <p:ph type="body" idx="10"/>
          </p:nvPr>
        </p:nvSpPr>
        <p:spPr>
          <a:xfrm>
            <a:off x="484505" y="901700"/>
            <a:ext cx="8647430" cy="25819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Operations: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Expectations of Division resources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Control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32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Significant events </a:t>
            </a:r>
          </a:p>
        </p:txBody>
      </p:sp>
      <p:sp>
        <p:nvSpPr>
          <p:cNvPr id="381" name="Text Placeholder 380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82" name="Text Placeholder 381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</a:t>
            </a:r>
            <a:r>
              <a:rPr lang="en-US" sz="1400" b="1" u="sng" spc="-55">
                <a:solidFill>
                  <a:srgbClr val="FFFFFF"/>
                </a:solidFill>
                <a:latin typeface="Arial" panose="22635452340000000000" pitchFamily="2"/>
              </a:rPr>
              <a:t>and</a:t>
            </a: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 Briefings </a:t>
            </a:r>
          </a:p>
        </p:txBody>
      </p:sp>
      <p:sp>
        <p:nvSpPr>
          <p:cNvPr id="383" name="Text Placeholder 38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5-29 </a:t>
            </a:r>
          </a:p>
        </p:txBody>
      </p:sp>
      <p:cxnSp>
        <p:nvCxnSpPr>
          <p:cNvPr id="384" name="Straight Connector 38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33B5A"/>
            </a:solidFill>
          </a:ln>
        </p:spPr>
      </p:cxnSp>
      <p:cxnSp>
        <p:nvCxnSpPr>
          <p:cNvPr id="385" name="Straight Connector 38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E"/>
            </a:solidFill>
          </a:ln>
        </p:spPr>
      </p:cxnSp>
      <p:cxnSp>
        <p:nvCxnSpPr>
          <p:cNvPr id="386" name="Straight Connector 38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E"/>
            </a:solidFill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Text Placeholder 39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16695" cy="6075045"/>
          </a:xfrm>
          <a:prstGeom prst="rect">
            <a:avLst/>
          </a:prstGeom>
          <a:solidFill>
            <a:srgbClr val="97A5B5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9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7305" y="27305"/>
            <a:ext cx="9116695" cy="6812280"/>
          </a:xfrm>
          <a:prstGeom prst="rect">
            <a:avLst/>
          </a:prstGeom>
        </p:spPr>
      </p:pic>
      <p:sp>
        <p:nvSpPr>
          <p:cNvPr id="389" name="Text Placeholder 38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390" name="Text Placeholder 38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91" name="Text Placeholder 39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395" name="Text Placeholder 394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4474845" cy="34474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should identify: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Additional needs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Air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Medical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Excess resources </a:t>
            </a:r>
          </a:p>
          <a:p>
            <a:pPr marL="0" marR="0" indent="0" algn="r">
              <a:lnSpc>
                <a:spcPts val="27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Out-of-service equipment </a:t>
            </a:r>
          </a:p>
        </p:txBody>
      </p:sp>
      <p:sp>
        <p:nvSpPr>
          <p:cNvPr id="396" name="Text Placeholder 395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52310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 Placeholder 40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5A2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40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399" name="Text Placeholder 39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00" name="Text Placeholder 39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01" name="Text Placeholder 40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05" name="Text Placeholder 40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52310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13365"/>
                </a:solidFill>
                <a:latin typeface="Arial Unicode MS" panose="22635452340000000000" pitchFamily="2"/>
              </a:rPr>
              <a:t>Resource Briefing Topics </a:t>
            </a:r>
          </a:p>
        </p:txBody>
      </p:sp>
      <p:sp>
        <p:nvSpPr>
          <p:cNvPr id="406" name="Text Placeholder 405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5169535" cy="19170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13365"/>
                </a:solidFill>
                <a:latin typeface="Arial" panose="22635452340000000000" pitchFamily="2"/>
              </a:rPr>
              <a:t>Operations (cont.):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-30">
                <a:solidFill>
                  <a:srgbClr val="013365"/>
                </a:solidFill>
                <a:latin typeface="Arial" panose="22635452340000000000" pitchFamily="2"/>
              </a:rPr>
              <a:t>Ensure that everyone knows of any: </a:t>
            </a:r>
          </a:p>
          <a:p>
            <a:pPr marL="0" marR="251460" indent="0" algn="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5"/>
                </a:solidFill>
                <a:latin typeface="Arial" panose="22635452340000000000" pitchFamily="2"/>
              </a:rPr>
              <a:t>Hazard-specific concerns </a:t>
            </a:r>
          </a:p>
          <a:p>
            <a:pPr marL="0" marR="160020" indent="0" algn="r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5"/>
                </a:solidFill>
                <a:latin typeface="Arial" panose="22635452340000000000" pitchFamily="2"/>
              </a:rPr>
              <a:t>Agency-specific concerns </a:t>
            </a:r>
          </a:p>
        </p:txBody>
      </p:sp>
      <p:sp>
        <p:nvSpPr>
          <p:cNvPr id="407" name="Text Placeholder 40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08" name="Text Placeholder 407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</a:t>
            </a:r>
            <a:r>
              <a:rPr lang="en-US" sz="1400" b="1" spc="-55">
                <a:solidFill>
                  <a:srgbClr val="B9C1CA"/>
                </a:solidFill>
                <a:latin typeface="Arial" panose="22635452340000000000" pitchFamily="2"/>
              </a:rPr>
              <a:t> Briefing</a:t>
            </a: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s </a:t>
            </a:r>
          </a:p>
        </p:txBody>
      </p:sp>
      <p:sp>
        <p:nvSpPr>
          <p:cNvPr id="409" name="Text Placeholder 40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5-31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 Placeholder 414"/>
          <p:cNvSpPr>
            <a:spLocks noGrp="1"/>
          </p:cNvSpPr>
          <p:nvPr>
            <p:ph type="body" idx="10"/>
          </p:nvPr>
        </p:nvSpPr>
        <p:spPr>
          <a:xfrm>
            <a:off x="481330" y="405129"/>
            <a:ext cx="4526280" cy="340259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41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763770" y="1682750"/>
            <a:ext cx="3962400" cy="3980180"/>
          </a:xfrm>
          <a:prstGeom prst="rect">
            <a:avLst/>
          </a:prstGeom>
        </p:spPr>
      </p:pic>
      <p:pic>
        <p:nvPicPr>
          <p:cNvPr id="421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12" name="Text Placeholder 411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13" name="Text Placeholder 412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14" name="Text Placeholder 413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16" name="Text Placeholder 415"/>
          <p:cNvSpPr>
            <a:spLocks noGrp="1"/>
          </p:cNvSpPr>
          <p:nvPr>
            <p:ph type="body" idx="10"/>
          </p:nvPr>
        </p:nvSpPr>
        <p:spPr>
          <a:xfrm>
            <a:off x="481330" y="26353"/>
            <a:ext cx="6888461" cy="952817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endParaRPr lang="en-US" sz="3350" b="1" spc="-100" dirty="0" smtClean="0">
              <a:solidFill>
                <a:srgbClr val="003366"/>
              </a:solidFill>
              <a:latin typeface="Arial Unicode MS" panose="22635452340000000000" pitchFamily="2"/>
            </a:endParaRPr>
          </a:p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100" dirty="0" smtClean="0">
                <a:solidFill>
                  <a:srgbClr val="003366"/>
                </a:solidFill>
                <a:latin typeface="Arial Unicode MS" panose="22635452340000000000" pitchFamily="2"/>
              </a:rPr>
              <a:t>Resource </a:t>
            </a: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Briefing </a:t>
            </a:r>
            <a:r>
              <a:rPr lang="en-US" sz="3350" b="1" spc="-100" dirty="0" smtClean="0">
                <a:solidFill>
                  <a:srgbClr val="003366"/>
                </a:solidFill>
                <a:latin typeface="Arial Unicode MS" panose="22635452340000000000" pitchFamily="2"/>
              </a:rPr>
              <a:t>Topics</a:t>
            </a:r>
          </a:p>
          <a:p>
            <a:pPr marL="0" marR="0" indent="0" algn="ctr">
              <a:lnSpc>
                <a:spcPts val="2800"/>
              </a:lnSpc>
              <a:spcAft>
                <a:spcPts val="0"/>
              </a:spcAft>
              <a:buNone/>
            </a:pPr>
            <a:r>
              <a:rPr lang="en-US" sz="3350" b="1" spc="-100" dirty="0" smtClean="0">
                <a:solidFill>
                  <a:srgbClr val="003366"/>
                </a:solidFill>
                <a:latin typeface="Arial Unicode MS" panose="22635452340000000000" pitchFamily="2"/>
              </a:rPr>
              <a:t> </a:t>
            </a:r>
            <a:endParaRPr lang="en-US" sz="3350" b="1" spc="-100" dirty="0">
              <a:solidFill>
                <a:srgbClr val="003366"/>
              </a:solidFill>
              <a:latin typeface="Arial Unicode MS" panose="22635452340000000000" pitchFamily="2"/>
            </a:endParaRPr>
          </a:p>
        </p:txBody>
      </p:sp>
      <p:sp>
        <p:nvSpPr>
          <p:cNvPr id="419" name="Text Placeholder 418"/>
          <p:cNvSpPr>
            <a:spLocks noGrp="1"/>
          </p:cNvSpPr>
          <p:nvPr>
            <p:ph type="body" idx="10"/>
          </p:nvPr>
        </p:nvSpPr>
        <p:spPr>
          <a:xfrm>
            <a:off x="484505" y="1185545"/>
            <a:ext cx="3764280" cy="18230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(cont):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Logistics issues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Finance issues </a:t>
            </a:r>
          </a:p>
          <a:p>
            <a:pPr marL="0" marR="0" indent="0" algn="ctr">
              <a:lnSpc>
                <a:spcPts val="2200"/>
              </a:lnSpc>
              <a:spcBef>
                <a:spcPts val="1440"/>
              </a:spcBef>
              <a:spcAft>
                <a:spcPts val="36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End-of-shift procedures </a:t>
            </a:r>
          </a:p>
        </p:txBody>
      </p:sp>
      <p:cxnSp>
        <p:nvCxnSpPr>
          <p:cNvPr id="422" name="Straight Connector 421"/>
          <p:cNvCxnSpPr/>
          <p:nvPr/>
        </p:nvCxnSpPr>
        <p:spPr>
          <a:xfrm>
            <a:off x="5007610" y="914400"/>
            <a:ext cx="3683000" cy="0"/>
          </a:xfrm>
          <a:prstGeom prst="line">
            <a:avLst/>
          </a:prstGeom>
          <a:ln w="24130" cmpd="sng">
            <a:solidFill>
              <a:srgbClr val="223755"/>
            </a:solidFill>
          </a:ln>
        </p:spPr>
      </p:cxnSp>
      <p:cxnSp>
        <p:nvCxnSpPr>
          <p:cNvPr id="423" name="Straight Connector 422"/>
          <p:cNvCxnSpPr/>
          <p:nvPr/>
        </p:nvCxnSpPr>
        <p:spPr>
          <a:xfrm>
            <a:off x="481330" y="914400"/>
            <a:ext cx="4526915" cy="0"/>
          </a:xfrm>
          <a:prstGeom prst="line">
            <a:avLst/>
          </a:prstGeom>
          <a:ln w="24130" cmpd="sng">
            <a:solidFill>
              <a:srgbClr val="223755"/>
            </a:solidFill>
          </a:ln>
        </p:spPr>
      </p:cxnSp>
      <p:cxnSp>
        <p:nvCxnSpPr>
          <p:cNvPr id="424" name="Straight Connector 423"/>
          <p:cNvCxnSpPr/>
          <p:nvPr/>
        </p:nvCxnSpPr>
        <p:spPr>
          <a:xfrm>
            <a:off x="8255" y="8255"/>
            <a:ext cx="9123680" cy="0"/>
          </a:xfrm>
          <a:prstGeom prst="line">
            <a:avLst/>
          </a:prstGeom>
          <a:ln w="18415" cmpd="sng">
            <a:solidFill>
              <a:srgbClr val="504C4F"/>
            </a:solidFill>
          </a:ln>
        </p:spPr>
      </p:cxnSp>
      <p:cxnSp>
        <p:nvCxnSpPr>
          <p:cNvPr id="425" name="Straight Connector 424"/>
          <p:cNvCxnSpPr/>
          <p:nvPr/>
        </p:nvCxnSpPr>
        <p:spPr>
          <a:xfrm>
            <a:off x="8255" y="8255"/>
            <a:ext cx="0" cy="5654675"/>
          </a:xfrm>
          <a:prstGeom prst="line">
            <a:avLst/>
          </a:prstGeom>
          <a:ln w="18415" cmpd="sng">
            <a:solidFill>
              <a:srgbClr val="504C4F"/>
            </a:solidFill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Text Placeholder 430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6839585"/>
          </a:xfrm>
          <a:prstGeom prst="rect">
            <a:avLst/>
          </a:prstGeom>
          <a:solidFill>
            <a:srgbClr val="97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43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-12065" y="44814"/>
            <a:ext cx="9144000" cy="6839585"/>
          </a:xfrm>
          <a:prstGeom prst="rect">
            <a:avLst/>
          </a:prstGeom>
        </p:spPr>
      </p:pic>
      <p:sp>
        <p:nvSpPr>
          <p:cNvPr id="428" name="Text Placeholder 42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29" name="Text Placeholder 42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30" name="Text Placeholder 42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34" name="Text Placeholder 433"/>
          <p:cNvSpPr>
            <a:spLocks noGrp="1"/>
          </p:cNvSpPr>
          <p:nvPr>
            <p:ph type="body" idx="10"/>
          </p:nvPr>
        </p:nvSpPr>
        <p:spPr>
          <a:xfrm>
            <a:off x="2533015" y="2590165"/>
            <a:ext cx="4102735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30">
                <a:solidFill>
                  <a:srgbClr val="FFFFFF"/>
                </a:solidFill>
                <a:latin typeface="Arial" panose="22635452340000000000" pitchFamily="2"/>
              </a:rPr>
              <a:t>EXERCISE 5 </a:t>
            </a:r>
          </a:p>
        </p:txBody>
      </p:sp>
      <p:sp>
        <p:nvSpPr>
          <p:cNvPr id="435" name="Text Placeholder 434"/>
          <p:cNvSpPr>
            <a:spLocks noGrp="1"/>
          </p:cNvSpPr>
          <p:nvPr>
            <p:ph type="body" idx="10"/>
          </p:nvPr>
        </p:nvSpPr>
        <p:spPr>
          <a:xfrm>
            <a:off x="4440081" y="5654044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36" name="Text Placeholder 435"/>
          <p:cNvSpPr>
            <a:spLocks noGrp="1"/>
          </p:cNvSpPr>
          <p:nvPr>
            <p:ph type="body" idx="10"/>
          </p:nvPr>
        </p:nvSpPr>
        <p:spPr>
          <a:xfrm>
            <a:off x="332105" y="5547047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37" name="Text Placeholder 436"/>
          <p:cNvSpPr>
            <a:spLocks noGrp="1"/>
          </p:cNvSpPr>
          <p:nvPr>
            <p:ph type="body" idx="10"/>
          </p:nvPr>
        </p:nvSpPr>
        <p:spPr>
          <a:xfrm>
            <a:off x="9275354" y="5476244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 dirty="0">
                <a:solidFill>
                  <a:srgbClr val="FFFFFF"/>
                </a:solidFill>
                <a:latin typeface="Arial" panose="22635452340000000000" pitchFamily="2"/>
              </a:rPr>
              <a:t>Visual 5-33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40" name="Text Placeholder 439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41" name="Text Placeholder 440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42" name="Text Placeholder 441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43" name="Text Placeholder 44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Operational Period </a:t>
            </a:r>
          </a:p>
          <a:p>
            <a:pPr marL="41148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 Line Briefing: </a:t>
            </a:r>
          </a:p>
          <a:p>
            <a:pPr marL="41148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Once on the division, you should brief your assigned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again as to specific job assignments,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safety, and time frames for completion at assignment </a:t>
            </a:r>
          </a:p>
          <a:p>
            <a:pPr marL="0" marR="0" indent="0" algn="ct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 opportunity to exchange new information gathered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8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off-going Division resources </a:t>
            </a:r>
          </a:p>
        </p:txBody>
      </p:sp>
      <p:cxnSp>
        <p:nvCxnSpPr>
          <p:cNvPr id="446" name="Straight Connector 44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47" name="Straight Connector 44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48" name="Straight Connector 447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51" name="Text Placeholder 450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52" name="Text Placeholder 451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53" name="Text Placeholder 452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54" name="Text Placeholder 45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Survey Assignment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After you have given out the assignments, survey your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assignment: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Check out Hazards first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Check Priorities, and receive input from your </a:t>
            </a:r>
          </a:p>
          <a:p>
            <a:pPr marL="777240" marR="0" indent="0" algn="l">
              <a:lnSpc>
                <a:spcPct val="8063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subordinates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Make note of any changes from the IAP and report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440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these to your supervisor </a:t>
            </a:r>
          </a:p>
        </p:txBody>
      </p:sp>
      <p:sp>
        <p:nvSpPr>
          <p:cNvPr id="457" name="Text Placeholder 45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58" name="Text Placeholder 457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59" name="Text Placeholder 45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329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5-35 </a:t>
            </a:r>
          </a:p>
        </p:txBody>
      </p:sp>
      <p:cxnSp>
        <p:nvCxnSpPr>
          <p:cNvPr id="460" name="Straight Connector 459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61" name="Straight Connector 460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62" name="Straight Connector 461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65" name="Text Placeholder 46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66" name="Text Placeholder 46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67" name="Text Placeholder 46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68" name="Text Placeholder 46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for Supervisors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 prepared to provide necessary information to your </a:t>
            </a:r>
          </a:p>
          <a:p>
            <a:pPr marL="45720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supervisor: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Work accomplished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Remaining unfinished tasks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Written projection of resource needs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Projected completion time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Excess resources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77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Any unusual logistical needs </a:t>
            </a:r>
          </a:p>
        </p:txBody>
      </p:sp>
      <p:cxnSp>
        <p:nvCxnSpPr>
          <p:cNvPr id="471" name="Straight Connector 47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72" name="Straight Connector 47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73" name="Straight Connector 47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76" name="Text Placeholder 475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77" name="Text Placeholder 476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78" name="Text Placeholder 477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79" name="Text Placeholder 47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Fiscal Accountability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Division/Group Supervisor must maintain financial </a:t>
            </a:r>
          </a:p>
          <a:p>
            <a:pPr marL="45720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accountability: </a:t>
            </a:r>
          </a:p>
          <a:p>
            <a:pPr marL="0" marR="0" indent="0" algn="ct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Accountable property should be located, documented,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and reported to the proper unit for recovery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Make sure shift tickets on any hired equipment are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signed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Communicate any potential claims to </a:t>
            </a:r>
          </a:p>
          <a:p>
            <a:pPr marL="777240" marR="0" indent="0" algn="l">
              <a:lnSpc>
                <a:spcPct val="80639"/>
              </a:lnSpc>
              <a:spcBef>
                <a:spcPts val="180"/>
              </a:spcBef>
              <a:spcAft>
                <a:spcPts val="115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Finance/Administration Section </a:t>
            </a:r>
          </a:p>
        </p:txBody>
      </p:sp>
      <p:sp>
        <p:nvSpPr>
          <p:cNvPr id="482" name="Text Placeholder 48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83" name="Text Placeholder 482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84" name="Text Placeholder 48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5-37 </a:t>
            </a:r>
          </a:p>
        </p:txBody>
      </p:sp>
      <p:cxnSp>
        <p:nvCxnSpPr>
          <p:cNvPr id="485" name="Straight Connector 484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86" name="Straight Connector 485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87" name="Straight Connector 486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Text Placeholder 49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3529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49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246120" y="3596640"/>
            <a:ext cx="3264535" cy="1965960"/>
          </a:xfrm>
          <a:prstGeom prst="rect">
            <a:avLst/>
          </a:prstGeom>
        </p:spPr>
      </p:pic>
      <p:pic>
        <p:nvPicPr>
          <p:cNvPr id="499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90" name="Text Placeholder 489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91" name="Text Placeholder 490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92" name="Text Placeholder 491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94" name="Text Placeholder 493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23465"/>
                </a:solidFill>
                <a:latin typeface="Arial Unicode MS" panose="22635452340000000000" pitchFamily="2"/>
              </a:rPr>
              <a:t>Before Going Off-Shift </a:t>
            </a:r>
          </a:p>
        </p:txBody>
      </p:sp>
      <p:sp>
        <p:nvSpPr>
          <p:cNvPr id="495" name="Text Placeholder 494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6949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0">
                <a:solidFill>
                  <a:srgbClr val="0234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Make sure that everyone you supervise is accounted </a:t>
            </a:r>
          </a:p>
          <a:p>
            <a:pPr marL="320040" marR="0" indent="0" algn="l">
              <a:lnSpc>
                <a:spcPct val="8159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for </a:t>
            </a:r>
          </a:p>
          <a:p>
            <a:pPr marL="411480" marR="0" indent="0" algn="l">
              <a:lnSpc>
                <a:spcPts val="27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234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You should be the last person off the Division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220"/>
              </a:spcAft>
            </a:pPr>
            <a:r>
              <a:rPr lang="en-US" sz="2350" spc="0">
                <a:solidFill>
                  <a:srgbClr val="0234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465"/>
                </a:solidFill>
                <a:latin typeface="Arial" panose="22635452340000000000" pitchFamily="2"/>
              </a:rPr>
              <a:t>Brief the on-coming supervisor </a:t>
            </a:r>
          </a:p>
        </p:txBody>
      </p:sp>
      <p:cxnSp>
        <p:nvCxnSpPr>
          <p:cNvPr id="500" name="Straight Connector 499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E3F5D"/>
            </a:solidFill>
          </a:ln>
        </p:spPr>
      </p:cxnSp>
      <p:cxnSp>
        <p:nvCxnSpPr>
          <p:cNvPr id="501" name="Straight Connector 500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C4D4E"/>
            </a:solidFill>
          </a:ln>
        </p:spPr>
      </p:cxnSp>
      <p:cxnSp>
        <p:nvCxnSpPr>
          <p:cNvPr id="502" name="Straight Connector 501"/>
          <p:cNvCxnSpPr/>
          <p:nvPr/>
        </p:nvCxnSpPr>
        <p:spPr>
          <a:xfrm>
            <a:off x="27305" y="27305"/>
            <a:ext cx="0" cy="5535295"/>
          </a:xfrm>
          <a:prstGeom prst="line">
            <a:avLst/>
          </a:prstGeom>
          <a:ln w="18415" cmpd="sng">
            <a:solidFill>
              <a:srgbClr val="4C4D4E"/>
            </a:solidFill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54864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Organization </a:t>
            </a:r>
          </a:p>
          <a:p>
            <a:pPr marL="457200" marR="0" indent="0" algn="l">
              <a:lnSpc>
                <a:spcPts val="2300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Pre-Incident </a:t>
            </a:r>
          </a:p>
          <a:p>
            <a:pPr marL="457200" marR="0" indent="0" algn="l">
              <a:lnSpc>
                <a:spcPts val="27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Dispatch/Mobilization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Arrival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228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Operational Period 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5-4 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50" name="Straight Connector 4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51" name="Straight Connector 5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 Placeholder 50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51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505" name="Text Placeholder 50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06" name="Text Placeholder 50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07" name="Text Placeholder 50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11" name="Text Placeholder 510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77329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235">
                <a:solidFill>
                  <a:srgbClr val="003366"/>
                </a:solidFill>
                <a:latin typeface="Arial Unicode MS" panose="22635452340000000000" pitchFamily="2"/>
              </a:rPr>
              <a:t>Debriefing Responsibilities </a:t>
            </a:r>
          </a:p>
        </p:txBody>
      </p:sp>
      <p:sp>
        <p:nvSpPr>
          <p:cNvPr id="512" name="Text Placeholder 511"/>
          <p:cNvSpPr>
            <a:spLocks noGrp="1"/>
          </p:cNvSpPr>
          <p:nvPr>
            <p:ph type="body" idx="10"/>
          </p:nvPr>
        </p:nvSpPr>
        <p:spPr>
          <a:xfrm>
            <a:off x="475615" y="1176020"/>
            <a:ext cx="6924675" cy="27343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The Division/Group Supervisor must debrief the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following sections: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Section Chief or Branch Director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 Unit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Unit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Finance/Administration Section </a:t>
            </a:r>
          </a:p>
        </p:txBody>
      </p:sp>
      <p:sp>
        <p:nvSpPr>
          <p:cNvPr id="513" name="Text Placeholder 5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14" name="Text Placeholder 51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15" name="Text Placeholder 51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5-39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518" name="Text Placeholder 51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19" name="Text Placeholder 51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20" name="Text Placeholder 51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21" name="Text Placeholder 52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65760" rIns="0" bIns="0" anchor="t"/>
          <a:lstStyle/>
          <a:p>
            <a:pPr marL="457200" marR="0" indent="0" algn="l">
              <a:lnSpc>
                <a:spcPts val="30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Documentation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Update Operations Section Chief with info for ICS </a:t>
            </a:r>
          </a:p>
          <a:p>
            <a:pPr marL="777240" marR="0" indent="0" algn="l">
              <a:lnSpc>
                <a:spcPct val="8063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Form 214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Complete Debriefing Form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Complete personnel evaluations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5-3: Division/Group Operational Debriefing </a:t>
            </a:r>
          </a:p>
          <a:p>
            <a:pPr marL="777240" marR="0" indent="0" algn="l">
              <a:lnSpc>
                <a:spcPct val="80639"/>
              </a:lnSpc>
              <a:spcBef>
                <a:spcPts val="36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Form </a:t>
            </a:r>
          </a:p>
        </p:txBody>
      </p:sp>
      <p:cxnSp>
        <p:nvCxnSpPr>
          <p:cNvPr id="524" name="Straight Connector 52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525" name="Straight Connector 52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526" name="Straight Connector 52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529" name="Text Placeholder 52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30" name="Text Placeholder 52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31" name="Text Placeholder 53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32" name="Text Placeholder 53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should be gathered from time of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dispatch to arrival at incident? </a:t>
            </a:r>
          </a:p>
          <a:p>
            <a:pPr marL="50292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should be gathered from an IAP? </a:t>
            </a:r>
          </a:p>
          <a:p>
            <a:pPr marL="5029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What information should be provided at the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Division/Group Resource Briefing? </a:t>
            </a:r>
          </a:p>
        </p:txBody>
      </p:sp>
      <p:sp>
        <p:nvSpPr>
          <p:cNvPr id="535" name="Text Placeholder 53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36" name="Text Placeholder 53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37" name="Text Placeholder 53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5-41 </a:t>
            </a:r>
          </a:p>
        </p:txBody>
      </p:sp>
      <p:cxnSp>
        <p:nvCxnSpPr>
          <p:cNvPr id="538" name="Straight Connector 53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539" name="Straight Connector 53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540" name="Straight Connector 53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543" name="Text Placeholder 542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44" name="Text Placeholder 543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5-42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45" name="Text Placeholder 544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33350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546" name="Text Placeholder 54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(cont.) </a:t>
            </a:r>
          </a:p>
          <a:p>
            <a:pPr marL="457200" marR="0" indent="50292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 startAt="4"/>
            </a:pPr>
            <a:r>
              <a:rPr lang="en-US" sz="2400" b="1" i="1" spc="40">
                <a:solidFill>
                  <a:srgbClr val="003366"/>
                </a:solidFill>
                <a:latin typeface="Arial" panose="22635452340000000000" pitchFamily="2"/>
              </a:rPr>
              <a:t>What is the purpose of an Assignment Line Briefing? </a:t>
            </a:r>
          </a:p>
          <a:p>
            <a:pPr marL="457200" marR="0" indent="50292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55">
                <a:solidFill>
                  <a:srgbClr val="003366"/>
                </a:solidFill>
                <a:latin typeface="Arial" panose="22635452340000000000" pitchFamily="2"/>
              </a:rPr>
              <a:t>What information should be gathered for debrief and </a:t>
            </a:r>
          </a:p>
          <a:p>
            <a:pPr marL="91440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who should receive it? </a:t>
            </a:r>
          </a:p>
          <a:p>
            <a:pPr marL="457200" marR="0" indent="50292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will the Operations Section Chief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2124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ask from the Division/Group Supervisor? </a:t>
            </a:r>
          </a:p>
        </p:txBody>
      </p:sp>
      <p:cxnSp>
        <p:nvCxnSpPr>
          <p:cNvPr id="549" name="Straight Connector 54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550" name="Straight Connector 54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551" name="Straight Connector 55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8890" y="5982970"/>
            <a:ext cx="9135110" cy="118745"/>
          </a:xfrm>
          <a:prstGeom prst="rect">
            <a:avLst/>
          </a:prstGeom>
          <a:solidFill>
            <a:srgbClr val="96A4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5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23045" cy="21590"/>
          </a:xfrm>
          <a:prstGeom prst="rect">
            <a:avLst/>
          </a:prstGeom>
        </p:spPr>
      </p:pic>
      <p:pic>
        <p:nvPicPr>
          <p:cNvPr id="63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8890" y="5982970"/>
            <a:ext cx="9135110" cy="856615"/>
          </a:xfrm>
          <a:prstGeom prst="rect">
            <a:avLst/>
          </a:prstGeom>
        </p:spPr>
      </p:pic>
      <p:sp>
        <p:nvSpPr>
          <p:cNvPr id="54" name="Text Placeholder 53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idx="10"/>
          </p:nvPr>
        </p:nvSpPr>
        <p:spPr>
          <a:xfrm>
            <a:off x="484505" y="271145"/>
            <a:ext cx="3951017" cy="71120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200"/>
              </a:lnSpc>
              <a:spcAft>
                <a:spcPts val="0"/>
              </a:spcAft>
            </a:pPr>
            <a:endParaRPr lang="en-US" sz="3350" b="1" spc="-175" dirty="0" smtClean="0">
              <a:solidFill>
                <a:srgbClr val="003366"/>
              </a:solidFill>
              <a:latin typeface="Arial Unicode MS" panose="22635452340000000000" pitchFamily="2"/>
            </a:endParaRPr>
          </a:p>
          <a:p>
            <a:pPr marL="0" marR="0" indent="0" algn="ctr">
              <a:lnSpc>
                <a:spcPts val="2200"/>
              </a:lnSpc>
              <a:spcAft>
                <a:spcPts val="0"/>
              </a:spcAft>
              <a:buNone/>
            </a:pPr>
            <a:r>
              <a:rPr lang="en-US" sz="3350" b="1" spc="-175" dirty="0" smtClean="0">
                <a:solidFill>
                  <a:srgbClr val="003366"/>
                </a:solidFill>
                <a:latin typeface="Arial Unicode MS" panose="22635452340000000000" pitchFamily="2"/>
              </a:rPr>
              <a:t>Pre-Incident </a:t>
            </a:r>
            <a:endParaRPr lang="en-US" sz="3350" b="1" spc="-175" dirty="0">
              <a:solidFill>
                <a:srgbClr val="003366"/>
              </a:solidFill>
              <a:latin typeface="Arial Unicode MS" panose="22635452340000000000" pitchFamily="2"/>
            </a:endParaRPr>
          </a:p>
        </p:txBody>
      </p:sp>
      <p:sp>
        <p:nvSpPr>
          <p:cNvPr id="61" name="Text Placeholder 60"/>
          <p:cNvSpPr>
            <a:spLocks noGrp="1"/>
          </p:cNvSpPr>
          <p:nvPr>
            <p:ph type="body" idx="10"/>
          </p:nvPr>
        </p:nvSpPr>
        <p:spPr>
          <a:xfrm>
            <a:off x="496570" y="1188720"/>
            <a:ext cx="7084060" cy="130746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Training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Incident experience appropriate to the incident </a:t>
            </a:r>
          </a:p>
          <a:p>
            <a:pPr marL="0" marR="0" indent="0" algn="l">
              <a:lnSpc>
                <a:spcPts val="2200"/>
              </a:lnSpc>
              <a:spcBef>
                <a:spcPts val="108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Go-Kit 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5291455" y="3413760"/>
            <a:ext cx="2439035" cy="0"/>
          </a:xfrm>
          <a:prstGeom prst="line">
            <a:avLst/>
          </a:prstGeom>
          <a:ln w="21590" cmpd="sng">
            <a:solidFill>
              <a:srgbClr val="020203"/>
            </a:solidFill>
          </a:ln>
        </p:spPr>
      </p:cxnSp>
      <p:cxnSp>
        <p:nvCxnSpPr>
          <p:cNvPr id="65" name="Straight Connector 64"/>
          <p:cNvCxnSpPr/>
          <p:nvPr/>
        </p:nvCxnSpPr>
        <p:spPr>
          <a:xfrm>
            <a:off x="15240" y="30480"/>
            <a:ext cx="0" cy="5953125"/>
          </a:xfrm>
          <a:prstGeom prst="line">
            <a:avLst/>
          </a:prstGeom>
          <a:ln w="18415" cmpd="sng">
            <a:solidFill>
              <a:srgbClr val="4D4E4D"/>
            </a:solidFill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7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68" name="Text Placeholder 6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1456690" y="1475105"/>
            <a:ext cx="6422390" cy="2591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200" b="1" i="1" spc="0">
                <a:solidFill>
                  <a:srgbClr val="000000"/>
                </a:solidFill>
                <a:latin typeface="Tahoma" panose="22635452340000000000" pitchFamily="2"/>
              </a:rPr>
              <a:t>What should be </a:t>
            </a:r>
          </a:p>
          <a:p>
            <a:pPr marL="0" marR="0" indent="0" algn="ctr">
              <a:lnSpc>
                <a:spcPct val="95999"/>
              </a:lnSpc>
              <a:spcBef>
                <a:spcPts val="1980"/>
              </a:spcBef>
              <a:spcAft>
                <a:spcPts val="0"/>
              </a:spcAft>
            </a:pPr>
            <a:r>
              <a:rPr lang="en-US" sz="5200" b="1" i="1" spc="0">
                <a:solidFill>
                  <a:srgbClr val="000000"/>
                </a:solidFill>
                <a:latin typeface="Tahoma" panose="22635452340000000000" pitchFamily="2"/>
              </a:rPr>
              <a:t>included in your </a:t>
            </a:r>
          </a:p>
          <a:p>
            <a:pPr marL="0" marR="0" indent="0" algn="ctr">
              <a:lnSpc>
                <a:spcPct val="81599"/>
              </a:lnSpc>
              <a:spcBef>
                <a:spcPts val="1260"/>
              </a:spcBef>
              <a:spcAft>
                <a:spcPts val="180"/>
              </a:spcAft>
            </a:pPr>
            <a:r>
              <a:rPr lang="en-US" sz="5200" b="1" i="1" spc="0">
                <a:solidFill>
                  <a:srgbClr val="000000"/>
                </a:solidFill>
                <a:latin typeface="Tahoma" panose="22635452340000000000" pitchFamily="2"/>
              </a:rPr>
              <a:t>Personal Go-Kit? </a:t>
            </a:r>
          </a:p>
        </p:txBody>
      </p:sp>
      <p:sp>
        <p:nvSpPr>
          <p:cNvPr id="75" name="Text Placeholder 7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76" name="Text Placeholder 75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77" name="Text Placeholder 7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5-6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88581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8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173095" y="4114800"/>
            <a:ext cx="2733675" cy="1798320"/>
          </a:xfrm>
          <a:prstGeom prst="rect">
            <a:avLst/>
          </a:prstGeom>
        </p:spPr>
      </p:pic>
      <p:pic>
        <p:nvPicPr>
          <p:cNvPr id="89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475615" y="27305"/>
            <a:ext cx="865632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Go-Kit Contents </a:t>
            </a:r>
          </a:p>
        </p:txBody>
      </p:sp>
      <p:sp>
        <p:nvSpPr>
          <p:cNvPr id="85" name="Text Placeholder 84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32131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Briefing/debriefing check sheet(s)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Checklist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ICS Form 520-1 - FOG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PTB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Forms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5-1: Division/Group Supervisor Checklist </a:t>
            </a:r>
          </a:p>
        </p:txBody>
      </p:sp>
      <p:cxnSp>
        <p:nvCxnSpPr>
          <p:cNvPr id="90" name="Straight Connector 89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91" name="Straight Connector 90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92" name="Straight Connector 91"/>
          <p:cNvCxnSpPr/>
          <p:nvPr/>
        </p:nvCxnSpPr>
        <p:spPr>
          <a:xfrm>
            <a:off x="27305" y="27305"/>
            <a:ext cx="0" cy="588581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Placeholder 9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0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95" name="Text Placeholder 94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96" name="Text Placeholder 9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7" name="Text Placeholder 9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3810000" cy="4997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Dispatch/Mobilization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575945" y="1176020"/>
            <a:ext cx="8061960" cy="723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Start gathering information at the time of the request on </a:t>
            </a:r>
          </a:p>
          <a:p>
            <a:pPr marL="1234440" marR="0" indent="0" algn="l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Division/Group Supervisor Checklist. </a:t>
            </a:r>
          </a:p>
        </p:txBody>
      </p:sp>
      <p:sp>
        <p:nvSpPr>
          <p:cNvPr id="103" name="Text Placeholder 1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7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04" name="Text Placeholder 103"/>
          <p:cNvSpPr>
            <a:spLocks noGrp="1"/>
          </p:cNvSpPr>
          <p:nvPr>
            <p:ph type="body" idx="10"/>
          </p:nvPr>
        </p:nvSpPr>
        <p:spPr>
          <a:xfrm>
            <a:off x="328930" y="6419215"/>
            <a:ext cx="303022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5-8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0" y="6101715"/>
            <a:ext cx="914400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5: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5-25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5915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Information Gathering and Briefings 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Gathering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from agency dispatch: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and order #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Reporting times, locations, and date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Radio frequencies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Special travel route and restrictions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47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type </a:t>
            </a:r>
          </a:p>
        </p:txBody>
      </p:sp>
      <p:cxnSp>
        <p:nvCxnSpPr>
          <p:cNvPr id="114" name="Straight Connector 11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15" name="Straight Connector 11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16" name="Straight Connector 11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1699</Words>
  <Application>Microsoft Office PowerPoint</Application>
  <PresentationFormat>On-screen Show (4:3)</PresentationFormat>
  <Paragraphs>444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 Unicode MS</vt:lpstr>
      <vt:lpstr>Arial</vt:lpstr>
      <vt:lpstr>Calibri</vt:lpstr>
      <vt:lpstr>Tahoma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</cp:lastModifiedBy>
  <cp:revision>3</cp:revision>
  <dcterms:modified xsi:type="dcterms:W3CDTF">2016-09-15T17:38:14Z</dcterms:modified>
</cp:coreProperties>
</file>