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55"/>
  </p:notesMasterIdLst>
  <p:handoutMasterIdLst>
    <p:handoutMasterId r:id="rId56"/>
  </p:handoutMasterIdLst>
  <p:sldIdLst>
    <p:sldId id="628" r:id="rId2"/>
    <p:sldId id="632" r:id="rId3"/>
    <p:sldId id="699" r:id="rId4"/>
    <p:sldId id="693" r:id="rId5"/>
    <p:sldId id="700" r:id="rId6"/>
    <p:sldId id="701" r:id="rId7"/>
    <p:sldId id="694" r:id="rId8"/>
    <p:sldId id="695" r:id="rId9"/>
    <p:sldId id="696" r:id="rId10"/>
    <p:sldId id="697" r:id="rId11"/>
    <p:sldId id="698" r:id="rId12"/>
    <p:sldId id="702" r:id="rId13"/>
    <p:sldId id="703" r:id="rId14"/>
    <p:sldId id="756" r:id="rId15"/>
    <p:sldId id="705" r:id="rId16"/>
    <p:sldId id="706" r:id="rId17"/>
    <p:sldId id="707" r:id="rId18"/>
    <p:sldId id="708" r:id="rId19"/>
    <p:sldId id="709" r:id="rId20"/>
    <p:sldId id="710" r:id="rId21"/>
    <p:sldId id="744" r:id="rId22"/>
    <p:sldId id="745" r:id="rId23"/>
    <p:sldId id="713" r:id="rId24"/>
    <p:sldId id="714" r:id="rId25"/>
    <p:sldId id="715" r:id="rId26"/>
    <p:sldId id="716" r:id="rId27"/>
    <p:sldId id="746" r:id="rId28"/>
    <p:sldId id="718" r:id="rId29"/>
    <p:sldId id="719" r:id="rId30"/>
    <p:sldId id="720" r:id="rId31"/>
    <p:sldId id="721" r:id="rId32"/>
    <p:sldId id="722" r:id="rId33"/>
    <p:sldId id="723" r:id="rId34"/>
    <p:sldId id="747" r:id="rId35"/>
    <p:sldId id="748" r:id="rId36"/>
    <p:sldId id="749" r:id="rId37"/>
    <p:sldId id="750" r:id="rId38"/>
    <p:sldId id="751" r:id="rId39"/>
    <p:sldId id="752" r:id="rId40"/>
    <p:sldId id="753" r:id="rId41"/>
    <p:sldId id="754" r:id="rId42"/>
    <p:sldId id="755" r:id="rId43"/>
    <p:sldId id="733" r:id="rId44"/>
    <p:sldId id="734" r:id="rId45"/>
    <p:sldId id="735" r:id="rId46"/>
    <p:sldId id="736" r:id="rId47"/>
    <p:sldId id="737" r:id="rId48"/>
    <p:sldId id="738" r:id="rId49"/>
    <p:sldId id="739" r:id="rId50"/>
    <p:sldId id="740" r:id="rId51"/>
    <p:sldId id="741" r:id="rId52"/>
    <p:sldId id="742" r:id="rId53"/>
    <p:sldId id="743" r:id="rId54"/>
  </p:sldIdLst>
  <p:sldSz cx="9144000" cy="6858000" type="screen4x3"/>
  <p:notesSz cx="6881813" cy="9296400"/>
  <p:defaultTextStyle>
    <a:defPPr>
      <a:defRPr lang="en-US"/>
    </a:defPPr>
    <a:lvl1pPr algn="l" rtl="0" fontAlgn="base">
      <a:spcBef>
        <a:spcPct val="0"/>
      </a:spcBef>
      <a:spcAft>
        <a:spcPct val="0"/>
      </a:spcAft>
      <a:defRPr sz="2600" kern="1200">
        <a:solidFill>
          <a:schemeClr val="tx1"/>
        </a:solidFill>
        <a:latin typeface="Tahoma" pitchFamily="34" charset="0"/>
        <a:ea typeface="+mn-ea"/>
        <a:cs typeface="Arial" charset="0"/>
      </a:defRPr>
    </a:lvl1pPr>
    <a:lvl2pPr marL="457200" algn="l" rtl="0" fontAlgn="base">
      <a:spcBef>
        <a:spcPct val="0"/>
      </a:spcBef>
      <a:spcAft>
        <a:spcPct val="0"/>
      </a:spcAft>
      <a:defRPr sz="2600" kern="1200">
        <a:solidFill>
          <a:schemeClr val="tx1"/>
        </a:solidFill>
        <a:latin typeface="Tahoma" pitchFamily="34" charset="0"/>
        <a:ea typeface="+mn-ea"/>
        <a:cs typeface="Arial" charset="0"/>
      </a:defRPr>
    </a:lvl2pPr>
    <a:lvl3pPr marL="914400" algn="l" rtl="0" fontAlgn="base">
      <a:spcBef>
        <a:spcPct val="0"/>
      </a:spcBef>
      <a:spcAft>
        <a:spcPct val="0"/>
      </a:spcAft>
      <a:defRPr sz="2600" kern="1200">
        <a:solidFill>
          <a:schemeClr val="tx1"/>
        </a:solidFill>
        <a:latin typeface="Tahoma" pitchFamily="34" charset="0"/>
        <a:ea typeface="+mn-ea"/>
        <a:cs typeface="Arial" charset="0"/>
      </a:defRPr>
    </a:lvl3pPr>
    <a:lvl4pPr marL="1371600" algn="l" rtl="0" fontAlgn="base">
      <a:spcBef>
        <a:spcPct val="0"/>
      </a:spcBef>
      <a:spcAft>
        <a:spcPct val="0"/>
      </a:spcAft>
      <a:defRPr sz="2600" kern="1200">
        <a:solidFill>
          <a:schemeClr val="tx1"/>
        </a:solidFill>
        <a:latin typeface="Tahoma" pitchFamily="34" charset="0"/>
        <a:ea typeface="+mn-ea"/>
        <a:cs typeface="Arial" charset="0"/>
      </a:defRPr>
    </a:lvl4pPr>
    <a:lvl5pPr marL="1828800" algn="l" rtl="0" fontAlgn="base">
      <a:spcBef>
        <a:spcPct val="0"/>
      </a:spcBef>
      <a:spcAft>
        <a:spcPct val="0"/>
      </a:spcAft>
      <a:defRPr sz="2600" kern="1200">
        <a:solidFill>
          <a:schemeClr val="tx1"/>
        </a:solidFill>
        <a:latin typeface="Tahoma" pitchFamily="34" charset="0"/>
        <a:ea typeface="+mn-ea"/>
        <a:cs typeface="Arial" charset="0"/>
      </a:defRPr>
    </a:lvl5pPr>
    <a:lvl6pPr marL="2286000" algn="l" defTabSz="914400" rtl="0" eaLnBrk="1" latinLnBrk="0" hangingPunct="1">
      <a:defRPr sz="2600" kern="1200">
        <a:solidFill>
          <a:schemeClr val="tx1"/>
        </a:solidFill>
        <a:latin typeface="Tahoma" pitchFamily="34" charset="0"/>
        <a:ea typeface="+mn-ea"/>
        <a:cs typeface="Arial" charset="0"/>
      </a:defRPr>
    </a:lvl6pPr>
    <a:lvl7pPr marL="2743200" algn="l" defTabSz="914400" rtl="0" eaLnBrk="1" latinLnBrk="0" hangingPunct="1">
      <a:defRPr sz="2600" kern="1200">
        <a:solidFill>
          <a:schemeClr val="tx1"/>
        </a:solidFill>
        <a:latin typeface="Tahoma" pitchFamily="34" charset="0"/>
        <a:ea typeface="+mn-ea"/>
        <a:cs typeface="Arial" charset="0"/>
      </a:defRPr>
    </a:lvl7pPr>
    <a:lvl8pPr marL="3200400" algn="l" defTabSz="914400" rtl="0" eaLnBrk="1" latinLnBrk="0" hangingPunct="1">
      <a:defRPr sz="2600" kern="1200">
        <a:solidFill>
          <a:schemeClr val="tx1"/>
        </a:solidFill>
        <a:latin typeface="Tahoma" pitchFamily="34" charset="0"/>
        <a:ea typeface="+mn-ea"/>
        <a:cs typeface="Arial" charset="0"/>
      </a:defRPr>
    </a:lvl8pPr>
    <a:lvl9pPr marL="3657600" algn="l" defTabSz="914400" rtl="0" eaLnBrk="1" latinLnBrk="0" hangingPunct="1">
      <a:defRPr sz="2600" kern="1200">
        <a:solidFill>
          <a:schemeClr val="tx1"/>
        </a:solidFill>
        <a:latin typeface="Tahom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D2E8F6"/>
    <a:srgbClr val="006699"/>
    <a:srgbClr val="EBD0C1"/>
    <a:srgbClr val="A40000"/>
    <a:srgbClr val="D2EBC1"/>
    <a:srgbClr val="006600"/>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589" autoAdjust="0"/>
    <p:restoredTop sz="86475" autoAdjust="0"/>
  </p:normalViewPr>
  <p:slideViewPr>
    <p:cSldViewPr snapToGrid="0">
      <p:cViewPr>
        <p:scale>
          <a:sx n="93" d="100"/>
          <a:sy n="93" d="100"/>
        </p:scale>
        <p:origin x="-492" y="174"/>
      </p:cViewPr>
      <p:guideLst>
        <p:guide orient="horz" pos="720"/>
        <p:guide pos="2880"/>
      </p:guideLst>
    </p:cSldViewPr>
  </p:slideViewPr>
  <p:outlineViewPr>
    <p:cViewPr>
      <p:scale>
        <a:sx n="33" d="100"/>
        <a:sy n="33" d="100"/>
      </p:scale>
      <p:origin x="0" y="19458"/>
    </p:cViewPr>
  </p:outlineViewPr>
  <p:notesTextViewPr>
    <p:cViewPr>
      <p:scale>
        <a:sx n="100" d="100"/>
        <a:sy n="100" d="100"/>
      </p:scale>
      <p:origin x="0" y="0"/>
    </p:cViewPr>
  </p:notesTextViewPr>
  <p:sorterViewPr>
    <p:cViewPr>
      <p:scale>
        <a:sx n="100" d="100"/>
        <a:sy n="100" d="100"/>
      </p:scale>
      <p:origin x="0" y="2592"/>
    </p:cViewPr>
  </p:sorterViewPr>
  <p:notesViewPr>
    <p:cSldViewPr snapToGrid="0">
      <p:cViewPr>
        <p:scale>
          <a:sx n="75" d="100"/>
          <a:sy n="75" d="100"/>
        </p:scale>
        <p:origin x="-2322" y="-72"/>
      </p:cViewPr>
      <p:guideLst>
        <p:guide orient="horz" pos="2928"/>
        <p:guide pos="216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62" name="Rectangle 2"/>
          <p:cNvSpPr>
            <a:spLocks noGrp="1" noChangeArrowheads="1"/>
          </p:cNvSpPr>
          <p:nvPr>
            <p:ph type="hdr" sz="quarter"/>
          </p:nvPr>
        </p:nvSpPr>
        <p:spPr bwMode="auto">
          <a:xfrm>
            <a:off x="0" y="0"/>
            <a:ext cx="2982913" cy="457200"/>
          </a:xfrm>
          <a:prstGeom prst="rect">
            <a:avLst/>
          </a:prstGeom>
          <a:noFill/>
          <a:ln w="9525">
            <a:noFill/>
            <a:miter lim="800000"/>
            <a:headEnd/>
            <a:tailEnd/>
          </a:ln>
          <a:effectLst/>
        </p:spPr>
        <p:txBody>
          <a:bodyPr vert="horz" wrap="square" lIns="91563" tIns="45781" rIns="91563" bIns="45781" numCol="1" anchor="t" anchorCtr="0" compatLnSpc="1">
            <a:prstTxWarp prst="textNoShape">
              <a:avLst/>
            </a:prstTxWarp>
          </a:bodyPr>
          <a:lstStyle>
            <a:lvl1pPr algn="l" defTabSz="915431">
              <a:defRPr sz="1200">
                <a:latin typeface="Tahoma" pitchFamily="34" charset="0"/>
                <a:cs typeface="+mn-cs"/>
              </a:defRPr>
            </a:lvl1pPr>
          </a:lstStyle>
          <a:p>
            <a:pPr>
              <a:defRPr/>
            </a:pPr>
            <a:endParaRPr lang="en-US"/>
          </a:p>
        </p:txBody>
      </p:sp>
      <p:sp>
        <p:nvSpPr>
          <p:cNvPr id="143363" name="Rectangle 3"/>
          <p:cNvSpPr>
            <a:spLocks noGrp="1" noChangeArrowheads="1"/>
          </p:cNvSpPr>
          <p:nvPr>
            <p:ph type="dt" sz="quarter" idx="1"/>
          </p:nvPr>
        </p:nvSpPr>
        <p:spPr bwMode="auto">
          <a:xfrm>
            <a:off x="3898900" y="0"/>
            <a:ext cx="2982913" cy="457200"/>
          </a:xfrm>
          <a:prstGeom prst="rect">
            <a:avLst/>
          </a:prstGeom>
          <a:noFill/>
          <a:ln w="9525">
            <a:noFill/>
            <a:miter lim="800000"/>
            <a:headEnd/>
            <a:tailEnd/>
          </a:ln>
          <a:effectLst/>
        </p:spPr>
        <p:txBody>
          <a:bodyPr vert="horz" wrap="square" lIns="91563" tIns="45781" rIns="91563" bIns="45781" numCol="1" anchor="t" anchorCtr="0" compatLnSpc="1">
            <a:prstTxWarp prst="textNoShape">
              <a:avLst/>
            </a:prstTxWarp>
          </a:bodyPr>
          <a:lstStyle>
            <a:lvl1pPr algn="r" defTabSz="915431">
              <a:defRPr sz="1200">
                <a:latin typeface="Tahoma" pitchFamily="34" charset="0"/>
                <a:cs typeface="+mn-cs"/>
              </a:defRPr>
            </a:lvl1pPr>
          </a:lstStyle>
          <a:p>
            <a:pPr>
              <a:defRPr/>
            </a:pPr>
            <a:endParaRPr lang="en-US"/>
          </a:p>
        </p:txBody>
      </p:sp>
      <p:sp>
        <p:nvSpPr>
          <p:cNvPr id="143364" name="Rectangle 4"/>
          <p:cNvSpPr>
            <a:spLocks noGrp="1" noChangeArrowheads="1"/>
          </p:cNvSpPr>
          <p:nvPr>
            <p:ph type="ftr" sz="quarter" idx="2"/>
          </p:nvPr>
        </p:nvSpPr>
        <p:spPr bwMode="auto">
          <a:xfrm>
            <a:off x="0" y="8839200"/>
            <a:ext cx="2982913" cy="457200"/>
          </a:xfrm>
          <a:prstGeom prst="rect">
            <a:avLst/>
          </a:prstGeom>
          <a:noFill/>
          <a:ln w="9525">
            <a:noFill/>
            <a:miter lim="800000"/>
            <a:headEnd/>
            <a:tailEnd/>
          </a:ln>
          <a:effectLst/>
        </p:spPr>
        <p:txBody>
          <a:bodyPr vert="horz" wrap="square" lIns="91563" tIns="45781" rIns="91563" bIns="45781" numCol="1" anchor="b" anchorCtr="0" compatLnSpc="1">
            <a:prstTxWarp prst="textNoShape">
              <a:avLst/>
            </a:prstTxWarp>
          </a:bodyPr>
          <a:lstStyle>
            <a:lvl1pPr algn="l" defTabSz="915431">
              <a:defRPr sz="1200">
                <a:latin typeface="Tahoma" pitchFamily="34" charset="0"/>
                <a:cs typeface="+mn-cs"/>
              </a:defRPr>
            </a:lvl1pPr>
          </a:lstStyle>
          <a:p>
            <a:pPr>
              <a:defRPr/>
            </a:pPr>
            <a:endParaRPr lang="en-US"/>
          </a:p>
        </p:txBody>
      </p:sp>
      <p:sp>
        <p:nvSpPr>
          <p:cNvPr id="143365" name="Rectangle 5"/>
          <p:cNvSpPr>
            <a:spLocks noGrp="1" noChangeArrowheads="1"/>
          </p:cNvSpPr>
          <p:nvPr>
            <p:ph type="sldNum" sz="quarter" idx="3"/>
          </p:nvPr>
        </p:nvSpPr>
        <p:spPr bwMode="auto">
          <a:xfrm>
            <a:off x="3898900" y="8839200"/>
            <a:ext cx="2982913" cy="457200"/>
          </a:xfrm>
          <a:prstGeom prst="rect">
            <a:avLst/>
          </a:prstGeom>
          <a:noFill/>
          <a:ln w="9525">
            <a:noFill/>
            <a:miter lim="800000"/>
            <a:headEnd/>
            <a:tailEnd/>
          </a:ln>
          <a:effectLst/>
        </p:spPr>
        <p:txBody>
          <a:bodyPr vert="horz" wrap="square" lIns="91563" tIns="45781" rIns="91563" bIns="45781" numCol="1" anchor="b" anchorCtr="0" compatLnSpc="1">
            <a:prstTxWarp prst="textNoShape">
              <a:avLst/>
            </a:prstTxWarp>
          </a:bodyPr>
          <a:lstStyle>
            <a:lvl1pPr algn="r" defTabSz="915431">
              <a:defRPr sz="1200">
                <a:latin typeface="Tahoma" pitchFamily="34" charset="0"/>
                <a:cs typeface="+mn-cs"/>
              </a:defRPr>
            </a:lvl1pPr>
          </a:lstStyle>
          <a:p>
            <a:pPr>
              <a:defRPr/>
            </a:pPr>
            <a:fld id="{9A8F42DA-61DA-4B68-A495-4941793ED164}" type="slidenum">
              <a:rPr lang="en-US"/>
              <a:pPr>
                <a:defRPr/>
              </a:pPr>
              <a:t>‹#›</a:t>
            </a:fld>
            <a:endParaRPr lang="en-US" dirty="0"/>
          </a:p>
        </p:txBody>
      </p:sp>
    </p:spTree>
    <p:extLst>
      <p:ext uri="{BB962C8B-B14F-4D97-AF65-F5344CB8AC3E}">
        <p14:creationId xmlns:p14="http://schemas.microsoft.com/office/powerpoint/2010/main" val="3224639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bwMode="auto">
          <a:xfrm>
            <a:off x="0" y="0"/>
            <a:ext cx="2982913" cy="465138"/>
          </a:xfrm>
          <a:prstGeom prst="rect">
            <a:avLst/>
          </a:prstGeom>
          <a:noFill/>
          <a:ln w="9525">
            <a:noFill/>
            <a:miter lim="800000"/>
            <a:headEnd/>
            <a:tailEnd/>
          </a:ln>
          <a:effectLst/>
        </p:spPr>
        <p:txBody>
          <a:bodyPr vert="horz" wrap="square" lIns="91563" tIns="45781" rIns="91563" bIns="45781" numCol="1" anchor="t" anchorCtr="0" compatLnSpc="1">
            <a:prstTxWarp prst="textNoShape">
              <a:avLst/>
            </a:prstTxWarp>
          </a:bodyPr>
          <a:lstStyle>
            <a:lvl1pPr algn="l" defTabSz="915431">
              <a:defRPr sz="1200">
                <a:latin typeface="Arial" charset="0"/>
                <a:cs typeface="+mn-cs"/>
              </a:defRPr>
            </a:lvl1pPr>
          </a:lstStyle>
          <a:p>
            <a:pPr>
              <a:defRPr/>
            </a:pPr>
            <a:endParaRPr lang="en-US"/>
          </a:p>
        </p:txBody>
      </p:sp>
      <p:sp>
        <p:nvSpPr>
          <p:cNvPr id="91139" name="Rectangle 3"/>
          <p:cNvSpPr>
            <a:spLocks noGrp="1" noChangeArrowheads="1"/>
          </p:cNvSpPr>
          <p:nvPr>
            <p:ph type="dt" idx="1"/>
          </p:nvPr>
        </p:nvSpPr>
        <p:spPr bwMode="auto">
          <a:xfrm>
            <a:off x="3897313" y="0"/>
            <a:ext cx="2982912" cy="465138"/>
          </a:xfrm>
          <a:prstGeom prst="rect">
            <a:avLst/>
          </a:prstGeom>
          <a:noFill/>
          <a:ln w="9525">
            <a:noFill/>
            <a:miter lim="800000"/>
            <a:headEnd/>
            <a:tailEnd/>
          </a:ln>
          <a:effectLst/>
        </p:spPr>
        <p:txBody>
          <a:bodyPr vert="horz" wrap="square" lIns="91563" tIns="45781" rIns="91563" bIns="45781" numCol="1" anchor="t" anchorCtr="0" compatLnSpc="1">
            <a:prstTxWarp prst="textNoShape">
              <a:avLst/>
            </a:prstTxWarp>
          </a:bodyPr>
          <a:lstStyle>
            <a:lvl1pPr algn="r" defTabSz="915431">
              <a:defRPr sz="1200">
                <a:latin typeface="Arial" charset="0"/>
                <a:cs typeface="+mn-cs"/>
              </a:defRPr>
            </a:lvl1pPr>
          </a:lstStyle>
          <a:p>
            <a:pPr>
              <a:defRPr/>
            </a:pPr>
            <a:endParaRPr lang="en-US"/>
          </a:p>
        </p:txBody>
      </p:sp>
      <p:sp>
        <p:nvSpPr>
          <p:cNvPr id="61444" name="Rectangle 4"/>
          <p:cNvSpPr>
            <a:spLocks noGrp="1" noRot="1" noChangeAspect="1" noChangeArrowheads="1" noTextEdit="1"/>
          </p:cNvSpPr>
          <p:nvPr>
            <p:ph type="sldImg" idx="2"/>
          </p:nvPr>
        </p:nvSpPr>
        <p:spPr bwMode="auto">
          <a:xfrm>
            <a:off x="1117600" y="696913"/>
            <a:ext cx="4646613"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41" name="Rectangle 5"/>
          <p:cNvSpPr>
            <a:spLocks noGrp="1" noChangeArrowheads="1"/>
          </p:cNvSpPr>
          <p:nvPr>
            <p:ph type="body" sz="quarter" idx="3"/>
          </p:nvPr>
        </p:nvSpPr>
        <p:spPr bwMode="auto">
          <a:xfrm>
            <a:off x="688975" y="4416425"/>
            <a:ext cx="5503863" cy="4183063"/>
          </a:xfrm>
          <a:prstGeom prst="rect">
            <a:avLst/>
          </a:prstGeom>
          <a:noFill/>
          <a:ln w="9525">
            <a:noFill/>
            <a:miter lim="800000"/>
            <a:headEnd/>
            <a:tailEnd/>
          </a:ln>
          <a:effectLst/>
        </p:spPr>
        <p:txBody>
          <a:bodyPr vert="horz" wrap="square" lIns="91563" tIns="45781" rIns="91563" bIns="4578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1142" name="Rectangle 6"/>
          <p:cNvSpPr>
            <a:spLocks noGrp="1" noChangeArrowheads="1"/>
          </p:cNvSpPr>
          <p:nvPr>
            <p:ph type="ftr" sz="quarter" idx="4"/>
          </p:nvPr>
        </p:nvSpPr>
        <p:spPr bwMode="auto">
          <a:xfrm>
            <a:off x="0" y="8829675"/>
            <a:ext cx="2982913" cy="465138"/>
          </a:xfrm>
          <a:prstGeom prst="rect">
            <a:avLst/>
          </a:prstGeom>
          <a:noFill/>
          <a:ln w="9525">
            <a:noFill/>
            <a:miter lim="800000"/>
            <a:headEnd/>
            <a:tailEnd/>
          </a:ln>
          <a:effectLst/>
        </p:spPr>
        <p:txBody>
          <a:bodyPr vert="horz" wrap="square" lIns="91563" tIns="45781" rIns="91563" bIns="45781" numCol="1" anchor="b" anchorCtr="0" compatLnSpc="1">
            <a:prstTxWarp prst="textNoShape">
              <a:avLst/>
            </a:prstTxWarp>
          </a:bodyPr>
          <a:lstStyle>
            <a:lvl1pPr algn="l" defTabSz="915431">
              <a:defRPr sz="1200">
                <a:latin typeface="Arial" charset="0"/>
                <a:cs typeface="+mn-cs"/>
              </a:defRPr>
            </a:lvl1pPr>
          </a:lstStyle>
          <a:p>
            <a:pPr>
              <a:defRPr/>
            </a:pPr>
            <a:endParaRPr lang="en-US"/>
          </a:p>
        </p:txBody>
      </p:sp>
      <p:sp>
        <p:nvSpPr>
          <p:cNvPr id="91143" name="Rectangle 7"/>
          <p:cNvSpPr>
            <a:spLocks noGrp="1" noChangeArrowheads="1"/>
          </p:cNvSpPr>
          <p:nvPr>
            <p:ph type="sldNum" sz="quarter" idx="5"/>
          </p:nvPr>
        </p:nvSpPr>
        <p:spPr bwMode="auto">
          <a:xfrm>
            <a:off x="3897313" y="8829675"/>
            <a:ext cx="2982912" cy="465138"/>
          </a:xfrm>
          <a:prstGeom prst="rect">
            <a:avLst/>
          </a:prstGeom>
          <a:noFill/>
          <a:ln w="9525">
            <a:noFill/>
            <a:miter lim="800000"/>
            <a:headEnd/>
            <a:tailEnd/>
          </a:ln>
          <a:effectLst/>
        </p:spPr>
        <p:txBody>
          <a:bodyPr vert="horz" wrap="square" lIns="91563" tIns="45781" rIns="91563" bIns="45781" numCol="1" anchor="b" anchorCtr="0" compatLnSpc="1">
            <a:prstTxWarp prst="textNoShape">
              <a:avLst/>
            </a:prstTxWarp>
          </a:bodyPr>
          <a:lstStyle>
            <a:lvl1pPr algn="r" defTabSz="915431">
              <a:defRPr sz="1200">
                <a:latin typeface="Arial" charset="0"/>
                <a:cs typeface="+mn-cs"/>
              </a:defRPr>
            </a:lvl1pPr>
          </a:lstStyle>
          <a:p>
            <a:pPr>
              <a:defRPr/>
            </a:pPr>
            <a:fld id="{8242A740-6CF5-4CC3-BCAB-F3BE93E9E0E2}" type="slidenum">
              <a:rPr lang="en-US"/>
              <a:pPr>
                <a:defRPr/>
              </a:pPr>
              <a:t>‹#›</a:t>
            </a:fld>
            <a:endParaRPr lang="en-US" dirty="0"/>
          </a:p>
        </p:txBody>
      </p:sp>
    </p:spTree>
    <p:extLst>
      <p:ext uri="{BB962C8B-B14F-4D97-AF65-F5344CB8AC3E}">
        <p14:creationId xmlns:p14="http://schemas.microsoft.com/office/powerpoint/2010/main" val="86901003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Header Placeholder 1"/>
          <p:cNvSpPr>
            <a:spLocks noGrp="1"/>
          </p:cNvSpPr>
          <p:nvPr>
            <p:ph type="hdr" sz="quarter"/>
          </p:nvPr>
        </p:nvSpPr>
        <p:spPr/>
        <p:txBody>
          <a:bodyPr/>
          <a:lstStyle/>
          <a:p>
            <a:pPr>
              <a:defRPr/>
            </a:pPr>
            <a:r>
              <a:rPr lang="en-US" smtClean="0"/>
              <a:t>IS-700.A:  National Incident Management System, An Introduction</a:t>
            </a:r>
          </a:p>
        </p:txBody>
      </p:sp>
      <p:sp>
        <p:nvSpPr>
          <p:cNvPr id="28675" name="Footer Placeholder 5"/>
          <p:cNvSpPr>
            <a:spLocks noGrp="1"/>
          </p:cNvSpPr>
          <p:nvPr>
            <p:ph type="ftr" sz="quarter" idx="4"/>
          </p:nvPr>
        </p:nvSpPr>
        <p:spPr/>
        <p:txBody>
          <a:bodyPr/>
          <a:lstStyle/>
          <a:p>
            <a:pPr>
              <a:defRPr/>
            </a:pPr>
            <a:r>
              <a:rPr lang="en-US" smtClean="0"/>
              <a:t>January 2009</a:t>
            </a:r>
          </a:p>
        </p:txBody>
      </p:sp>
      <p:sp>
        <p:nvSpPr>
          <p:cNvPr id="28676" name="Slide Number Placeholder 6"/>
          <p:cNvSpPr>
            <a:spLocks noGrp="1"/>
          </p:cNvSpPr>
          <p:nvPr>
            <p:ph type="sldNum" sz="quarter" idx="5"/>
          </p:nvPr>
        </p:nvSpPr>
        <p:spPr/>
        <p:txBody>
          <a:bodyPr/>
          <a:lstStyle/>
          <a:p>
            <a:pPr>
              <a:defRPr/>
            </a:pPr>
            <a:r>
              <a:rPr lang="en-US" dirty="0" smtClean="0"/>
              <a:t>Page 2.</a:t>
            </a:r>
            <a:fld id="{3710298F-4EB6-494E-901C-4483AF521A5B}" type="slidenum">
              <a:rPr lang="en-US" smtClean="0"/>
              <a:pPr>
                <a:defRPr/>
              </a:pPr>
              <a:t>1</a:t>
            </a:fld>
            <a:endParaRPr lang="en-US" dirty="0" smtClean="0"/>
          </a:p>
        </p:txBody>
      </p:sp>
      <p:sp>
        <p:nvSpPr>
          <p:cNvPr id="62469" name="Slide Image Placeholder 1"/>
          <p:cNvSpPr>
            <a:spLocks noGrp="1" noRot="1" noChangeAspect="1" noTextEdit="1"/>
          </p:cNvSpPr>
          <p:nvPr>
            <p:ph type="sldImg"/>
          </p:nvPr>
        </p:nvSpPr>
        <p:spPr>
          <a:ln/>
        </p:spPr>
      </p:sp>
      <p:sp>
        <p:nvSpPr>
          <p:cNvPr id="6247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08F5D6E-74C0-468B-BD58-397AE7CBE541}" type="slidenum">
              <a:rPr lang="en-US"/>
              <a:pPr>
                <a:defRPr/>
              </a:pPr>
              <a:t>2</a:t>
            </a:fld>
            <a:endParaRPr lang="en-US" dirty="0"/>
          </a:p>
        </p:txBody>
      </p:sp>
      <p:sp>
        <p:nvSpPr>
          <p:cNvPr id="63491" name="Rectangle 2"/>
          <p:cNvSpPr>
            <a:spLocks noGrp="1" noRot="1" noChangeAspect="1" noChangeArrowheads="1" noTextEdit="1"/>
          </p:cNvSpPr>
          <p:nvPr>
            <p:ph type="sldImg"/>
          </p:nvPr>
        </p:nvSpPr>
        <p:spPr>
          <a:xfrm>
            <a:off x="1117600" y="696913"/>
            <a:ext cx="4648200" cy="3486150"/>
          </a:xfrm>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A2BC33B2-2B2D-4C57-AFB0-1A97B09F7D91}" type="slidenum">
              <a:rPr lang="en-US"/>
              <a:pPr>
                <a:defRPr/>
              </a:pPr>
              <a:t>3</a:t>
            </a:fld>
            <a:endParaRPr lang="en-US" dirty="0"/>
          </a:p>
        </p:txBody>
      </p:sp>
      <p:sp>
        <p:nvSpPr>
          <p:cNvPr id="64515" name="Rectangle 2"/>
          <p:cNvSpPr>
            <a:spLocks noGrp="1" noRot="1" noChangeAspect="1" noChangeArrowheads="1" noTextEdit="1"/>
          </p:cNvSpPr>
          <p:nvPr>
            <p:ph type="sldImg"/>
          </p:nvPr>
        </p:nvSpPr>
        <p:spPr>
          <a:xfrm>
            <a:off x="1117600" y="696913"/>
            <a:ext cx="4648200" cy="3486150"/>
          </a:xfrm>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 name="Slide Number Placeholder 3"/>
          <p:cNvSpPr>
            <a:spLocks noGrp="1"/>
          </p:cNvSpPr>
          <p:nvPr>
            <p:ph type="sldNum" sz="quarter" idx="5"/>
          </p:nvPr>
        </p:nvSpPr>
        <p:spPr/>
        <p:txBody>
          <a:bodyPr/>
          <a:lstStyle/>
          <a:p>
            <a:pPr>
              <a:defRPr/>
            </a:pPr>
            <a:fld id="{7361EE4D-EB35-4CA5-83EA-780EB1F4EA29}" type="slidenum">
              <a:rPr lang="en-US" smtClean="0"/>
              <a:pPr>
                <a:defRPr/>
              </a:pPr>
              <a:t>33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PPbkgFEMA_v0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a:spLocks noChangeArrowheads="1"/>
          </p:cNvSpPr>
          <p:nvPr userDrawn="1"/>
        </p:nvSpPr>
        <p:spPr bwMode="gray">
          <a:xfrm>
            <a:off x="6248400" y="5969000"/>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r>
              <a:rPr lang="en-US" sz="1400" b="1">
                <a:solidFill>
                  <a:schemeClr val="bg1"/>
                </a:solidFill>
                <a:latin typeface="Arial" charset="0"/>
              </a:rPr>
              <a:t> Visual 5.</a:t>
            </a:r>
            <a:fld id="{4118C51A-24F0-4A75-8310-6F97407C4B45}" type="slidenum">
              <a:rPr lang="en-US" sz="1400" b="1">
                <a:solidFill>
                  <a:schemeClr val="bg1"/>
                </a:solidFill>
                <a:latin typeface="Arial" charset="0"/>
              </a:rPr>
              <a:pPr algn="r"/>
              <a:t>‹#›</a:t>
            </a:fld>
            <a:endParaRPr lang="en-US" sz="1400" b="1">
              <a:solidFill>
                <a:schemeClr val="bg1"/>
              </a:solidFill>
              <a:latin typeface="Arial" charset="0"/>
            </a:endParaRPr>
          </a:p>
        </p:txBody>
      </p:sp>
      <p:sp>
        <p:nvSpPr>
          <p:cNvPr id="6" name="Text Box 13"/>
          <p:cNvSpPr txBox="1">
            <a:spLocks noChangeArrowheads="1"/>
          </p:cNvSpPr>
          <p:nvPr userDrawn="1"/>
        </p:nvSpPr>
        <p:spPr bwMode="gray">
          <a:xfrm>
            <a:off x="2890838" y="6181725"/>
            <a:ext cx="6253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hangingPunct="1">
              <a:defRPr/>
            </a:pPr>
            <a:r>
              <a:rPr lang="en-US" sz="1400" b="1" smtClean="0">
                <a:solidFill>
                  <a:schemeClr val="bg1"/>
                </a:solidFill>
                <a:latin typeface="Arial" charset="0"/>
              </a:rPr>
              <a:t>Planning Process</a:t>
            </a:r>
          </a:p>
        </p:txBody>
      </p:sp>
      <p:sp>
        <p:nvSpPr>
          <p:cNvPr id="37891" name="Rectangle 4"/>
          <p:cNvSpPr>
            <a:spLocks noGrp="1" noChangeAspect="1" noChangeArrowheads="1"/>
          </p:cNvSpPr>
          <p:nvPr>
            <p:ph type="ctrTitle"/>
          </p:nvPr>
        </p:nvSpPr>
        <p:spPr>
          <a:xfrm>
            <a:off x="736600" y="1901825"/>
            <a:ext cx="7772400" cy="1470025"/>
          </a:xfrm>
        </p:spPr>
        <p:txBody>
          <a:bodyPr/>
          <a:lstStyle>
            <a:lvl1pPr>
              <a:defRPr sz="4400">
                <a:solidFill>
                  <a:srgbClr val="FF0000"/>
                </a:solidFill>
              </a:defRPr>
            </a:lvl1pPr>
          </a:lstStyle>
          <a:p>
            <a:r>
              <a:rPr lang="en-US"/>
              <a:t>Click to edit Master title style</a:t>
            </a:r>
          </a:p>
        </p:txBody>
      </p:sp>
      <p:sp>
        <p:nvSpPr>
          <p:cNvPr id="37892" name="Rectangle 5"/>
          <p:cNvSpPr>
            <a:spLocks noGrp="1" noChangeArrowheads="1"/>
          </p:cNvSpPr>
          <p:nvPr>
            <p:ph type="subTitle" idx="1"/>
          </p:nvPr>
        </p:nvSpPr>
        <p:spPr>
          <a:xfrm>
            <a:off x="800100" y="2578100"/>
            <a:ext cx="6400800" cy="1752600"/>
          </a:xfrm>
        </p:spPr>
        <p:txBody>
          <a:bodyPr/>
          <a:lstStyle>
            <a:lvl1pPr marL="0" indent="0">
              <a:buFont typeface="Wingdings" pitchFamily="2" charset="2"/>
              <a:buNone/>
              <a:defRPr sz="4000">
                <a:latin typeface="Times New Roman" pitchFamily="18" charset="0"/>
              </a:defRPr>
            </a:lvl1pPr>
          </a:lstStyle>
          <a:p>
            <a:r>
              <a:rPr lang="en-US"/>
              <a:t>Click to edit Master subtitle style</a:t>
            </a:r>
          </a:p>
        </p:txBody>
      </p:sp>
    </p:spTree>
    <p:extLst>
      <p:ext uri="{BB962C8B-B14F-4D97-AF65-F5344CB8AC3E}">
        <p14:creationId xmlns:p14="http://schemas.microsoft.com/office/powerpoint/2010/main" val="2450255163"/>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Oval Callout 3"/>
          <p:cNvSpPr/>
          <p:nvPr userDrawn="1"/>
        </p:nvSpPr>
        <p:spPr>
          <a:xfrm flipH="1">
            <a:off x="370553" y="1167917"/>
            <a:ext cx="4977301" cy="2337283"/>
          </a:xfrm>
          <a:prstGeom prst="wedgeEllipseCallout">
            <a:avLst>
              <a:gd name="adj1" fmla="val -41999"/>
              <a:gd name="adj2" fmla="val 66939"/>
            </a:avLst>
          </a:prstGeom>
          <a:solidFill>
            <a:schemeClr val="accent6">
              <a:lumMod val="75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dirty="0"/>
          </a:p>
        </p:txBody>
      </p:sp>
      <p:sp>
        <p:nvSpPr>
          <p:cNvPr id="5" name="Content Placeholder 3"/>
          <p:cNvSpPr>
            <a:spLocks noGrp="1"/>
          </p:cNvSpPr>
          <p:nvPr>
            <p:ph sz="half" idx="2"/>
          </p:nvPr>
        </p:nvSpPr>
        <p:spPr>
          <a:xfrm>
            <a:off x="446913" y="1578588"/>
            <a:ext cx="5205484" cy="1119116"/>
          </a:xfrm>
          <a:noFill/>
        </p:spPr>
        <p:txBody>
          <a:bodyPr/>
          <a:lstStyle>
            <a:lvl1pPr algn="ctr">
              <a:defRPr sz="36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288754303"/>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pic>
        <p:nvPicPr>
          <p:cNvPr id="4" name="Picture 7" descr="PPbkgFEMA_v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a:spLocks noChangeArrowheads="1"/>
          </p:cNvSpPr>
          <p:nvPr userDrawn="1"/>
        </p:nvSpPr>
        <p:spPr bwMode="gray">
          <a:xfrm>
            <a:off x="6248400" y="5969000"/>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r>
              <a:rPr lang="en-US" sz="1400" b="1">
                <a:solidFill>
                  <a:schemeClr val="bg1"/>
                </a:solidFill>
                <a:latin typeface="Arial" charset="0"/>
              </a:rPr>
              <a:t> Visual 5.</a:t>
            </a:r>
            <a:fld id="{998B8A18-7E48-4ED2-8CB7-9EF65E99F1DB}" type="slidenum">
              <a:rPr lang="en-US" sz="1400" b="1">
                <a:solidFill>
                  <a:schemeClr val="bg1"/>
                </a:solidFill>
                <a:latin typeface="Arial" charset="0"/>
              </a:rPr>
              <a:pPr algn="r"/>
              <a:t>‹#›</a:t>
            </a:fld>
            <a:endParaRPr lang="en-US" sz="1400" b="1">
              <a:solidFill>
                <a:schemeClr val="bg1"/>
              </a:solidFill>
              <a:latin typeface="Arial" charset="0"/>
            </a:endParaRPr>
          </a:p>
        </p:txBody>
      </p:sp>
      <p:sp>
        <p:nvSpPr>
          <p:cNvPr id="6" name="Text Box 13"/>
          <p:cNvSpPr txBox="1">
            <a:spLocks noChangeArrowheads="1"/>
          </p:cNvSpPr>
          <p:nvPr userDrawn="1"/>
        </p:nvSpPr>
        <p:spPr bwMode="gray">
          <a:xfrm>
            <a:off x="2890838" y="6181725"/>
            <a:ext cx="6253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hangingPunct="1">
              <a:defRPr/>
            </a:pPr>
            <a:r>
              <a:rPr lang="en-US" sz="1400" b="1" smtClean="0">
                <a:solidFill>
                  <a:schemeClr val="bg1"/>
                </a:solidFill>
                <a:latin typeface="Arial" charset="0"/>
              </a:rPr>
              <a:t>Planning Process</a:t>
            </a:r>
          </a:p>
        </p:txBody>
      </p:sp>
      <p:sp>
        <p:nvSpPr>
          <p:cNvPr id="11"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10"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Tree>
    <p:extLst>
      <p:ext uri="{BB962C8B-B14F-4D97-AF65-F5344CB8AC3E}">
        <p14:creationId xmlns:p14="http://schemas.microsoft.com/office/powerpoint/2010/main" val="3869676635"/>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0" indent="0">
              <a:buNone/>
              <a:tabLst/>
              <a:defRPr sz="2800">
                <a:latin typeface="+mn-lt"/>
              </a:defRPr>
            </a:lvl1pPr>
            <a:lvl2pPr>
              <a:tabLst>
                <a:tab pos="457200" algn="l"/>
              </a:tabLst>
              <a:defRPr sz="2800">
                <a:latin typeface="+mn-lt"/>
              </a:defRPr>
            </a:lvl2pPr>
            <a:lvl3pPr>
              <a:defRPr sz="2800">
                <a:latin typeface="+mn-lt"/>
              </a:defRPr>
            </a:lvl3pPr>
            <a:lvl4pPr>
              <a:defRPr sz="2800">
                <a:latin typeface="+mn-lt"/>
              </a:defRPr>
            </a:lvl4pPr>
            <a:lvl5pPr>
              <a:defRPr sz="280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596301809"/>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648200" y="1068388"/>
            <a:ext cx="4038600" cy="4646612"/>
          </a:xfrm>
        </p:spPr>
        <p:txBody>
          <a:bodyPr/>
          <a:lstStyle>
            <a:lvl1pPr marL="0" indent="0">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Content Placeholder 2"/>
          <p:cNvSpPr>
            <a:spLocks noGrp="1"/>
          </p:cNvSpPr>
          <p:nvPr>
            <p:ph sz="half" idx="1"/>
          </p:nvPr>
        </p:nvSpPr>
        <p:spPr>
          <a:xfrm>
            <a:off x="457200" y="1068388"/>
            <a:ext cx="4038600" cy="4646612"/>
          </a:xfrm>
        </p:spPr>
        <p:txBody>
          <a:bodyPr/>
          <a:lstStyle>
            <a:lvl1pPr marL="0" indent="0">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457200" y="304800"/>
            <a:ext cx="8229600" cy="639763"/>
          </a:xfrm>
        </p:spPr>
        <p:txBody>
          <a:bodyPr/>
          <a:lstStyle/>
          <a:p>
            <a:r>
              <a:rPr lang="en-US" smtClean="0"/>
              <a:t>Click to edit Master title style</a:t>
            </a:r>
            <a:endParaRPr lang="en-US"/>
          </a:p>
        </p:txBody>
      </p:sp>
    </p:spTree>
    <p:extLst>
      <p:ext uri="{BB962C8B-B14F-4D97-AF65-F5344CB8AC3E}">
        <p14:creationId xmlns:p14="http://schemas.microsoft.com/office/powerpoint/2010/main" val="2072062728"/>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71985" y="4558352"/>
            <a:ext cx="7948684" cy="910988"/>
          </a:xfrm>
          <a:solidFill>
            <a:srgbClr val="000066"/>
          </a:solidFill>
        </p:spPr>
        <p:txBody>
          <a:bodyPr/>
          <a:lstStyle>
            <a:lvl1pPr>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3" name="Content Placeholder 2"/>
          <p:cNvSpPr>
            <a:spLocks noGrp="1"/>
          </p:cNvSpPr>
          <p:nvPr>
            <p:ph sz="half" idx="1"/>
          </p:nvPr>
        </p:nvSpPr>
        <p:spPr>
          <a:xfrm>
            <a:off x="457199" y="1068388"/>
            <a:ext cx="7936173" cy="3162418"/>
          </a:xfrm>
        </p:spPr>
        <p:txBody>
          <a:bodyPr/>
          <a:lstStyle>
            <a:lvl1pPr>
              <a:defRPr sz="2800"/>
            </a:lvl1pPr>
            <a:lvl2pPr>
              <a:defRPr sz="2800"/>
            </a:lvl2pPr>
            <a:lvl3pPr>
              <a:defRPr sz="2800"/>
            </a:lvl3pPr>
            <a:lvl4pPr>
              <a:defRPr sz="2800"/>
            </a:lvl4pPr>
            <a:lvl5pPr>
              <a:defRPr sz="2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2" name="Title 1"/>
          <p:cNvSpPr>
            <a:spLocks noGrp="1"/>
          </p:cNvSpPr>
          <p:nvPr>
            <p:ph type="title"/>
          </p:nvPr>
        </p:nvSpPr>
        <p:spPr>
          <a:xfrm>
            <a:off x="457200" y="304800"/>
            <a:ext cx="8229600" cy="639763"/>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586645528"/>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Oval Callout 3"/>
          <p:cNvSpPr/>
          <p:nvPr userDrawn="1"/>
        </p:nvSpPr>
        <p:spPr>
          <a:xfrm>
            <a:off x="1146412" y="1555844"/>
            <a:ext cx="6632812" cy="3016156"/>
          </a:xfrm>
          <a:prstGeom prst="wedgeEllipseCallout">
            <a:avLst/>
          </a:prstGeom>
          <a:solidFill>
            <a:schemeClr val="accent6">
              <a:lumMod val="75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dirty="0"/>
          </a:p>
        </p:txBody>
      </p:sp>
      <p:sp>
        <p:nvSpPr>
          <p:cNvPr id="5" name="Content Placeholder 3"/>
          <p:cNvSpPr>
            <a:spLocks noGrp="1"/>
          </p:cNvSpPr>
          <p:nvPr>
            <p:ph sz="half" idx="2"/>
          </p:nvPr>
        </p:nvSpPr>
        <p:spPr>
          <a:xfrm>
            <a:off x="1860076" y="2340588"/>
            <a:ext cx="5205484" cy="1119116"/>
          </a:xfrm>
          <a:noFill/>
        </p:spPr>
        <p:txBody>
          <a:bodyPr/>
          <a:lstStyle>
            <a:lvl1pPr algn="ctr">
              <a:defRPr sz="36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987862175"/>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9376672"/>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Content Placeholder 3"/>
          <p:cNvSpPr>
            <a:spLocks noGrp="1"/>
          </p:cNvSpPr>
          <p:nvPr>
            <p:ph sz="half" idx="13"/>
          </p:nvPr>
        </p:nvSpPr>
        <p:spPr>
          <a:xfrm>
            <a:off x="635011" y="4264172"/>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6" name="Content Placeholder 3"/>
          <p:cNvSpPr>
            <a:spLocks noGrp="1"/>
          </p:cNvSpPr>
          <p:nvPr>
            <p:ph sz="half" idx="12"/>
          </p:nvPr>
        </p:nvSpPr>
        <p:spPr>
          <a:xfrm>
            <a:off x="631473" y="3473792"/>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5" name="Content Placeholder 3"/>
          <p:cNvSpPr>
            <a:spLocks noGrp="1"/>
          </p:cNvSpPr>
          <p:nvPr>
            <p:ph sz="half" idx="11"/>
          </p:nvPr>
        </p:nvSpPr>
        <p:spPr>
          <a:xfrm>
            <a:off x="642105" y="2708261"/>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4" name="Content Placeholder 3"/>
          <p:cNvSpPr>
            <a:spLocks noGrp="1"/>
          </p:cNvSpPr>
          <p:nvPr>
            <p:ph sz="half" idx="10"/>
          </p:nvPr>
        </p:nvSpPr>
        <p:spPr>
          <a:xfrm>
            <a:off x="652739" y="1932096"/>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3" name="Content Placeholder 3"/>
          <p:cNvSpPr>
            <a:spLocks noGrp="1"/>
          </p:cNvSpPr>
          <p:nvPr>
            <p:ph sz="half" idx="2"/>
          </p:nvPr>
        </p:nvSpPr>
        <p:spPr>
          <a:xfrm>
            <a:off x="631474" y="1177198"/>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894264042"/>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245225"/>
            <a:ext cx="2133600" cy="476250"/>
          </a:xfrm>
          <a:prstGeom prst="rect">
            <a:avLst/>
          </a:prstGeom>
        </p:spPr>
        <p:txBody>
          <a:bodyPr/>
          <a:lstStyle>
            <a:lvl1pPr>
              <a:defRPr>
                <a:cs typeface="+mn-cs"/>
              </a:defRPr>
            </a:lvl1pPr>
          </a:lstStyle>
          <a:p>
            <a:pPr>
              <a:defRPr/>
            </a:pPr>
            <a:fld id="{CC8F05BA-6BEA-47CE-8F2A-467E89D8B6A7}" type="datetime1">
              <a:rPr lang="en-US"/>
              <a:pPr>
                <a:defRPr/>
              </a:pPr>
              <a:t>6/5/2014</a:t>
            </a:fld>
            <a:endParaRPr lang="en-US" dirty="0"/>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lvl1pPr>
              <a:defRPr>
                <a:cs typeface="+mn-cs"/>
              </a:defRPr>
            </a:lvl1pPr>
          </a:lstStyle>
          <a:p>
            <a:pPr>
              <a:defRPr/>
            </a:pPr>
            <a:endParaRPr lang="en-US"/>
          </a:p>
        </p:txBody>
      </p:sp>
      <p:sp>
        <p:nvSpPr>
          <p:cNvPr id="5" name="Slide Number Placeholder 4"/>
          <p:cNvSpPr>
            <a:spLocks noGrp="1"/>
          </p:cNvSpPr>
          <p:nvPr>
            <p:ph type="sldNum" sz="quarter" idx="12"/>
          </p:nvPr>
        </p:nvSpPr>
        <p:spPr>
          <a:xfrm>
            <a:off x="6553200" y="6245225"/>
            <a:ext cx="2133600" cy="476250"/>
          </a:xfrm>
          <a:prstGeom prst="rect">
            <a:avLst/>
          </a:prstGeom>
        </p:spPr>
        <p:txBody>
          <a:bodyPr/>
          <a:lstStyle>
            <a:lvl1pPr>
              <a:defRPr>
                <a:cs typeface="+mn-cs"/>
              </a:defRPr>
            </a:lvl1pPr>
          </a:lstStyle>
          <a:p>
            <a:pPr>
              <a:defRPr/>
            </a:pPr>
            <a:r>
              <a:rPr lang="en-US"/>
              <a:t>Visual </a:t>
            </a:r>
            <a:fld id="{8157FDC4-5206-4791-B503-9A2C573A395B}" type="slidenum">
              <a:rPr lang="en-US"/>
              <a:pPr>
                <a:defRPr/>
              </a:pPr>
              <a:t>‹#›</a:t>
            </a:fld>
            <a:r>
              <a:rPr lang="en-US"/>
              <a:t> </a:t>
            </a:r>
          </a:p>
        </p:txBody>
      </p:sp>
    </p:spTree>
    <p:extLst>
      <p:ext uri="{BB962C8B-B14F-4D97-AF65-F5344CB8AC3E}">
        <p14:creationId xmlns:p14="http://schemas.microsoft.com/office/powerpoint/2010/main" val="3007692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PPbkgFEMA_v0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p:cNvCxnSpPr/>
          <p:nvPr/>
        </p:nvCxnSpPr>
        <p:spPr>
          <a:xfrm>
            <a:off x="457200" y="990600"/>
            <a:ext cx="80772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028" name="Rectangle 12"/>
          <p:cNvSpPr>
            <a:spLocks noChangeArrowheads="1"/>
          </p:cNvSpPr>
          <p:nvPr/>
        </p:nvSpPr>
        <p:spPr bwMode="gray">
          <a:xfrm>
            <a:off x="6248400" y="5969000"/>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a:r>
              <a:rPr lang="en-US" sz="1400" b="1">
                <a:solidFill>
                  <a:schemeClr val="bg1"/>
                </a:solidFill>
                <a:latin typeface="Arial" charset="0"/>
              </a:rPr>
              <a:t> Visual 5.</a:t>
            </a:r>
            <a:fld id="{8DAC076D-A7E1-4E0F-B828-1B6A6CACC71D}" type="slidenum">
              <a:rPr lang="en-US" sz="1400" b="1">
                <a:solidFill>
                  <a:schemeClr val="bg1"/>
                </a:solidFill>
                <a:latin typeface="Arial" charset="0"/>
              </a:rPr>
              <a:pPr algn="r"/>
              <a:t>‹#›</a:t>
            </a:fld>
            <a:endParaRPr lang="en-US" sz="1400" b="1">
              <a:solidFill>
                <a:schemeClr val="bg1"/>
              </a:solidFill>
              <a:latin typeface="Arial" charset="0"/>
            </a:endParaRPr>
          </a:p>
        </p:txBody>
      </p:sp>
      <p:sp>
        <p:nvSpPr>
          <p:cNvPr id="1029" name="Text Box 13"/>
          <p:cNvSpPr txBox="1">
            <a:spLocks noChangeArrowheads="1"/>
          </p:cNvSpPr>
          <p:nvPr/>
        </p:nvSpPr>
        <p:spPr bwMode="gray">
          <a:xfrm>
            <a:off x="2890838" y="6181725"/>
            <a:ext cx="6253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r" eaLnBrk="1" hangingPunct="1">
              <a:defRPr/>
            </a:pPr>
            <a:r>
              <a:rPr lang="en-US" sz="1400" b="1" smtClean="0">
                <a:solidFill>
                  <a:schemeClr val="bg1"/>
                </a:solidFill>
                <a:latin typeface="Arial" charset="0"/>
              </a:rPr>
              <a:t>Planning Process</a:t>
            </a:r>
          </a:p>
        </p:txBody>
      </p:sp>
      <p:sp>
        <p:nvSpPr>
          <p:cNvPr id="1030" name="Rectangle 3"/>
          <p:cNvSpPr>
            <a:spLocks noGrp="1" noChangeArrowheads="1"/>
          </p:cNvSpPr>
          <p:nvPr>
            <p:ph type="body" idx="1"/>
          </p:nvPr>
        </p:nvSpPr>
        <p:spPr bwMode="auto">
          <a:xfrm>
            <a:off x="457200" y="1068388"/>
            <a:ext cx="8229600" cy="464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031" name="Rectangle 2"/>
          <p:cNvSpPr>
            <a:spLocks noGrp="1" noChangeArrowheads="1"/>
          </p:cNvSpPr>
          <p:nvPr>
            <p:ph type="title"/>
          </p:nvPr>
        </p:nvSpPr>
        <p:spPr bwMode="auto">
          <a:xfrm>
            <a:off x="457200" y="304800"/>
            <a:ext cx="82296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4789" r:id="rId1"/>
    <p:sldLayoutId id="2147484790" r:id="rId2"/>
    <p:sldLayoutId id="2147484784" r:id="rId3"/>
    <p:sldLayoutId id="2147484785" r:id="rId4"/>
    <p:sldLayoutId id="2147484786" r:id="rId5"/>
    <p:sldLayoutId id="2147484791" r:id="rId6"/>
    <p:sldLayoutId id="2147484787" r:id="rId7"/>
    <p:sldLayoutId id="2147484788" r:id="rId8"/>
    <p:sldLayoutId id="2147484792" r:id="rId9"/>
    <p:sldLayoutId id="2147484793" r:id="rId10"/>
  </p:sldLayoutIdLst>
  <p:transition>
    <p:wipe dir="r"/>
  </p:transition>
  <p:hf sldNum="0" hdr="0" ftr="0" dt="0"/>
  <p:txStyles>
    <p:titleStyle>
      <a:lvl1pPr algn="l" rtl="0" eaLnBrk="0" fontAlgn="base" hangingPunct="0">
        <a:spcBef>
          <a:spcPct val="0"/>
        </a:spcBef>
        <a:spcAft>
          <a:spcPct val="0"/>
        </a:spcAft>
        <a:defRPr sz="3800" b="1">
          <a:solidFill>
            <a:srgbClr val="000066"/>
          </a:solidFill>
          <a:latin typeface="+mj-lt"/>
          <a:ea typeface="+mj-ea"/>
          <a:cs typeface="+mj-cs"/>
        </a:defRPr>
      </a:lvl1pPr>
      <a:lvl2pPr algn="l" rtl="0" eaLnBrk="0" fontAlgn="base" hangingPunct="0">
        <a:spcBef>
          <a:spcPct val="0"/>
        </a:spcBef>
        <a:spcAft>
          <a:spcPct val="0"/>
        </a:spcAft>
        <a:defRPr sz="3800" b="1">
          <a:solidFill>
            <a:srgbClr val="000066"/>
          </a:solidFill>
          <a:latin typeface="Times New Roman" pitchFamily="18" charset="0"/>
          <a:cs typeface="Arial" charset="0"/>
        </a:defRPr>
      </a:lvl2pPr>
      <a:lvl3pPr algn="l" rtl="0" eaLnBrk="0" fontAlgn="base" hangingPunct="0">
        <a:spcBef>
          <a:spcPct val="0"/>
        </a:spcBef>
        <a:spcAft>
          <a:spcPct val="0"/>
        </a:spcAft>
        <a:defRPr sz="3800" b="1">
          <a:solidFill>
            <a:srgbClr val="000066"/>
          </a:solidFill>
          <a:latin typeface="Times New Roman" pitchFamily="18" charset="0"/>
          <a:cs typeface="Arial" charset="0"/>
        </a:defRPr>
      </a:lvl3pPr>
      <a:lvl4pPr algn="l" rtl="0" eaLnBrk="0" fontAlgn="base" hangingPunct="0">
        <a:spcBef>
          <a:spcPct val="0"/>
        </a:spcBef>
        <a:spcAft>
          <a:spcPct val="0"/>
        </a:spcAft>
        <a:defRPr sz="3800" b="1">
          <a:solidFill>
            <a:srgbClr val="000066"/>
          </a:solidFill>
          <a:latin typeface="Times New Roman" pitchFamily="18" charset="0"/>
          <a:cs typeface="Arial" charset="0"/>
        </a:defRPr>
      </a:lvl4pPr>
      <a:lvl5pPr algn="l" rtl="0" eaLnBrk="0" fontAlgn="base" hangingPunct="0">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tabLst>
          <a:tab pos="457200" algn="l"/>
        </a:tabLst>
        <a:defRPr sz="2800" b="1">
          <a:solidFill>
            <a:srgbClr val="000066"/>
          </a:solidFill>
          <a:latin typeface="+mn-lt"/>
          <a:ea typeface="+mn-ea"/>
          <a:cs typeface="+mn-cs"/>
        </a:defRPr>
      </a:lvl1pPr>
      <a:lvl2pPr marL="457200" indent="-342900" algn="l" rtl="0" eaLnBrk="0" fontAlgn="base" hangingPunct="0">
        <a:spcBef>
          <a:spcPct val="20000"/>
        </a:spcBef>
        <a:spcAft>
          <a:spcPct val="0"/>
        </a:spcAft>
        <a:buFont typeface="Wingdings" pitchFamily="2" charset="2"/>
        <a:buChar char="§"/>
        <a:tabLst>
          <a:tab pos="457200" algn="l"/>
        </a:tabLst>
        <a:defRPr sz="2800" b="1">
          <a:solidFill>
            <a:srgbClr val="000066"/>
          </a:solidFill>
          <a:latin typeface="+mn-lt"/>
          <a:cs typeface="+mn-cs"/>
        </a:defRPr>
      </a:lvl2pPr>
      <a:lvl3pPr marL="914400" indent="-342900" algn="l" rtl="0" eaLnBrk="0" fontAlgn="base" hangingPunct="0">
        <a:spcBef>
          <a:spcPct val="20000"/>
        </a:spcBef>
        <a:spcAft>
          <a:spcPct val="0"/>
        </a:spcAft>
        <a:buFont typeface="Wingdings" pitchFamily="2" charset="2"/>
        <a:buChar char="§"/>
        <a:tabLst>
          <a:tab pos="914400" algn="l"/>
        </a:tabLst>
        <a:defRPr sz="2800" b="1">
          <a:solidFill>
            <a:srgbClr val="000066"/>
          </a:solidFill>
          <a:latin typeface="+mn-lt"/>
          <a:cs typeface="+mn-cs"/>
        </a:defRPr>
      </a:lvl3pPr>
      <a:lvl4pPr marL="1371600" indent="-342900" algn="l" rtl="0" eaLnBrk="0" fontAlgn="base" hangingPunct="0">
        <a:spcBef>
          <a:spcPct val="20000"/>
        </a:spcBef>
        <a:spcAft>
          <a:spcPct val="0"/>
        </a:spcAft>
        <a:buFont typeface="Wingdings" pitchFamily="2" charset="2"/>
        <a:buChar char="§"/>
        <a:tabLst>
          <a:tab pos="1371600" algn="l"/>
        </a:tabLst>
        <a:defRPr sz="2800" b="1">
          <a:solidFill>
            <a:srgbClr val="000066"/>
          </a:solidFill>
          <a:latin typeface="+mn-lt"/>
          <a:cs typeface="+mn-cs"/>
        </a:defRPr>
      </a:lvl4pPr>
      <a:lvl5pPr marL="2174875" indent="-228600" algn="l" rtl="0" eaLnBrk="0" fontAlgn="base" hangingPunct="0">
        <a:spcBef>
          <a:spcPct val="20000"/>
        </a:spcBef>
        <a:spcAft>
          <a:spcPct val="0"/>
        </a:spcAft>
        <a:buChar char="»"/>
        <a:tabLst>
          <a:tab pos="401638" algn="l"/>
        </a:tabLst>
        <a:defRPr sz="2000" b="1">
          <a:solidFill>
            <a:srgbClr val="000066"/>
          </a:solidFill>
          <a:latin typeface="+mn-lt"/>
          <a:cs typeface="+mn-cs"/>
        </a:defRPr>
      </a:lvl5pPr>
      <a:lvl6pPr marL="26320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6pPr>
      <a:lvl7pPr marL="30892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7pPr>
      <a:lvl8pPr marL="35464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8pPr>
      <a:lvl9pPr marL="40036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9"/>
          <p:cNvSpPr>
            <a:spLocks noGrp="1" noChangeAspect="1" noChangeArrowheads="1"/>
          </p:cNvSpPr>
          <p:nvPr>
            <p:ph type="ctrTitle"/>
          </p:nvPr>
        </p:nvSpPr>
        <p:spPr>
          <a:xfrm>
            <a:off x="736600" y="1522413"/>
            <a:ext cx="7772400" cy="1470025"/>
          </a:xfrm>
        </p:spPr>
        <p:txBody>
          <a:bodyPr/>
          <a:lstStyle/>
          <a:p>
            <a:pPr eaLnBrk="1" hangingPunct="1"/>
            <a:r>
              <a:rPr lang="en-US" sz="4000" dirty="0" smtClean="0"/>
              <a:t>Unit </a:t>
            </a:r>
            <a:r>
              <a:rPr lang="en-US" sz="4000" dirty="0" smtClean="0"/>
              <a:t>6:</a:t>
            </a:r>
            <a:r>
              <a:rPr lang="en-US" sz="3600" dirty="0" smtClean="0"/>
              <a:t/>
            </a:r>
            <a:br>
              <a:rPr lang="en-US" sz="3600" dirty="0" smtClean="0"/>
            </a:br>
            <a:endParaRPr lang="en-US" sz="3600" dirty="0" smtClean="0"/>
          </a:p>
        </p:txBody>
      </p:sp>
      <p:sp>
        <p:nvSpPr>
          <p:cNvPr id="7171" name="Subtitle 3"/>
          <p:cNvSpPr>
            <a:spLocks noGrp="1"/>
          </p:cNvSpPr>
          <p:nvPr>
            <p:ph type="subTitle" idx="1"/>
          </p:nvPr>
        </p:nvSpPr>
        <p:spPr>
          <a:xfrm>
            <a:off x="736600" y="2198688"/>
            <a:ext cx="6400800" cy="1752600"/>
          </a:xfrm>
        </p:spPr>
        <p:txBody>
          <a:bodyPr/>
          <a:lstStyle/>
          <a:p>
            <a:r>
              <a:rPr lang="en-US" smtClean="0"/>
              <a:t>Planning Process</a:t>
            </a:r>
          </a:p>
        </p:txBody>
      </p:sp>
      <p:pic>
        <p:nvPicPr>
          <p:cNvPr id="7172" name="Picture 4" descr="Emergency workers about to begin ICS training."/>
          <p:cNvPicPr>
            <a:picLocks noChangeAspect="1" noChangeArrowheads="1"/>
          </p:cNvPicPr>
          <p:nvPr/>
        </p:nvPicPr>
        <p:blipFill>
          <a:blip r:embed="rId3">
            <a:lum bright="10000"/>
            <a:extLst>
              <a:ext uri="{28A0092B-C50C-407E-A947-70E740481C1C}">
                <a14:useLocalDpi xmlns:a14="http://schemas.microsoft.com/office/drawing/2010/main" val="0"/>
              </a:ext>
            </a:extLst>
          </a:blip>
          <a:srcRect/>
          <a:stretch>
            <a:fillRect/>
          </a:stretch>
        </p:blipFill>
        <p:spPr bwMode="auto">
          <a:xfrm>
            <a:off x="5124450" y="866775"/>
            <a:ext cx="3216275" cy="425767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spect="1" noChangeArrowheads="1"/>
          </p:cNvSpPr>
          <p:nvPr>
            <p:ph type="title"/>
          </p:nvPr>
        </p:nvSpPr>
        <p:spPr/>
        <p:txBody>
          <a:bodyPr/>
          <a:lstStyle/>
          <a:p>
            <a:r>
              <a:rPr lang="en-US" dirty="0" smtClean="0"/>
              <a:t>Who Does What?</a:t>
            </a:r>
          </a:p>
        </p:txBody>
      </p:sp>
      <p:pic>
        <p:nvPicPr>
          <p:cNvPr id="16387" name="Picture 23" descr="Organizatonal chart, explaining each position. At the top is Incident Commander. Description: Command: Develops Incident Objectives. Ensures Safety Analysis is completed. Approves IAP.&#10;&#10;Incident Commander includes Operations Sections, Planning Section, Logistics Section, and Finance/Admin Section. Operations: Establishes strategies and tactics to meet incident objectives. Planning: Provides status reports, manages the planning process, and produces the IAP. Logistics: Identifies the logistics requirements to support the tactics. Finance/Admin: Conducts any needed cost analys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363" y="1130300"/>
            <a:ext cx="8169275"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spect="1" noChangeArrowheads="1"/>
          </p:cNvSpPr>
          <p:nvPr>
            <p:ph type="title"/>
          </p:nvPr>
        </p:nvSpPr>
        <p:spPr/>
        <p:txBody>
          <a:bodyPr/>
          <a:lstStyle/>
          <a:p>
            <a:r>
              <a:rPr lang="en-US" dirty="0" smtClean="0">
                <a:solidFill>
                  <a:srgbClr val="003366"/>
                </a:solidFill>
              </a:rPr>
              <a:t>The Start of Each Planning Cycle</a:t>
            </a:r>
            <a:endParaRPr lang="en-US" dirty="0" smtClean="0"/>
          </a:p>
        </p:txBody>
      </p:sp>
      <p:sp>
        <p:nvSpPr>
          <p:cNvPr id="8" name="TextBox 7" descr="word box: Planning for each operational period begins with the Incident Commander or Unified Command developing/ updating incident objectives.   &#10;Objectives are based on the continued assessment of the situation and the progress made.&#10;"/>
          <p:cNvSpPr txBox="1"/>
          <p:nvPr/>
        </p:nvSpPr>
        <p:spPr>
          <a:xfrm>
            <a:off x="596900" y="1296988"/>
            <a:ext cx="3949700" cy="3908425"/>
          </a:xfrm>
          <a:prstGeom prst="rect">
            <a:avLst/>
          </a:prstGeom>
          <a:solidFill>
            <a:srgbClr val="000066"/>
          </a:solidFill>
          <a:ln w="19050">
            <a:solidFill>
              <a:srgbClr val="C00000"/>
            </a:solidFill>
          </a:ln>
        </p:spPr>
        <p:txBody>
          <a:bodyPr>
            <a:spAutoFit/>
          </a:bodyPr>
          <a:lstStyle/>
          <a:p>
            <a:pPr marL="280988" indent="-280988">
              <a:spcBef>
                <a:spcPct val="40000"/>
              </a:spcBef>
              <a:buFont typeface="Wingdings" pitchFamily="2" charset="2"/>
              <a:buChar char="§"/>
              <a:defRPr/>
            </a:pPr>
            <a:r>
              <a:rPr lang="en-US" sz="2000" b="1" dirty="0">
                <a:solidFill>
                  <a:schemeClr val="bg1"/>
                </a:solidFill>
                <a:latin typeface="Arial" pitchFamily="34" charset="0"/>
              </a:rPr>
              <a:t>Planning for each operational period begins with the Incident Commander or Unified Command developing/ updating incident objectives.   </a:t>
            </a:r>
          </a:p>
          <a:p>
            <a:pPr marL="280988" indent="-280988">
              <a:spcBef>
                <a:spcPct val="40000"/>
              </a:spcBef>
              <a:buFont typeface="Wingdings" pitchFamily="2" charset="2"/>
              <a:buChar char="§"/>
              <a:defRPr/>
            </a:pPr>
            <a:r>
              <a:rPr lang="en-US" sz="2000" b="1" dirty="0">
                <a:solidFill>
                  <a:schemeClr val="bg1"/>
                </a:solidFill>
                <a:latin typeface="Arial" pitchFamily="34" charset="0"/>
              </a:rPr>
              <a:t>Objectives are based on the continued assessment of the situation and the progress made.</a:t>
            </a:r>
            <a:endParaRPr lang="en-US" sz="2000" dirty="0">
              <a:solidFill>
                <a:schemeClr val="bg1"/>
              </a:solidFill>
            </a:endParaRPr>
          </a:p>
          <a:p>
            <a:pPr>
              <a:defRPr/>
            </a:pPr>
            <a:endParaRPr lang="en-US" sz="2000" dirty="0">
              <a:solidFill>
                <a:schemeClr val="bg1"/>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2832" y="1129676"/>
            <a:ext cx="3279775" cy="4408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spect="1" noChangeArrowheads="1"/>
          </p:cNvSpPr>
          <p:nvPr>
            <p:ph type="title"/>
          </p:nvPr>
        </p:nvSpPr>
        <p:spPr/>
        <p:txBody>
          <a:bodyPr/>
          <a:lstStyle/>
          <a:p>
            <a:r>
              <a:rPr lang="en-US" dirty="0" smtClean="0"/>
              <a:t>Assessing Current Objectives</a:t>
            </a:r>
          </a:p>
        </p:txBody>
      </p:sp>
      <p:sp>
        <p:nvSpPr>
          <p:cNvPr id="18435" name="Rectangle 4"/>
          <p:cNvSpPr>
            <a:spLocks noGrp="1" noChangeArrowheads="1"/>
          </p:cNvSpPr>
          <p:nvPr>
            <p:ph idx="1"/>
          </p:nvPr>
        </p:nvSpPr>
        <p:spPr>
          <a:xfrm>
            <a:off x="457200" y="1068388"/>
            <a:ext cx="8050213" cy="4646612"/>
          </a:xfrm>
        </p:spPr>
        <p:txBody>
          <a:bodyPr/>
          <a:lstStyle/>
          <a:p>
            <a:pPr lvl="1"/>
            <a:r>
              <a:rPr lang="en-US" sz="2200" dirty="0" smtClean="0"/>
              <a:t>Is the incident stable, or is it increasing in size and complexity?</a:t>
            </a:r>
          </a:p>
          <a:p>
            <a:pPr lvl="1"/>
            <a:r>
              <a:rPr lang="en-US" sz="2200" dirty="0" smtClean="0"/>
              <a:t>What are the current incident objectives, strategy, and tactics?</a:t>
            </a:r>
          </a:p>
          <a:p>
            <a:pPr marL="1028700" lvl="2" indent="-344488"/>
            <a:r>
              <a:rPr lang="en-US" sz="2200" dirty="0" smtClean="0"/>
              <a:t>Are there any safety issues?</a:t>
            </a:r>
          </a:p>
          <a:p>
            <a:pPr marL="1028700" lvl="2" indent="-344488"/>
            <a:r>
              <a:rPr lang="en-US" sz="2200" dirty="0" smtClean="0"/>
              <a:t>Are the objectives effective?  Is a change of course needed?</a:t>
            </a:r>
          </a:p>
          <a:p>
            <a:pPr marL="1028700" lvl="2" indent="-344488"/>
            <a:r>
              <a:rPr lang="en-US" sz="2200" dirty="0" smtClean="0"/>
              <a:t>How long will it be until the objectives are completed?</a:t>
            </a:r>
          </a:p>
          <a:p>
            <a:pPr lvl="1"/>
            <a:r>
              <a:rPr lang="en-US" sz="2200" dirty="0" smtClean="0"/>
              <a:t>What is the current status of resources?  Are resources in good condition?  Are there sufficient resources?</a:t>
            </a:r>
          </a:p>
        </p:txBody>
      </p: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lvl="1">
              <a:defRPr/>
            </a:pPr>
            <a:r>
              <a:rPr lang="en-US" sz="3200" dirty="0"/>
              <a:t>Purpose</a:t>
            </a:r>
          </a:p>
          <a:p>
            <a:pPr lvl="1">
              <a:defRPr/>
            </a:pPr>
            <a:r>
              <a:rPr lang="en-US" sz="3200" dirty="0"/>
              <a:t>Preparation</a:t>
            </a:r>
          </a:p>
          <a:p>
            <a:pPr lvl="1">
              <a:defRPr/>
            </a:pPr>
            <a:r>
              <a:rPr lang="en-US" sz="3200" dirty="0"/>
              <a:t>Who Attends</a:t>
            </a:r>
          </a:p>
          <a:p>
            <a:pPr lvl="1">
              <a:defRPr/>
            </a:pPr>
            <a:r>
              <a:rPr lang="en-US" sz="3200" dirty="0"/>
              <a:t>Who </a:t>
            </a:r>
            <a:r>
              <a:rPr lang="en-US" sz="3200" dirty="0" smtClean="0"/>
              <a:t>Leads</a:t>
            </a:r>
            <a:endParaRPr lang="en-US" sz="3200" dirty="0"/>
          </a:p>
        </p:txBody>
      </p:sp>
      <p:sp>
        <p:nvSpPr>
          <p:cNvPr id="19458" name="Rectangle 2"/>
          <p:cNvSpPr>
            <a:spLocks noGrp="1" noChangeAspect="1" noChangeArrowheads="1"/>
          </p:cNvSpPr>
          <p:nvPr>
            <p:ph type="title"/>
          </p:nvPr>
        </p:nvSpPr>
        <p:spPr/>
        <p:txBody>
          <a:bodyPr/>
          <a:lstStyle/>
          <a:p>
            <a:r>
              <a:rPr lang="en-US" dirty="0" smtClean="0"/>
              <a:t>The Tactics Meeting:  Overview</a:t>
            </a:r>
          </a:p>
        </p:txBody>
      </p:sp>
      <p:pic>
        <p:nvPicPr>
          <p:cNvPr id="3074"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85745" y="1187799"/>
            <a:ext cx="3279932" cy="4407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386138" y="1181100"/>
            <a:ext cx="5562600" cy="4646612"/>
          </a:xfrm>
        </p:spPr>
        <p:txBody>
          <a:bodyPr/>
          <a:lstStyle/>
          <a:p>
            <a:r>
              <a:rPr lang="en-US" dirty="0">
                <a:solidFill>
                  <a:srgbClr val="25387D"/>
                </a:solidFill>
                <a:latin typeface="Arial" charset="0"/>
              </a:rPr>
              <a:t>State what will be accomplished</a:t>
            </a:r>
            <a:r>
              <a:rPr lang="en-US" dirty="0" smtClean="0">
                <a:solidFill>
                  <a:srgbClr val="25387D"/>
                </a:solidFill>
                <a:latin typeface="Arial" charset="0"/>
              </a:rPr>
              <a:t>.</a:t>
            </a:r>
          </a:p>
          <a:p>
            <a:endParaRPr lang="en-US" dirty="0">
              <a:solidFill>
                <a:srgbClr val="25387D"/>
              </a:solidFill>
              <a:latin typeface="Arial" charset="0"/>
            </a:endParaRPr>
          </a:p>
          <a:p>
            <a:r>
              <a:rPr lang="en-US" dirty="0">
                <a:solidFill>
                  <a:srgbClr val="25387D"/>
                </a:solidFill>
                <a:latin typeface="Arial" charset="0"/>
              </a:rPr>
              <a:t>Establish the general plan or direction for accomplishing the incident objectives.</a:t>
            </a:r>
          </a:p>
          <a:p>
            <a:endParaRPr lang="en-US" dirty="0" smtClean="0">
              <a:solidFill>
                <a:srgbClr val="25387D"/>
              </a:solidFill>
              <a:latin typeface="Arial" charset="0"/>
            </a:endParaRPr>
          </a:p>
          <a:p>
            <a:r>
              <a:rPr lang="en-US" dirty="0" smtClean="0">
                <a:solidFill>
                  <a:srgbClr val="25387D"/>
                </a:solidFill>
                <a:latin typeface="Arial" charset="0"/>
              </a:rPr>
              <a:t>Specify </a:t>
            </a:r>
            <a:r>
              <a:rPr lang="en-US" dirty="0">
                <a:solidFill>
                  <a:srgbClr val="25387D"/>
                </a:solidFill>
                <a:latin typeface="Arial" charset="0"/>
              </a:rPr>
              <a:t>how the strategies will be executed</a:t>
            </a:r>
            <a:r>
              <a:rPr lang="en-US" dirty="0" smtClean="0">
                <a:solidFill>
                  <a:srgbClr val="25387D"/>
                </a:solidFill>
                <a:latin typeface="Arial" charset="0"/>
              </a:rPr>
              <a:t>.</a:t>
            </a:r>
            <a:endParaRPr lang="en-US" dirty="0">
              <a:solidFill>
                <a:srgbClr val="25387D"/>
              </a:solidFill>
              <a:latin typeface="Arial" charset="0"/>
            </a:endParaRPr>
          </a:p>
        </p:txBody>
      </p:sp>
      <p:sp>
        <p:nvSpPr>
          <p:cNvPr id="30722" name="Rectangle 2"/>
          <p:cNvSpPr>
            <a:spLocks noGrp="1" noChangeAspect="1" noChangeArrowheads="1"/>
          </p:cNvSpPr>
          <p:nvPr>
            <p:ph type="title"/>
          </p:nvPr>
        </p:nvSpPr>
        <p:spPr/>
        <p:txBody>
          <a:bodyPr/>
          <a:lstStyle/>
          <a:p>
            <a:r>
              <a:rPr lang="en-US" sz="3600" dirty="0" smtClean="0"/>
              <a:t>Objectives, Strategies, and Tactics</a:t>
            </a:r>
          </a:p>
        </p:txBody>
      </p:sp>
      <p:pic>
        <p:nvPicPr>
          <p:cNvPr id="30723" name="Picture 2" descr="Incident Objectives, Strategies, Tacti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825" y="1181100"/>
            <a:ext cx="2813050" cy="424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Rectangle 3"/>
          <p:cNvSpPr>
            <a:spLocks noChangeArrowheads="1"/>
          </p:cNvSpPr>
          <p:nvPr/>
        </p:nvSpPr>
        <p:spPr bwMode="auto">
          <a:xfrm>
            <a:off x="3386138" y="1435100"/>
            <a:ext cx="55626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30000"/>
              </a:spcBef>
              <a:buFont typeface="Wingdings" pitchFamily="2" charset="2"/>
              <a:buNone/>
            </a:pPr>
            <a:endParaRPr lang="en-US" sz="2500" b="1" dirty="0">
              <a:solidFill>
                <a:srgbClr val="25387D"/>
              </a:solidFill>
              <a:latin typeface="Arial" charset="0"/>
            </a:endParaRPr>
          </a:p>
        </p:txBody>
      </p:sp>
      <p:sp>
        <p:nvSpPr>
          <p:cNvPr id="30725" name="Rectangle 4"/>
          <p:cNvSpPr>
            <a:spLocks noChangeArrowheads="1"/>
          </p:cNvSpPr>
          <p:nvPr/>
        </p:nvSpPr>
        <p:spPr bwMode="auto">
          <a:xfrm>
            <a:off x="3386138" y="2659063"/>
            <a:ext cx="55626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30000"/>
              </a:spcBef>
              <a:buFont typeface="Wingdings" pitchFamily="2" charset="2"/>
              <a:buNone/>
            </a:pPr>
            <a:endParaRPr lang="en-US" sz="2500" b="1" dirty="0">
              <a:solidFill>
                <a:srgbClr val="25387D"/>
              </a:solidFill>
              <a:latin typeface="Arial" charset="0"/>
            </a:endParaRPr>
          </a:p>
        </p:txBody>
      </p:sp>
    </p:spTree>
    <p:extLst>
      <p:ext uri="{BB962C8B-B14F-4D97-AF65-F5344CB8AC3E}">
        <p14:creationId xmlns:p14="http://schemas.microsoft.com/office/powerpoint/2010/main" val="3254136779"/>
      </p:ext>
    </p:extLst>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spect="1" noChangeArrowheads="1"/>
          </p:cNvSpPr>
          <p:nvPr>
            <p:ph type="title"/>
          </p:nvPr>
        </p:nvSpPr>
        <p:spPr/>
        <p:txBody>
          <a:bodyPr/>
          <a:lstStyle/>
          <a:p>
            <a:r>
              <a:rPr lang="en-US" dirty="0" smtClean="0"/>
              <a:t>Developing Appropriate Strategy</a:t>
            </a:r>
          </a:p>
        </p:txBody>
      </p:sp>
      <p:sp>
        <p:nvSpPr>
          <p:cNvPr id="21507" name="Rectangle 4"/>
          <p:cNvSpPr>
            <a:spLocks noGrp="1" noChangeArrowheads="1"/>
          </p:cNvSpPr>
          <p:nvPr>
            <p:ph idx="1"/>
          </p:nvPr>
        </p:nvSpPr>
        <p:spPr>
          <a:xfrm>
            <a:off x="457200" y="1068388"/>
            <a:ext cx="8050213" cy="4646612"/>
          </a:xfrm>
        </p:spPr>
        <p:txBody>
          <a:bodyPr/>
          <a:lstStyle/>
          <a:p>
            <a:pPr lvl="1"/>
            <a:r>
              <a:rPr lang="en-US" dirty="0" smtClean="0"/>
              <a:t>Generate a list of alternative strategies.</a:t>
            </a:r>
          </a:p>
          <a:p>
            <a:pPr lvl="1"/>
            <a:r>
              <a:rPr lang="en-US" dirty="0" smtClean="0"/>
              <a:t>Select the strategy that:</a:t>
            </a:r>
          </a:p>
          <a:p>
            <a:pPr lvl="2" indent="-331788"/>
            <a:r>
              <a:rPr lang="en-US" dirty="0" smtClean="0"/>
              <a:t>Is within acceptable safety norms.</a:t>
            </a:r>
          </a:p>
          <a:p>
            <a:pPr lvl="2" indent="-331788"/>
            <a:r>
              <a:rPr lang="en-US" dirty="0" smtClean="0"/>
              <a:t>Makes good sense (is feasible, practical, and suitable).</a:t>
            </a:r>
          </a:p>
          <a:p>
            <a:pPr lvl="2" indent="-331788"/>
            <a:r>
              <a:rPr lang="en-US" dirty="0" smtClean="0"/>
              <a:t>Is cost effective.</a:t>
            </a:r>
          </a:p>
          <a:p>
            <a:pPr lvl="2" indent="-331788"/>
            <a:r>
              <a:rPr lang="en-US" dirty="0" smtClean="0"/>
              <a:t>Is consistent with sound environmental practices.</a:t>
            </a:r>
          </a:p>
          <a:p>
            <a:pPr lvl="2" indent="-331788"/>
            <a:r>
              <a:rPr lang="en-US" dirty="0" smtClean="0"/>
              <a:t>Meets political considerations.</a:t>
            </a:r>
          </a:p>
        </p:txBody>
      </p:sp>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spect="1" noChangeArrowheads="1"/>
          </p:cNvSpPr>
          <p:nvPr>
            <p:ph type="title"/>
          </p:nvPr>
        </p:nvSpPr>
        <p:spPr/>
        <p:txBody>
          <a:bodyPr/>
          <a:lstStyle/>
          <a:p>
            <a:r>
              <a:rPr lang="en-US" dirty="0" smtClean="0"/>
              <a:t>Executing Tactical Direction</a:t>
            </a:r>
          </a:p>
        </p:txBody>
      </p:sp>
      <p:sp>
        <p:nvSpPr>
          <p:cNvPr id="22531" name="Rectangle 4"/>
          <p:cNvSpPr>
            <a:spLocks noGrp="1" noChangeArrowheads="1"/>
          </p:cNvSpPr>
          <p:nvPr>
            <p:ph idx="1"/>
          </p:nvPr>
        </p:nvSpPr>
        <p:spPr>
          <a:xfrm>
            <a:off x="457200" y="1068388"/>
            <a:ext cx="5045075" cy="4646612"/>
          </a:xfrm>
        </p:spPr>
        <p:txBody>
          <a:bodyPr/>
          <a:lstStyle/>
          <a:p>
            <a:pPr lvl="1"/>
            <a:r>
              <a:rPr lang="en-US" sz="2400" u="sng" dirty="0" smtClean="0">
                <a:solidFill>
                  <a:srgbClr val="C00000"/>
                </a:solidFill>
              </a:rPr>
              <a:t>Establish Tactics</a:t>
            </a:r>
            <a:r>
              <a:rPr lang="en-US" sz="2400" dirty="0" smtClean="0">
                <a:solidFill>
                  <a:srgbClr val="C00000"/>
                </a:solidFill>
              </a:rPr>
              <a:t>:  </a:t>
            </a:r>
            <a:r>
              <a:rPr lang="en-US" sz="2400" dirty="0" smtClean="0"/>
              <a:t>Describe what must be done.</a:t>
            </a:r>
          </a:p>
          <a:p>
            <a:pPr lvl="1"/>
            <a:r>
              <a:rPr lang="en-US" sz="2400" u="sng" dirty="0" smtClean="0">
                <a:solidFill>
                  <a:srgbClr val="C00000"/>
                </a:solidFill>
              </a:rPr>
              <a:t>Assign Resources</a:t>
            </a:r>
            <a:r>
              <a:rPr lang="en-US" sz="2400" dirty="0" smtClean="0">
                <a:solidFill>
                  <a:srgbClr val="C00000"/>
                </a:solidFill>
              </a:rPr>
              <a:t>:  </a:t>
            </a:r>
            <a:r>
              <a:rPr lang="en-US" sz="2400" dirty="0" smtClean="0"/>
              <a:t>Determine and assign the kind and type of resources needed for the selected tactics.</a:t>
            </a:r>
          </a:p>
          <a:p>
            <a:pPr lvl="1"/>
            <a:r>
              <a:rPr lang="en-US" sz="2400" u="sng" dirty="0" smtClean="0">
                <a:solidFill>
                  <a:srgbClr val="C00000"/>
                </a:solidFill>
              </a:rPr>
              <a:t>Monitor Performance</a:t>
            </a:r>
            <a:r>
              <a:rPr lang="en-US" sz="2400" dirty="0" smtClean="0">
                <a:solidFill>
                  <a:srgbClr val="C00000"/>
                </a:solidFill>
              </a:rPr>
              <a:t>:  </a:t>
            </a:r>
            <a:r>
              <a:rPr lang="en-US" sz="2400" dirty="0" smtClean="0"/>
              <a:t>Determine if the tactics and resources selected for the various strategies are both valid and adequate.</a:t>
            </a:r>
          </a:p>
        </p:txBody>
      </p:sp>
      <p:pic>
        <p:nvPicPr>
          <p:cNvPr id="22532" name="Picture 7" descr="Responders meet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1638" y="1174750"/>
            <a:ext cx="2949575" cy="374015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spect="1" noChangeArrowheads="1"/>
          </p:cNvSpPr>
          <p:nvPr>
            <p:ph type="title"/>
          </p:nvPr>
        </p:nvSpPr>
        <p:spPr/>
        <p:txBody>
          <a:bodyPr/>
          <a:lstStyle/>
          <a:p>
            <a:r>
              <a:rPr lang="en-US" dirty="0" smtClean="0"/>
              <a:t>Sample Strategy and Tactics</a:t>
            </a:r>
          </a:p>
        </p:txBody>
      </p:sp>
      <p:grpSp>
        <p:nvGrpSpPr>
          <p:cNvPr id="5" name="Group 4"/>
          <p:cNvGrpSpPr/>
          <p:nvPr/>
        </p:nvGrpSpPr>
        <p:grpSpPr>
          <a:xfrm>
            <a:off x="447675" y="1071563"/>
            <a:ext cx="8404225" cy="4651375"/>
            <a:chOff x="447675" y="1071563"/>
            <a:chExt cx="8404225" cy="4651375"/>
          </a:xfrm>
        </p:grpSpPr>
        <p:grpSp>
          <p:nvGrpSpPr>
            <p:cNvPr id="2" name="Group 4"/>
            <p:cNvGrpSpPr>
              <a:grpSpLocks/>
            </p:cNvGrpSpPr>
            <p:nvPr/>
          </p:nvGrpSpPr>
          <p:grpSpPr bwMode="auto">
            <a:xfrm>
              <a:off x="454025" y="3170238"/>
              <a:ext cx="8378825" cy="1524000"/>
              <a:chOff x="286" y="2064"/>
              <a:chExt cx="5278" cy="960"/>
            </a:xfrm>
          </p:grpSpPr>
          <p:sp>
            <p:nvSpPr>
              <p:cNvPr id="23567" name="Text Box 5" descr="Tactics:  Use truck-mounted pumps working from the road into spillway, and portable pumps on the east side discharging into Murkey Creek.&#10;"/>
              <p:cNvSpPr txBox="1">
                <a:spLocks noChangeArrowheads="1"/>
              </p:cNvSpPr>
              <p:nvPr/>
            </p:nvSpPr>
            <p:spPr bwMode="auto">
              <a:xfrm>
                <a:off x="286" y="2352"/>
                <a:ext cx="5278" cy="672"/>
              </a:xfrm>
              <a:prstGeom prst="rect">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eaLnBrk="1" hangingPunct="1">
                  <a:spcBef>
                    <a:spcPct val="30000"/>
                  </a:spcBef>
                  <a:buFont typeface="Wingdings" pitchFamily="2" charset="2"/>
                  <a:buNone/>
                </a:pPr>
                <a:r>
                  <a:rPr lang="en-US" sz="2000" b="1" u="sng" dirty="0">
                    <a:solidFill>
                      <a:srgbClr val="C00000"/>
                    </a:solidFill>
                    <a:latin typeface="Arial" charset="0"/>
                  </a:rPr>
                  <a:t>Tactics</a:t>
                </a:r>
                <a:r>
                  <a:rPr lang="en-US" sz="2000" b="1" dirty="0">
                    <a:solidFill>
                      <a:srgbClr val="C00000"/>
                    </a:solidFill>
                    <a:latin typeface="Arial" charset="0"/>
                  </a:rPr>
                  <a:t>:  </a:t>
                </a:r>
                <a:r>
                  <a:rPr lang="en-US" sz="2000" b="1" dirty="0">
                    <a:solidFill>
                      <a:srgbClr val="003366"/>
                    </a:solidFill>
                    <a:latin typeface="Arial" charset="0"/>
                  </a:rPr>
                  <a:t>Use truck-mounted pumps working from the road into spillway, and portable pumps on the east side discharging into </a:t>
                </a:r>
                <a:r>
                  <a:rPr lang="en-US" sz="2000" b="1" dirty="0" err="1">
                    <a:solidFill>
                      <a:srgbClr val="003366"/>
                    </a:solidFill>
                    <a:latin typeface="Arial" charset="0"/>
                  </a:rPr>
                  <a:t>Murkey</a:t>
                </a:r>
                <a:r>
                  <a:rPr lang="en-US" sz="2000" b="1" dirty="0">
                    <a:solidFill>
                      <a:srgbClr val="003366"/>
                    </a:solidFill>
                    <a:latin typeface="Arial" charset="0"/>
                  </a:rPr>
                  <a:t> Creek.</a:t>
                </a:r>
              </a:p>
            </p:txBody>
          </p:sp>
          <p:cxnSp>
            <p:nvCxnSpPr>
              <p:cNvPr id="23568" name="AutoShape 6"/>
              <p:cNvCxnSpPr>
                <a:cxnSpLocks noChangeShapeType="1"/>
                <a:stCxn id="23563" idx="2"/>
                <a:endCxn id="23567" idx="0"/>
              </p:cNvCxnSpPr>
              <p:nvPr/>
            </p:nvCxnSpPr>
            <p:spPr bwMode="auto">
              <a:xfrm rot="5400000">
                <a:off x="3662" y="1326"/>
                <a:ext cx="288" cy="1763"/>
              </a:xfrm>
              <a:prstGeom prst="bentConnector3">
                <a:avLst>
                  <a:gd name="adj1" fmla="val 50000"/>
                </a:avLst>
              </a:prstGeom>
              <a:noFill/>
              <a:ln w="28575">
                <a:solidFill>
                  <a:srgbClr val="C00000"/>
                </a:solidFill>
                <a:miter lim="800000"/>
                <a:headEnd/>
                <a:tailEnd type="triangle" w="med" len="med"/>
              </a:ln>
              <a:extLst>
                <a:ext uri="{909E8E84-426E-40DD-AFC4-6F175D3DCCD1}">
                  <a14:hiddenFill xmlns:a14="http://schemas.microsoft.com/office/drawing/2010/main">
                    <a:noFill/>
                  </a14:hiddenFill>
                </a:ext>
              </a:extLst>
            </p:spPr>
          </p:cxnSp>
        </p:grpSp>
        <p:grpSp>
          <p:nvGrpSpPr>
            <p:cNvPr id="3" name="Group 7"/>
            <p:cNvGrpSpPr>
              <a:grpSpLocks/>
            </p:cNvGrpSpPr>
            <p:nvPr/>
          </p:nvGrpSpPr>
          <p:grpSpPr bwMode="auto">
            <a:xfrm>
              <a:off x="457200" y="1703388"/>
              <a:ext cx="8394700" cy="1466850"/>
              <a:chOff x="288" y="1140"/>
              <a:chExt cx="5288" cy="924"/>
            </a:xfrm>
          </p:grpSpPr>
          <p:sp>
            <p:nvSpPr>
              <p:cNvPr id="23" name="Text Box 8" descr="Strategy #1:  Reduce/divert inflow. &#10;"/>
              <p:cNvSpPr txBox="1">
                <a:spLocks noChangeArrowheads="1"/>
              </p:cNvSpPr>
              <p:nvPr/>
            </p:nvSpPr>
            <p:spPr bwMode="auto">
              <a:xfrm>
                <a:off x="288" y="1440"/>
                <a:ext cx="1584" cy="624"/>
              </a:xfrm>
              <a:prstGeom prst="rect">
                <a:avLst/>
              </a:prstGeom>
              <a:noFill/>
              <a:ln w="28575">
                <a:solidFill>
                  <a:srgbClr val="C00000"/>
                </a:solidFill>
                <a:miter lim="800000"/>
                <a:headEnd/>
                <a:tailEnd/>
              </a:ln>
              <a:effectLst/>
            </p:spPr>
            <p:txBody>
              <a:bodyPr/>
              <a:lstStyle/>
              <a:p>
                <a:pPr>
                  <a:spcBef>
                    <a:spcPct val="30000"/>
                  </a:spcBef>
                  <a:buFont typeface="Wingdings" pitchFamily="2" charset="2"/>
                  <a:buNone/>
                  <a:defRPr/>
                </a:pPr>
                <a:r>
                  <a:rPr lang="en-US" sz="2000" b="1" u="sng" dirty="0">
                    <a:solidFill>
                      <a:schemeClr val="bg1">
                        <a:lumMod val="50000"/>
                      </a:schemeClr>
                    </a:solidFill>
                    <a:latin typeface="Arial" pitchFamily="34" charset="0"/>
                  </a:rPr>
                  <a:t>Strategy #1</a:t>
                </a:r>
                <a:r>
                  <a:rPr lang="en-US" sz="2000" b="1" dirty="0">
                    <a:solidFill>
                      <a:schemeClr val="bg1">
                        <a:lumMod val="50000"/>
                      </a:schemeClr>
                    </a:solidFill>
                    <a:latin typeface="Arial" pitchFamily="34" charset="0"/>
                  </a:rPr>
                  <a:t>:  Reduce/divert inflow. </a:t>
                </a:r>
              </a:p>
            </p:txBody>
          </p:sp>
          <p:sp>
            <p:nvSpPr>
              <p:cNvPr id="24" name="Text Box 9" descr="Strategy #2:  Release water from spillways.&#10;"/>
              <p:cNvSpPr txBox="1">
                <a:spLocks noChangeArrowheads="1"/>
              </p:cNvSpPr>
              <p:nvPr/>
            </p:nvSpPr>
            <p:spPr bwMode="auto">
              <a:xfrm>
                <a:off x="2042" y="1440"/>
                <a:ext cx="1584" cy="624"/>
              </a:xfrm>
              <a:prstGeom prst="rect">
                <a:avLst/>
              </a:prstGeom>
              <a:noFill/>
              <a:ln w="28575">
                <a:solidFill>
                  <a:srgbClr val="C00000"/>
                </a:solidFill>
                <a:miter lim="800000"/>
                <a:headEnd/>
                <a:tailEnd/>
              </a:ln>
              <a:effectLst/>
            </p:spPr>
            <p:txBody>
              <a:bodyPr/>
              <a:lstStyle/>
              <a:p>
                <a:pPr>
                  <a:spcBef>
                    <a:spcPct val="30000"/>
                  </a:spcBef>
                  <a:buFont typeface="Wingdings" pitchFamily="2" charset="2"/>
                  <a:buNone/>
                  <a:defRPr/>
                </a:pPr>
                <a:r>
                  <a:rPr lang="en-US" sz="2000" b="1" u="sng" dirty="0">
                    <a:solidFill>
                      <a:schemeClr val="bg1">
                        <a:lumMod val="50000"/>
                      </a:schemeClr>
                    </a:solidFill>
                    <a:latin typeface="Arial" pitchFamily="34" charset="0"/>
                  </a:rPr>
                  <a:t>Strategy #2</a:t>
                </a:r>
                <a:r>
                  <a:rPr lang="en-US" sz="2000" b="1" dirty="0">
                    <a:solidFill>
                      <a:schemeClr val="bg1">
                        <a:lumMod val="50000"/>
                      </a:schemeClr>
                    </a:solidFill>
                    <a:latin typeface="Arial" pitchFamily="34" charset="0"/>
                  </a:rPr>
                  <a:t>:  Release water from spillways.</a:t>
                </a:r>
              </a:p>
            </p:txBody>
          </p:sp>
          <p:sp>
            <p:nvSpPr>
              <p:cNvPr id="23563" name="Text Box 10" descr="Selected Strategy:  Pump water from reservoir.&#10;"/>
              <p:cNvSpPr txBox="1">
                <a:spLocks noChangeArrowheads="1"/>
              </p:cNvSpPr>
              <p:nvPr/>
            </p:nvSpPr>
            <p:spPr bwMode="auto">
              <a:xfrm>
                <a:off x="3800" y="1440"/>
                <a:ext cx="1776" cy="624"/>
              </a:xfrm>
              <a:prstGeom prst="rect">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eaLnBrk="1" hangingPunct="1">
                  <a:spcBef>
                    <a:spcPct val="30000"/>
                  </a:spcBef>
                  <a:buFont typeface="Wingdings" pitchFamily="2" charset="2"/>
                  <a:buNone/>
                </a:pPr>
                <a:r>
                  <a:rPr lang="en-US" sz="2000" b="1" u="sng" dirty="0">
                    <a:solidFill>
                      <a:srgbClr val="C00000"/>
                    </a:solidFill>
                    <a:latin typeface="Arial" charset="0"/>
                  </a:rPr>
                  <a:t>Selected Strategy</a:t>
                </a:r>
                <a:r>
                  <a:rPr lang="en-US" sz="2000" b="1" dirty="0">
                    <a:solidFill>
                      <a:srgbClr val="C00000"/>
                    </a:solidFill>
                    <a:latin typeface="Arial" charset="0"/>
                  </a:rPr>
                  <a:t>:  </a:t>
                </a:r>
                <a:r>
                  <a:rPr lang="en-US" sz="2000" b="1" dirty="0">
                    <a:solidFill>
                      <a:srgbClr val="003366"/>
                    </a:solidFill>
                    <a:latin typeface="Arial" charset="0"/>
                  </a:rPr>
                  <a:t>Pump water from reservoir.</a:t>
                </a:r>
              </a:p>
            </p:txBody>
          </p:sp>
          <p:cxnSp>
            <p:nvCxnSpPr>
              <p:cNvPr id="23564" name="AutoShape 11"/>
              <p:cNvCxnSpPr>
                <a:cxnSpLocks noChangeShapeType="1"/>
              </p:cNvCxnSpPr>
              <p:nvPr/>
            </p:nvCxnSpPr>
            <p:spPr bwMode="auto">
              <a:xfrm>
                <a:off x="2928" y="1145"/>
                <a:ext cx="3" cy="287"/>
              </a:xfrm>
              <a:prstGeom prst="straightConnector1">
                <a:avLst/>
              </a:prstGeom>
              <a:noFill/>
              <a:ln w="28575">
                <a:solidFill>
                  <a:srgbClr val="C00000"/>
                </a:solidFill>
                <a:round/>
                <a:headEnd/>
                <a:tailEnd type="triangle" w="med" len="med"/>
              </a:ln>
              <a:extLst>
                <a:ext uri="{909E8E84-426E-40DD-AFC4-6F175D3DCCD1}">
                  <a14:hiddenFill xmlns:a14="http://schemas.microsoft.com/office/drawing/2010/main">
                    <a:noFill/>
                  </a14:hiddenFill>
                </a:ext>
              </a:extLst>
            </p:spPr>
          </p:cxnSp>
          <p:cxnSp>
            <p:nvCxnSpPr>
              <p:cNvPr id="23565" name="AutoShape 12"/>
              <p:cNvCxnSpPr>
                <a:cxnSpLocks noChangeShapeType="1"/>
                <a:endCxn id="23" idx="0"/>
              </p:cNvCxnSpPr>
              <p:nvPr/>
            </p:nvCxnSpPr>
            <p:spPr bwMode="auto">
              <a:xfrm rot="5400000">
                <a:off x="1854" y="366"/>
                <a:ext cx="300" cy="1848"/>
              </a:xfrm>
              <a:prstGeom prst="bentConnector3">
                <a:avLst>
                  <a:gd name="adj1" fmla="val 50000"/>
                </a:avLst>
              </a:prstGeom>
              <a:noFill/>
              <a:ln w="28575">
                <a:solidFill>
                  <a:srgbClr val="C00000"/>
                </a:solidFill>
                <a:miter lim="800000"/>
                <a:headEnd/>
                <a:tailEnd type="triangle" w="med" len="med"/>
              </a:ln>
              <a:extLst>
                <a:ext uri="{909E8E84-426E-40DD-AFC4-6F175D3DCCD1}">
                  <a14:hiddenFill xmlns:a14="http://schemas.microsoft.com/office/drawing/2010/main">
                    <a:noFill/>
                  </a14:hiddenFill>
                </a:ext>
              </a:extLst>
            </p:spPr>
          </p:cxnSp>
          <p:cxnSp>
            <p:nvCxnSpPr>
              <p:cNvPr id="23566" name="AutoShape 13"/>
              <p:cNvCxnSpPr>
                <a:cxnSpLocks noChangeShapeType="1"/>
                <a:endCxn id="23563" idx="0"/>
              </p:cNvCxnSpPr>
              <p:nvPr/>
            </p:nvCxnSpPr>
            <p:spPr bwMode="auto">
              <a:xfrm rot="16200000" flipH="1">
                <a:off x="3658" y="410"/>
                <a:ext cx="300" cy="1760"/>
              </a:xfrm>
              <a:prstGeom prst="bentConnector3">
                <a:avLst>
                  <a:gd name="adj1" fmla="val 50000"/>
                </a:avLst>
              </a:prstGeom>
              <a:noFill/>
              <a:ln w="28575">
                <a:solidFill>
                  <a:srgbClr val="C00000"/>
                </a:solidFill>
                <a:miter lim="800000"/>
                <a:headEnd/>
                <a:tailEnd type="triangle" w="med" len="med"/>
              </a:ln>
              <a:extLst>
                <a:ext uri="{909E8E84-426E-40DD-AFC4-6F175D3DCCD1}">
                  <a14:hiddenFill xmlns:a14="http://schemas.microsoft.com/office/drawing/2010/main">
                    <a:noFill/>
                  </a14:hiddenFill>
                </a:ext>
              </a:extLst>
            </p:spPr>
          </p:cxnSp>
        </p:grpSp>
        <p:grpSp>
          <p:nvGrpSpPr>
            <p:cNvPr id="4" name="Group 14"/>
            <p:cNvGrpSpPr>
              <a:grpSpLocks/>
            </p:cNvGrpSpPr>
            <p:nvPr/>
          </p:nvGrpSpPr>
          <p:grpSpPr bwMode="auto">
            <a:xfrm>
              <a:off x="447675" y="4706938"/>
              <a:ext cx="8391525" cy="1016000"/>
              <a:chOff x="282" y="3017"/>
              <a:chExt cx="5286" cy="663"/>
            </a:xfrm>
          </p:grpSpPr>
          <p:sp>
            <p:nvSpPr>
              <p:cNvPr id="23559" name="Text Box 15" descr="Resources:  5 crews with (3) 1,500-gpm truck-mounted pumps &amp; &#10;(2) 500-gpm portable pumps&#10;"/>
              <p:cNvSpPr txBox="1">
                <a:spLocks noChangeArrowheads="1"/>
              </p:cNvSpPr>
              <p:nvPr/>
            </p:nvSpPr>
            <p:spPr bwMode="auto">
              <a:xfrm>
                <a:off x="282" y="3208"/>
                <a:ext cx="5286" cy="472"/>
              </a:xfrm>
              <a:prstGeom prst="rect">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eaLnBrk="1" hangingPunct="1">
                  <a:spcBef>
                    <a:spcPct val="30000"/>
                  </a:spcBef>
                  <a:buFont typeface="Wingdings" pitchFamily="2" charset="2"/>
                  <a:buNone/>
                </a:pPr>
                <a:r>
                  <a:rPr lang="en-US" sz="2000" b="1" u="sng" dirty="0">
                    <a:solidFill>
                      <a:srgbClr val="C00000"/>
                    </a:solidFill>
                    <a:latin typeface="Arial" charset="0"/>
                  </a:rPr>
                  <a:t>Resources</a:t>
                </a:r>
                <a:r>
                  <a:rPr lang="en-US" sz="2000" b="1" dirty="0">
                    <a:solidFill>
                      <a:srgbClr val="C00000"/>
                    </a:solidFill>
                    <a:latin typeface="Arial" charset="0"/>
                  </a:rPr>
                  <a:t>:  </a:t>
                </a:r>
                <a:r>
                  <a:rPr lang="en-US" sz="2000" b="1" dirty="0">
                    <a:solidFill>
                      <a:srgbClr val="003366"/>
                    </a:solidFill>
                    <a:latin typeface="Arial" charset="0"/>
                  </a:rPr>
                  <a:t>5 crews with (3) 1,500-gpm truck-mounted pumps &amp; </a:t>
                </a:r>
                <a:br>
                  <a:rPr lang="en-US" sz="2000" b="1" dirty="0">
                    <a:solidFill>
                      <a:srgbClr val="003366"/>
                    </a:solidFill>
                    <a:latin typeface="Arial" charset="0"/>
                  </a:rPr>
                </a:br>
                <a:r>
                  <a:rPr lang="en-US" sz="2000" b="1" dirty="0">
                    <a:solidFill>
                      <a:srgbClr val="003366"/>
                    </a:solidFill>
                    <a:latin typeface="Arial" charset="0"/>
                  </a:rPr>
                  <a:t>(2) 500-gpm portable pumps</a:t>
                </a:r>
              </a:p>
            </p:txBody>
          </p:sp>
          <p:cxnSp>
            <p:nvCxnSpPr>
              <p:cNvPr id="23560" name="AutoShape 16"/>
              <p:cNvCxnSpPr>
                <a:cxnSpLocks noChangeShapeType="1"/>
              </p:cNvCxnSpPr>
              <p:nvPr/>
            </p:nvCxnSpPr>
            <p:spPr bwMode="auto">
              <a:xfrm rot="5400000">
                <a:off x="2829" y="3112"/>
                <a:ext cx="192" cy="1"/>
              </a:xfrm>
              <a:prstGeom prst="straightConnector1">
                <a:avLst/>
              </a:prstGeom>
              <a:noFill/>
              <a:ln w="28575">
                <a:solidFill>
                  <a:srgbClr val="C00000"/>
                </a:solidFill>
                <a:round/>
                <a:headEnd/>
                <a:tailEnd type="triangle" w="med" len="med"/>
              </a:ln>
              <a:extLst>
                <a:ext uri="{909E8E84-426E-40DD-AFC4-6F175D3DCCD1}">
                  <a14:hiddenFill xmlns:a14="http://schemas.microsoft.com/office/drawing/2010/main">
                    <a:noFill/>
                  </a14:hiddenFill>
                </a:ext>
              </a:extLst>
            </p:spPr>
          </p:cxnSp>
        </p:grpSp>
        <p:sp>
          <p:nvSpPr>
            <p:cNvPr id="32" name="Text Box 19" descr="Objective:  Reduce reservoir level to 35 feet by 0800 on 2/10.&#10;&#10;"/>
            <p:cNvSpPr txBox="1">
              <a:spLocks noChangeArrowheads="1"/>
            </p:cNvSpPr>
            <p:nvPr/>
          </p:nvSpPr>
          <p:spPr bwMode="auto">
            <a:xfrm>
              <a:off x="454025" y="1071563"/>
              <a:ext cx="8378825" cy="625475"/>
            </a:xfrm>
            <a:prstGeom prst="rect">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eaLnBrk="1" hangingPunct="1">
                <a:lnSpc>
                  <a:spcPct val="150000"/>
                </a:lnSpc>
                <a:buFont typeface="Wingdings" pitchFamily="2" charset="2"/>
                <a:buNone/>
              </a:pPr>
              <a:r>
                <a:rPr lang="en-US" sz="2000" b="1" u="sng" dirty="0">
                  <a:solidFill>
                    <a:srgbClr val="C00000"/>
                  </a:solidFill>
                  <a:latin typeface="Arial" charset="0"/>
                </a:rPr>
                <a:t>Objective</a:t>
              </a:r>
              <a:r>
                <a:rPr lang="en-US" sz="2000" b="1" dirty="0">
                  <a:solidFill>
                    <a:srgbClr val="C00000"/>
                  </a:solidFill>
                  <a:latin typeface="Arial" charset="0"/>
                </a:rPr>
                <a:t>:  </a:t>
              </a:r>
              <a:r>
                <a:rPr lang="en-US" sz="2000" b="1" dirty="0">
                  <a:solidFill>
                    <a:srgbClr val="003366"/>
                  </a:solidFill>
                  <a:latin typeface="Arial" charset="0"/>
                </a:rPr>
                <a:t>Reduce reservoir level to 35 feet by 0800 on 2/10.</a:t>
              </a:r>
            </a:p>
          </p:txBody>
        </p:sp>
      </p:grpSp>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3"/>
          <p:cNvSpPr>
            <a:spLocks noGrp="1"/>
          </p:cNvSpPr>
          <p:nvPr>
            <p:ph sz="half" idx="2"/>
          </p:nvPr>
        </p:nvSpPr>
        <p:spPr>
          <a:xfrm>
            <a:off x="1847850" y="1919288"/>
            <a:ext cx="5205413" cy="1119187"/>
          </a:xfrm>
        </p:spPr>
        <p:txBody>
          <a:bodyPr/>
          <a:lstStyle/>
          <a:p>
            <a:pPr>
              <a:spcBef>
                <a:spcPct val="30000"/>
              </a:spcBef>
              <a:buFontTx/>
              <a:buNone/>
            </a:pPr>
            <a:r>
              <a:rPr lang="en-US" sz="3200" dirty="0" smtClean="0"/>
              <a:t>Why must personnel </a:t>
            </a:r>
            <a:br>
              <a:rPr lang="en-US" sz="3200" dirty="0" smtClean="0"/>
            </a:br>
            <a:r>
              <a:rPr lang="en-US" sz="3200" dirty="0" smtClean="0"/>
              <a:t>and logistical support factors be considered in determining tactical operations?</a:t>
            </a:r>
          </a:p>
        </p:txBody>
      </p:sp>
      <p:sp>
        <p:nvSpPr>
          <p:cNvPr id="24579" name="Rectangle 2"/>
          <p:cNvSpPr>
            <a:spLocks noGrp="1" noChangeAspect="1" noChangeArrowheads="1"/>
          </p:cNvSpPr>
          <p:nvPr>
            <p:ph type="title"/>
          </p:nvPr>
        </p:nvSpPr>
        <p:spPr/>
        <p:txBody>
          <a:bodyPr/>
          <a:lstStyle/>
          <a:p>
            <a:r>
              <a:rPr lang="en-US" dirty="0" smtClean="0"/>
              <a:t>Logistics Support Factors</a:t>
            </a:r>
          </a:p>
        </p:txBody>
      </p:sp>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3"/>
          <p:cNvSpPr>
            <a:spLocks noGrp="1"/>
          </p:cNvSpPr>
          <p:nvPr>
            <p:ph sz="half" idx="2"/>
          </p:nvPr>
        </p:nvSpPr>
        <p:spPr>
          <a:xfrm>
            <a:off x="1847850" y="2017713"/>
            <a:ext cx="5205413" cy="1119187"/>
          </a:xfrm>
        </p:spPr>
        <p:txBody>
          <a:bodyPr/>
          <a:lstStyle/>
          <a:p>
            <a:pPr>
              <a:spcBef>
                <a:spcPct val="30000"/>
              </a:spcBef>
              <a:buFont typeface="Wingdings" pitchFamily="2" charset="2"/>
              <a:buNone/>
            </a:pPr>
            <a:r>
              <a:rPr lang="en-US" sz="2800" dirty="0" smtClean="0"/>
              <a:t>What are some factors that you consider when assessing the costs and benefits of proposed tactical assignments?</a:t>
            </a:r>
          </a:p>
        </p:txBody>
      </p:sp>
      <p:sp>
        <p:nvSpPr>
          <p:cNvPr id="25603" name="Rectangle 2"/>
          <p:cNvSpPr>
            <a:spLocks noGrp="1" noChangeAspect="1" noChangeArrowheads="1"/>
          </p:cNvSpPr>
          <p:nvPr>
            <p:ph type="title"/>
          </p:nvPr>
        </p:nvSpPr>
        <p:spPr/>
        <p:txBody>
          <a:bodyPr/>
          <a:lstStyle/>
          <a:p>
            <a:r>
              <a:rPr lang="en-US" dirty="0" smtClean="0"/>
              <a:t>Cost-Benefit Analysis</a:t>
            </a:r>
          </a:p>
        </p:txBody>
      </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smtClean="0"/>
              <a:t>Unit Objectives (1 of 3)</a:t>
            </a:r>
          </a:p>
        </p:txBody>
      </p:sp>
      <p:sp>
        <p:nvSpPr>
          <p:cNvPr id="8195" name="Rectangle 3"/>
          <p:cNvSpPr>
            <a:spLocks noGrp="1" noChangeArrowheads="1"/>
          </p:cNvSpPr>
          <p:nvPr>
            <p:ph type="body" idx="1"/>
          </p:nvPr>
        </p:nvSpPr>
        <p:spPr>
          <a:xfrm>
            <a:off x="457200" y="1068388"/>
            <a:ext cx="8245475" cy="4646612"/>
          </a:xfrm>
        </p:spPr>
        <p:txBody>
          <a:bodyPr/>
          <a:lstStyle/>
          <a:p>
            <a:pPr lvl="1"/>
            <a:r>
              <a:rPr lang="en-US" sz="2600" dirty="0" smtClean="0"/>
              <a:t>Identify the importance of planning for incidents/events.</a:t>
            </a:r>
          </a:p>
          <a:p>
            <a:pPr lvl="1"/>
            <a:r>
              <a:rPr lang="en-US" sz="2600" dirty="0" smtClean="0"/>
              <a:t>Explain the differences between planning for incidents and events. </a:t>
            </a:r>
          </a:p>
          <a:p>
            <a:pPr lvl="1"/>
            <a:r>
              <a:rPr lang="en-US" sz="2600" dirty="0" smtClean="0"/>
              <a:t>Discuss major planning steps including logistical concerns, cost-benefit analysis, understanding the situation, developing and implementing the plan, and evaluating the plan.  </a:t>
            </a:r>
          </a:p>
          <a:p>
            <a:pPr lvl="1"/>
            <a:r>
              <a:rPr lang="en-US" sz="2600" dirty="0" smtClean="0"/>
              <a:t>Explain the criteria for determining when the Incident Action Plan (IAP) should be prepared in writing.</a:t>
            </a:r>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spect="1" noChangeArrowheads="1"/>
          </p:cNvSpPr>
          <p:nvPr>
            <p:ph type="title"/>
          </p:nvPr>
        </p:nvSpPr>
        <p:spPr/>
        <p:txBody>
          <a:bodyPr/>
          <a:lstStyle/>
          <a:p>
            <a:r>
              <a:rPr lang="en-US" dirty="0" smtClean="0"/>
              <a:t>Tactics Meeting Documentation</a:t>
            </a:r>
          </a:p>
        </p:txBody>
      </p:sp>
      <p:sp>
        <p:nvSpPr>
          <p:cNvPr id="26627" name="Text Box 13" descr="Operational Planning Worksheet, &#10;ICS Form 215&#10;"/>
          <p:cNvSpPr txBox="1">
            <a:spLocks noChangeArrowheads="1"/>
          </p:cNvSpPr>
          <p:nvPr/>
        </p:nvSpPr>
        <p:spPr bwMode="auto">
          <a:xfrm>
            <a:off x="627063" y="3943350"/>
            <a:ext cx="3962400"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ctr" eaLnBrk="1" hangingPunct="1">
              <a:spcBef>
                <a:spcPct val="50000"/>
              </a:spcBef>
            </a:pPr>
            <a:r>
              <a:rPr lang="en-US" b="1" dirty="0">
                <a:solidFill>
                  <a:srgbClr val="000066"/>
                </a:solidFill>
                <a:latin typeface="Arial" charset="0"/>
              </a:rPr>
              <a:t>Operational Planning Worksheet, </a:t>
            </a:r>
            <a:br>
              <a:rPr lang="en-US" b="1" dirty="0">
                <a:solidFill>
                  <a:srgbClr val="000066"/>
                </a:solidFill>
                <a:latin typeface="Arial" charset="0"/>
              </a:rPr>
            </a:br>
            <a:r>
              <a:rPr lang="en-US" b="1" dirty="0">
                <a:solidFill>
                  <a:srgbClr val="000066"/>
                </a:solidFill>
                <a:latin typeface="Arial" charset="0"/>
              </a:rPr>
              <a:t>ICS Form 215</a:t>
            </a:r>
          </a:p>
        </p:txBody>
      </p:sp>
      <p:pic>
        <p:nvPicPr>
          <p:cNvPr id="26628" name="Picture 22" descr="Section of ICS Form 2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613" y="1155700"/>
            <a:ext cx="4025900" cy="265430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7493" y="1155700"/>
            <a:ext cx="3279775" cy="4408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1" descr="Graphic illustrating a portion of the ICS Form 215, Operational Planning Worksheet.  Arrows call attention to the following details:  Section 4 Division, Group, or Other lists the Operations Section organizational elements. In this example, that includes a parking lot group, division A, and a sanding group.  Section 5 Work Assignment and Special Instructions lists the tactical assignments for each of those organizational elements.  For example, the parking lot group is responsible for removing snow from the EOC, fire stations, police department and hospital parking lots.  See maps for snow pile locations. 6”maximum accumulation. Section 6 Resources details the kind and type of resources needed for the next operational period, listing how many are required, how many the response already has, and how many are needed. For example, the parking lot group requires 4 snow plows, has 4 snow plows, and therefore needs no more, while Division A requires 3 snow plows, has 1, and needs 2 mo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725" y="215900"/>
            <a:ext cx="8443913" cy="544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674" name="Picture 10" descr="Graphic illustrating a portion of the ICS Form 215, Operational Planning Worksheet.  Arrows call attention to the following details:  Section 2 Operation Period lists the start and end times of operations. In this example, the Date From is 2/10 and Date To is 2/11. The Time From is 1800 and the Time To is 0600. Section 10, Requested Arrival Time lists Reporting Location and Requested Arrival Time, in this example it's listed as Public Works Shop at 1700. Section 6, Resources, lists Kind/Type Resources. In this example there are Snow Plows, Sandind Trucks, and Front End Ladders, which the resources listed as resources required, resources have, and resourced ne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763" y="319088"/>
            <a:ext cx="8626475" cy="522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lvl="1">
              <a:defRPr/>
            </a:pPr>
            <a:r>
              <a:rPr lang="en-US" sz="2000" dirty="0"/>
              <a:t>Analyze the ICS 215 developed in the tactics meeting.</a:t>
            </a:r>
          </a:p>
          <a:p>
            <a:pPr lvl="1">
              <a:defRPr/>
            </a:pPr>
            <a:r>
              <a:rPr lang="en-US" sz="2000" dirty="0"/>
              <a:t>Finalize the Incident Action Plan Safety Analysis (ICS 215A) completed by the Safety Officer.</a:t>
            </a:r>
          </a:p>
          <a:p>
            <a:pPr lvl="1">
              <a:defRPr/>
            </a:pPr>
            <a:r>
              <a:rPr lang="en-US" sz="2000" dirty="0"/>
              <a:t>Assess current operations effectiveness and resource efficiency.</a:t>
            </a:r>
          </a:p>
          <a:p>
            <a:pPr lvl="1">
              <a:defRPr/>
            </a:pPr>
            <a:r>
              <a:rPr lang="en-US" sz="2000" dirty="0"/>
              <a:t>Gather information to support incident management decisions. </a:t>
            </a:r>
          </a:p>
        </p:txBody>
      </p:sp>
      <p:sp>
        <p:nvSpPr>
          <p:cNvPr id="29698" name="Rectangle 2"/>
          <p:cNvSpPr>
            <a:spLocks noGrp="1" noChangeAspect="1" noChangeArrowheads="1"/>
          </p:cNvSpPr>
          <p:nvPr>
            <p:ph type="title"/>
          </p:nvPr>
        </p:nvSpPr>
        <p:spPr/>
        <p:txBody>
          <a:bodyPr/>
          <a:lstStyle/>
          <a:p>
            <a:r>
              <a:rPr lang="en-US" dirty="0" smtClean="0"/>
              <a:t>Preparing for the Planning Meeting</a:t>
            </a:r>
          </a:p>
        </p:txBody>
      </p:sp>
      <p:pic>
        <p:nvPicPr>
          <p:cNvPr id="5122"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27534" y="1187799"/>
            <a:ext cx="3279932" cy="4407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457199" y="1068388"/>
            <a:ext cx="5337425" cy="4646612"/>
          </a:xfrm>
        </p:spPr>
        <p:txBody>
          <a:bodyPr/>
          <a:lstStyle/>
          <a:p>
            <a:pPr>
              <a:buNone/>
              <a:defRPr/>
            </a:pPr>
            <a:r>
              <a:rPr lang="en-US" sz="2600" dirty="0"/>
              <a:t>Incident management must ensure the safety of:</a:t>
            </a:r>
          </a:p>
          <a:p>
            <a:pPr lvl="1">
              <a:defRPr/>
            </a:pPr>
            <a:r>
              <a:rPr lang="en-US" sz="2600" dirty="0"/>
              <a:t>Responders to the incident.</a:t>
            </a:r>
          </a:p>
          <a:p>
            <a:pPr lvl="1">
              <a:defRPr/>
            </a:pPr>
            <a:r>
              <a:rPr lang="en-US" sz="2600" dirty="0"/>
              <a:t>Persons injured or threatened by the incident.</a:t>
            </a:r>
          </a:p>
          <a:p>
            <a:pPr lvl="1">
              <a:defRPr/>
            </a:pPr>
            <a:r>
              <a:rPr lang="en-US" sz="2600" dirty="0"/>
              <a:t>Volunteers assisting at the incident.</a:t>
            </a:r>
          </a:p>
          <a:p>
            <a:pPr lvl="1">
              <a:defRPr/>
            </a:pPr>
            <a:r>
              <a:rPr lang="en-US" sz="2600" dirty="0"/>
              <a:t>News media and the general public who are on scene observing the incident.</a:t>
            </a:r>
          </a:p>
          <a:p>
            <a:endParaRPr lang="en-US" dirty="0"/>
          </a:p>
        </p:txBody>
      </p:sp>
      <p:sp>
        <p:nvSpPr>
          <p:cNvPr id="30722" name="Rectangle 2"/>
          <p:cNvSpPr>
            <a:spLocks noGrp="1" noChangeAspect="1" noChangeArrowheads="1"/>
          </p:cNvSpPr>
          <p:nvPr>
            <p:ph type="title"/>
          </p:nvPr>
        </p:nvSpPr>
        <p:spPr/>
        <p:txBody>
          <a:bodyPr/>
          <a:lstStyle/>
          <a:p>
            <a:r>
              <a:rPr lang="en-US" dirty="0" smtClean="0"/>
              <a:t>Incident Safety </a:t>
            </a:r>
          </a:p>
        </p:txBody>
      </p:sp>
      <p:pic>
        <p:nvPicPr>
          <p:cNvPr id="7" name="Picture 5" descr="Safety office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07924" y="1758102"/>
            <a:ext cx="2373045" cy="2895919"/>
          </a:xfrm>
          <a:prstGeom prst="rect">
            <a:avLst/>
          </a:prstGeom>
          <a:noFill/>
          <a:ln w="9525">
            <a:solidFill>
              <a:schemeClr val="bg1"/>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Content Placeholder 3"/>
          <p:cNvSpPr>
            <a:spLocks noGrp="1"/>
          </p:cNvSpPr>
          <p:nvPr>
            <p:ph sz="half" idx="2"/>
          </p:nvPr>
        </p:nvSpPr>
        <p:spPr>
          <a:xfrm>
            <a:off x="1782763" y="1919288"/>
            <a:ext cx="5205412" cy="1119187"/>
          </a:xfrm>
        </p:spPr>
        <p:txBody>
          <a:bodyPr/>
          <a:lstStyle/>
          <a:p>
            <a:pPr>
              <a:spcBef>
                <a:spcPct val="30000"/>
              </a:spcBef>
              <a:buFont typeface="Wingdings" pitchFamily="2" charset="2"/>
              <a:buNone/>
            </a:pPr>
            <a:r>
              <a:rPr lang="en-US" dirty="0" smtClean="0"/>
              <a:t>Does your agency have aviation safety policies and procedures?</a:t>
            </a:r>
          </a:p>
        </p:txBody>
      </p:sp>
      <p:sp>
        <p:nvSpPr>
          <p:cNvPr id="31747" name="Rectangle 2"/>
          <p:cNvSpPr>
            <a:spLocks noGrp="1" noChangeAspect="1" noChangeArrowheads="1"/>
          </p:cNvSpPr>
          <p:nvPr>
            <p:ph type="title"/>
          </p:nvPr>
        </p:nvSpPr>
        <p:spPr/>
        <p:txBody>
          <a:bodyPr/>
          <a:lstStyle/>
          <a:p>
            <a:r>
              <a:rPr lang="en-US" dirty="0" smtClean="0"/>
              <a:t>Aviation Safety</a:t>
            </a:r>
          </a:p>
        </p:txBody>
      </p:sp>
    </p:spTree>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defRPr/>
            </a:pPr>
            <a:r>
              <a:rPr lang="en-US" dirty="0"/>
              <a:t>The Incident Safety Analysis is used to: </a:t>
            </a:r>
          </a:p>
          <a:p>
            <a:pPr lvl="1">
              <a:defRPr/>
            </a:pPr>
            <a:r>
              <a:rPr lang="en-US" dirty="0"/>
              <a:t>Identify, prioritize, and mitigate the hazards and risks of each incident work location by operational period.  </a:t>
            </a:r>
          </a:p>
          <a:p>
            <a:pPr lvl="1">
              <a:defRPr/>
            </a:pPr>
            <a:r>
              <a:rPr lang="en-US" dirty="0"/>
              <a:t>Identify hazardous tactics so that alternatives may be considered.</a:t>
            </a:r>
          </a:p>
          <a:p>
            <a:pPr lvl="1">
              <a:defRPr/>
            </a:pPr>
            <a:r>
              <a:rPr lang="en-US" dirty="0"/>
              <a:t>Determine the safety implications for the types of resources required</a:t>
            </a:r>
            <a:r>
              <a:rPr lang="en-US" dirty="0" smtClean="0"/>
              <a:t>.</a:t>
            </a:r>
            <a:endParaRPr lang="en-US" dirty="0"/>
          </a:p>
        </p:txBody>
      </p:sp>
      <p:sp>
        <p:nvSpPr>
          <p:cNvPr id="32770" name="Rectangle 2"/>
          <p:cNvSpPr>
            <a:spLocks noGrp="1" noChangeAspect="1" noChangeArrowheads="1"/>
          </p:cNvSpPr>
          <p:nvPr>
            <p:ph type="title"/>
          </p:nvPr>
        </p:nvSpPr>
        <p:spPr/>
        <p:txBody>
          <a:bodyPr/>
          <a:lstStyle/>
          <a:p>
            <a:r>
              <a:rPr lang="en-US" dirty="0" smtClean="0"/>
              <a:t>Incident Safety Analysis</a:t>
            </a:r>
          </a:p>
        </p:txBody>
      </p:sp>
    </p:spTree>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8"/>
          <p:cNvSpPr>
            <a:spLocks noGrp="1"/>
          </p:cNvSpPr>
          <p:nvPr>
            <p:ph idx="1"/>
          </p:nvPr>
        </p:nvSpPr>
        <p:spPr/>
        <p:txBody>
          <a:bodyPr/>
          <a:lstStyle/>
          <a:p>
            <a:r>
              <a:rPr lang="en-US" sz="2400" dirty="0" smtClean="0"/>
              <a:t>The Safety Officer and Operations Section Chief complete the Safety Analysis using ICS 215A for . . .</a:t>
            </a:r>
          </a:p>
        </p:txBody>
      </p:sp>
      <p:sp>
        <p:nvSpPr>
          <p:cNvPr id="33795" name="Title 6"/>
          <p:cNvSpPr>
            <a:spLocks noGrp="1"/>
          </p:cNvSpPr>
          <p:nvPr>
            <p:ph type="title"/>
          </p:nvPr>
        </p:nvSpPr>
        <p:spPr/>
        <p:txBody>
          <a:bodyPr/>
          <a:lstStyle/>
          <a:p>
            <a:r>
              <a:rPr lang="en-US" sz="2700" dirty="0" smtClean="0"/>
              <a:t>ICS Form 215A, Incident Action Plan Safety Analysis</a:t>
            </a:r>
          </a:p>
        </p:txBody>
      </p:sp>
      <p:pic>
        <p:nvPicPr>
          <p:cNvPr id="33796" name="Picture 14" descr="Graphic illustrating a portion of the ICS Form 215A.  Arrows call attention to the following details:  Section 5 Incident Area lists Organizational Element at Risk. This example lists Division A on the form. Section 6 Hazards/Risks lists hazard. This example lists Extreme Weather, Driving. Section 7 Mitigations lists Mitigation Strategies. This example lists Drive with lights on, chain up before leaving for assignment. Maintain safe speed for conditions. Wear gloves and hat when operating out of vehic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938" y="2044700"/>
            <a:ext cx="8705850"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457200" y="1068388"/>
            <a:ext cx="4618234" cy="4646612"/>
          </a:xfrm>
        </p:spPr>
        <p:txBody>
          <a:bodyPr/>
          <a:lstStyle/>
          <a:p>
            <a:pPr lvl="1">
              <a:spcBef>
                <a:spcPct val="50000"/>
              </a:spcBef>
              <a:defRPr/>
            </a:pPr>
            <a:r>
              <a:rPr lang="en-US" sz="2200" u="sng" dirty="0">
                <a:solidFill>
                  <a:srgbClr val="C00000"/>
                </a:solidFill>
              </a:rPr>
              <a:t>Purposes</a:t>
            </a:r>
            <a:r>
              <a:rPr lang="en-US" sz="2200" dirty="0">
                <a:solidFill>
                  <a:srgbClr val="C00000"/>
                </a:solidFill>
              </a:rPr>
              <a:t>:  </a:t>
            </a:r>
            <a:r>
              <a:rPr lang="en-US" sz="2200" dirty="0"/>
              <a:t>Review/validate the operational plan; identify resource requirements</a:t>
            </a:r>
          </a:p>
          <a:p>
            <a:pPr lvl="1">
              <a:spcBef>
                <a:spcPct val="50000"/>
              </a:spcBef>
              <a:defRPr/>
            </a:pPr>
            <a:r>
              <a:rPr lang="en-US" sz="2200" u="sng" dirty="0">
                <a:solidFill>
                  <a:srgbClr val="C00000"/>
                </a:solidFill>
              </a:rPr>
              <a:t>Who Attends</a:t>
            </a:r>
            <a:r>
              <a:rPr lang="en-US" sz="2200" dirty="0">
                <a:solidFill>
                  <a:srgbClr val="C00000"/>
                </a:solidFill>
              </a:rPr>
              <a:t>:  </a:t>
            </a:r>
            <a:r>
              <a:rPr lang="en-US" sz="2200" dirty="0"/>
              <a:t>Command and General Staffs, other incident management personnel, Agency Administrator, and cooperating/assisting agency personnel</a:t>
            </a:r>
          </a:p>
          <a:p>
            <a:pPr lvl="1">
              <a:spcBef>
                <a:spcPct val="50000"/>
              </a:spcBef>
              <a:defRPr/>
            </a:pPr>
            <a:r>
              <a:rPr lang="en-US" sz="2200" u="sng" dirty="0">
                <a:solidFill>
                  <a:srgbClr val="C00000"/>
                </a:solidFill>
              </a:rPr>
              <a:t>Who Leads</a:t>
            </a:r>
            <a:r>
              <a:rPr lang="en-US" sz="2200" dirty="0">
                <a:solidFill>
                  <a:srgbClr val="C00000"/>
                </a:solidFill>
              </a:rPr>
              <a:t>:  </a:t>
            </a:r>
            <a:r>
              <a:rPr lang="en-US" sz="2200" dirty="0"/>
              <a:t>Planning Section Chief</a:t>
            </a:r>
          </a:p>
          <a:p>
            <a:endParaRPr lang="en-US" sz="2200" dirty="0"/>
          </a:p>
        </p:txBody>
      </p:sp>
      <p:sp>
        <p:nvSpPr>
          <p:cNvPr id="34818" name="Rectangle 2"/>
          <p:cNvSpPr>
            <a:spLocks noGrp="1" noChangeAspect="1" noChangeArrowheads="1"/>
          </p:cNvSpPr>
          <p:nvPr>
            <p:ph type="title"/>
          </p:nvPr>
        </p:nvSpPr>
        <p:spPr/>
        <p:txBody>
          <a:bodyPr/>
          <a:lstStyle/>
          <a:p>
            <a:r>
              <a:rPr lang="en-US" dirty="0" smtClean="0"/>
              <a:t>The Planning Meeting</a:t>
            </a:r>
          </a:p>
        </p:txBody>
      </p:sp>
      <p:pic>
        <p:nvPicPr>
          <p:cNvPr id="614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27534" y="1187799"/>
            <a:ext cx="3279932" cy="4407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solidFill>
          <a:ln/>
        </p:spPr>
        <p:style>
          <a:lnRef idx="3">
            <a:schemeClr val="lt1"/>
          </a:lnRef>
          <a:fillRef idx="1">
            <a:schemeClr val="accent6"/>
          </a:fillRef>
          <a:effectRef idx="1">
            <a:schemeClr val="accent6"/>
          </a:effectRef>
          <a:fontRef idx="minor">
            <a:schemeClr val="lt1"/>
          </a:fontRef>
        </p:style>
        <p:txBody>
          <a:bodyPr anchor="ctr"/>
          <a:lstStyle/>
          <a:p>
            <a:pPr>
              <a:defRPr/>
            </a:pPr>
            <a:endParaRPr lang="en-US" sz="2400" b="1" dirty="0">
              <a:gradFill flip="none" rotWithShape="1">
                <a:gsLst>
                  <a:gs pos="0">
                    <a:srgbClr val="25387D">
                      <a:shade val="30000"/>
                      <a:satMod val="115000"/>
                    </a:srgbClr>
                  </a:gs>
                  <a:gs pos="50000">
                    <a:srgbClr val="25387D">
                      <a:shade val="67500"/>
                      <a:satMod val="115000"/>
                    </a:srgbClr>
                  </a:gs>
                  <a:gs pos="100000">
                    <a:srgbClr val="25387D">
                      <a:shade val="100000"/>
                      <a:satMod val="115000"/>
                    </a:srgbClr>
                  </a:gs>
                </a:gsLst>
                <a:lin ang="2700000" scaled="1"/>
                <a:tileRect/>
              </a:gradFill>
            </a:endParaRPr>
          </a:p>
        </p:txBody>
      </p:sp>
      <p:graphicFrame>
        <p:nvGraphicFramePr>
          <p:cNvPr id="3" name="Group 40"/>
          <p:cNvGraphicFramePr>
            <a:graphicFrameLocks/>
          </p:cNvGraphicFramePr>
          <p:nvPr/>
        </p:nvGraphicFramePr>
        <p:xfrm>
          <a:off x="508000" y="371475"/>
          <a:ext cx="8229600" cy="5956339"/>
        </p:xfrm>
        <a:graphic>
          <a:graphicData uri="http://schemas.openxmlformats.org/drawingml/2006/table">
            <a:tbl>
              <a:tblPr/>
              <a:tblGrid>
                <a:gridCol w="4114800"/>
                <a:gridCol w="4114800"/>
              </a:tblGrid>
              <a:tr h="41906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FFFFFF"/>
                          </a:solidFill>
                          <a:effectLst/>
                          <a:latin typeface="Arial" charset="0"/>
                        </a:rPr>
                        <a:t>Planning Meeting Activities</a:t>
                      </a:r>
                      <a:endParaRPr kumimoji="0" lang="en-US" sz="1600" b="1" i="0" u="none" strike="noStrike" cap="none" normalizeH="0" baseline="0" dirty="0" smtClean="0">
                        <a:ln>
                          <a:noFill/>
                        </a:ln>
                        <a:solidFill>
                          <a:srgbClr val="003366"/>
                        </a:solidFill>
                        <a:effectLst/>
                        <a:latin typeface="Arial"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3366"/>
                      </a:solidFill>
                      <a:prstDash val="solid"/>
                      <a:round/>
                      <a:headEnd type="none" w="med" len="med"/>
                      <a:tailEnd type="none" w="med" len="med"/>
                    </a:lnB>
                    <a:lnTlToBr>
                      <a:noFill/>
                    </a:lnTlToBr>
                    <a:lnBlToTr>
                      <a:noFill/>
                    </a:lnBlToTr>
                    <a:solidFill>
                      <a:srgbClr val="00006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FFFFFF"/>
                          </a:solidFill>
                          <a:effectLst/>
                          <a:latin typeface="Arial" charset="0"/>
                        </a:rPr>
                        <a:t>Responsibility</a:t>
                      </a:r>
                      <a:endParaRPr kumimoji="0" lang="en-US" sz="1600" b="1" i="0" u="none" strike="noStrike" cap="none" normalizeH="0" baseline="0" dirty="0" smtClean="0">
                        <a:ln>
                          <a:noFill/>
                        </a:ln>
                        <a:solidFill>
                          <a:srgbClr val="003366"/>
                        </a:solidFill>
                        <a:effectLst/>
                        <a:latin typeface="Arial"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3366"/>
                      </a:solidFill>
                      <a:prstDash val="solid"/>
                      <a:round/>
                      <a:headEnd type="none" w="med" len="med"/>
                      <a:tailEnd type="none" w="med" len="med"/>
                    </a:lnB>
                    <a:lnTlToBr>
                      <a:noFill/>
                    </a:lnTlToBr>
                    <a:lnBlToTr>
                      <a:noFill/>
                    </a:lnBlToTr>
                    <a:solidFill>
                      <a:srgbClr val="000066"/>
                    </a:solidFill>
                  </a:tcPr>
                </a:tc>
              </a:tr>
              <a:tr h="137152">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00" b="1" i="0" u="none" strike="noStrike" cap="none" normalizeH="0" baseline="0" dirty="0" smtClean="0">
                        <a:ln>
                          <a:noFill/>
                        </a:ln>
                        <a:solidFill>
                          <a:srgbClr val="003366"/>
                        </a:solidFill>
                        <a:effectLst/>
                        <a:latin typeface="Arial"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00" b="1" i="0" u="none" strike="noStrike" cap="none" normalizeH="0" baseline="0" smtClean="0">
                        <a:ln>
                          <a:noFill/>
                        </a:ln>
                        <a:solidFill>
                          <a:srgbClr val="003366"/>
                        </a:solidFill>
                        <a:effectLst/>
                        <a:latin typeface="Arial" charset="0"/>
                      </a:endParaRPr>
                    </a:p>
                  </a:txBody>
                  <a:tcPr marT="45716" marB="45716" horzOverflow="overflow">
                    <a:lnL w="12700" cap="flat" cmpd="sng" algn="ctr">
                      <a:solidFill>
                        <a:srgbClr val="00336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lnTlToBr>
                      <a:noFill/>
                    </a:lnTlToBr>
                    <a:lnBlToTr>
                      <a:noFill/>
                    </a:lnBlToTr>
                    <a:solidFill>
                      <a:srgbClr val="E8E8EF"/>
                    </a:solidFill>
                  </a:tcPr>
                </a:tc>
              </a:tr>
              <a:tr h="57910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rgbClr val="003366"/>
                          </a:solidFill>
                          <a:effectLst/>
                          <a:latin typeface="Arial" charset="0"/>
                        </a:rPr>
                        <a:t>Give situation &amp; resources briefing; conduct planning meeting</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rgbClr val="003366"/>
                          </a:solidFill>
                          <a:effectLst/>
                          <a:latin typeface="Arial" charset="0"/>
                        </a:rPr>
                        <a:t>Planning Section Chief</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smtClean="0">
                        <a:ln>
                          <a:noFill/>
                        </a:ln>
                        <a:solidFill>
                          <a:srgbClr val="003366"/>
                        </a:solidFill>
                        <a:effectLst/>
                        <a:latin typeface="Arial" charset="0"/>
                      </a:endParaRPr>
                    </a:p>
                  </a:txBody>
                  <a:tcPr marT="45716" marB="45716" horzOverflow="overflow">
                    <a:lnL w="12700" cap="flat" cmpd="sng" algn="ctr">
                      <a:solidFill>
                        <a:srgbClr val="00336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lnTlToBr>
                      <a:noFill/>
                    </a:lnTlToBr>
                    <a:lnBlToTr>
                      <a:noFill/>
                    </a:lnBlToTr>
                    <a:solidFill>
                      <a:schemeClr val="bg1"/>
                    </a:solidFill>
                  </a:tcPr>
                </a:tc>
              </a:tr>
              <a:tr h="57910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rgbClr val="003366"/>
                          </a:solidFill>
                          <a:effectLst/>
                          <a:latin typeface="Arial" charset="0"/>
                        </a:rPr>
                        <a:t>State incident objectives &amp; policy issues</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rgbClr val="003366"/>
                          </a:solidFill>
                          <a:effectLst/>
                          <a:latin typeface="Arial" charset="0"/>
                        </a:rPr>
                        <a:t>Incident Commander</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smtClean="0">
                        <a:ln>
                          <a:noFill/>
                        </a:ln>
                        <a:solidFill>
                          <a:srgbClr val="003366"/>
                        </a:solidFill>
                        <a:effectLst/>
                        <a:latin typeface="Arial" charset="0"/>
                      </a:endParaRPr>
                    </a:p>
                  </a:txBody>
                  <a:tcPr marT="45716" marB="45716" horzOverflow="overflow">
                    <a:lnL w="12700" cap="flat" cmpd="sng" algn="ctr">
                      <a:solidFill>
                        <a:srgbClr val="00336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lnTlToBr>
                      <a:noFill/>
                    </a:lnTlToBr>
                    <a:lnBlToTr>
                      <a:noFill/>
                    </a:lnBlToTr>
                    <a:solidFill>
                      <a:srgbClr val="E8E8EF"/>
                    </a:solidFill>
                  </a:tcPr>
                </a:tc>
              </a:tr>
              <a:tr h="82294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3366"/>
                          </a:solidFill>
                          <a:effectLst/>
                          <a:latin typeface="Arial" charset="0"/>
                        </a:rPr>
                        <a:t>State primary &amp; alternative strategies to meet objectives</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rgbClr val="003366"/>
                          </a:solidFill>
                          <a:effectLst/>
                          <a:latin typeface="Arial" charset="0"/>
                        </a:rPr>
                        <a:t>Operations Section Chief; Planning/Logistics Section Chiefs contribute</a:t>
                      </a:r>
                    </a:p>
                  </a:txBody>
                  <a:tcPr marT="45716" marB="45716" horzOverflow="overflow">
                    <a:lnL w="12700" cap="flat" cmpd="sng" algn="ctr">
                      <a:solidFill>
                        <a:srgbClr val="00336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lnTlToBr>
                      <a:noFill/>
                    </a:lnTlToBr>
                    <a:lnBlToTr>
                      <a:noFill/>
                    </a:lnBlToTr>
                    <a:solidFill>
                      <a:schemeClr val="bg1"/>
                    </a:solidFill>
                  </a:tcPr>
                </a:tc>
              </a:tr>
              <a:tr h="80161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rgbClr val="003366"/>
                          </a:solidFill>
                          <a:effectLst/>
                          <a:latin typeface="Arial" charset="0"/>
                        </a:rPr>
                        <a:t>Specify reporting locations &amp; additional facilities needed</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3366"/>
                          </a:solidFill>
                          <a:effectLst/>
                          <a:latin typeface="Arial" charset="0"/>
                        </a:rPr>
                        <a:t>Operations Section Chief; </a:t>
                      </a:r>
                      <a:br>
                        <a:rPr kumimoji="0" lang="en-US" sz="1600" b="1" i="0" u="none" strike="noStrike" cap="none" normalizeH="0" baseline="0" dirty="0" smtClean="0">
                          <a:ln>
                            <a:noFill/>
                          </a:ln>
                          <a:solidFill>
                            <a:srgbClr val="003366"/>
                          </a:solidFill>
                          <a:effectLst/>
                          <a:latin typeface="Arial" charset="0"/>
                        </a:rPr>
                      </a:br>
                      <a:r>
                        <a:rPr kumimoji="0" lang="en-US" sz="1600" b="1" i="0" u="none" strike="noStrike" cap="none" normalizeH="0" baseline="0" dirty="0" smtClean="0">
                          <a:ln>
                            <a:noFill/>
                          </a:ln>
                          <a:solidFill>
                            <a:srgbClr val="003366"/>
                          </a:solidFill>
                          <a:effectLst/>
                          <a:latin typeface="Arial" charset="0"/>
                        </a:rPr>
                        <a:t>Logistics Section Chief assists</a:t>
                      </a:r>
                    </a:p>
                  </a:txBody>
                  <a:tcPr marT="45716" marB="45716" horzOverflow="overflow">
                    <a:lnL w="12700" cap="flat" cmpd="sng" algn="ctr">
                      <a:solidFill>
                        <a:srgbClr val="00336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lnTlToBr>
                      <a:noFill/>
                    </a:lnTlToBr>
                    <a:lnBlToTr>
                      <a:noFill/>
                    </a:lnBlToTr>
                    <a:solidFill>
                      <a:srgbClr val="E8E8EF"/>
                    </a:solidFill>
                  </a:tcPr>
                </a:tc>
              </a:tr>
              <a:tr h="57910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rgbClr val="003366"/>
                          </a:solidFill>
                          <a:effectLst/>
                          <a:latin typeface="Arial" charset="0"/>
                        </a:rPr>
                        <a:t>Develop the resources, support, &amp; overhead orders</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3366"/>
                          </a:solidFill>
                          <a:effectLst/>
                          <a:latin typeface="Arial" charset="0"/>
                        </a:rPr>
                        <a:t>Planning/Logistics Section Chiefs; </a:t>
                      </a:r>
                      <a:br>
                        <a:rPr kumimoji="0" lang="en-US" sz="1600" b="1" i="0" u="none" strike="noStrike" cap="none" normalizeH="0" baseline="0" dirty="0" smtClean="0">
                          <a:ln>
                            <a:noFill/>
                          </a:ln>
                          <a:solidFill>
                            <a:srgbClr val="003366"/>
                          </a:solidFill>
                          <a:effectLst/>
                          <a:latin typeface="Arial" charset="0"/>
                        </a:rPr>
                      </a:br>
                      <a:r>
                        <a:rPr kumimoji="0" lang="en-US" sz="1600" b="1" i="0" u="none" strike="noStrike" cap="none" normalizeH="0" baseline="0" dirty="0" smtClean="0">
                          <a:ln>
                            <a:noFill/>
                          </a:ln>
                          <a:solidFill>
                            <a:srgbClr val="003366"/>
                          </a:solidFill>
                          <a:effectLst/>
                          <a:latin typeface="Arial" charset="0"/>
                        </a:rPr>
                        <a:t>Logistics Section Chief places orders</a:t>
                      </a:r>
                    </a:p>
                  </a:txBody>
                  <a:tcPr marT="45716" marB="45716" horzOverflow="overflow">
                    <a:lnL w="12700" cap="flat" cmpd="sng" algn="ctr">
                      <a:solidFill>
                        <a:srgbClr val="00336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lnTlToBr>
                      <a:noFill/>
                    </a:lnTlToBr>
                    <a:lnBlToTr>
                      <a:noFill/>
                    </a:lnBlToTr>
                    <a:solidFill>
                      <a:schemeClr val="bg1"/>
                    </a:solidFill>
                  </a:tcPr>
                </a:tc>
              </a:tr>
              <a:tr h="10984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rgbClr val="003366"/>
                          </a:solidFill>
                          <a:effectLst/>
                          <a:latin typeface="Arial" charset="0"/>
                        </a:rPr>
                        <a:t>Consider additional support requirements needed because of communications, traffic, safety, medical, etc.</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rgbClr val="003366"/>
                          </a:solidFill>
                          <a:effectLst/>
                          <a:latin typeface="Arial" charset="0"/>
                        </a:rPr>
                        <a:t>Logistics Section Chief;</a:t>
                      </a:r>
                      <a:br>
                        <a:rPr kumimoji="0" lang="en-US" sz="1600" b="1" i="0" u="none" strike="noStrike" cap="none" normalizeH="0" baseline="0" smtClean="0">
                          <a:ln>
                            <a:noFill/>
                          </a:ln>
                          <a:solidFill>
                            <a:srgbClr val="003366"/>
                          </a:solidFill>
                          <a:effectLst/>
                          <a:latin typeface="Arial" charset="0"/>
                        </a:rPr>
                      </a:br>
                      <a:r>
                        <a:rPr kumimoji="0" lang="en-US" sz="1600" b="1" i="0" u="none" strike="noStrike" cap="none" normalizeH="0" baseline="0" smtClean="0">
                          <a:ln>
                            <a:noFill/>
                          </a:ln>
                          <a:solidFill>
                            <a:srgbClr val="003366"/>
                          </a:solidFill>
                          <a:effectLst/>
                          <a:latin typeface="Arial" charset="0"/>
                        </a:rPr>
                        <a:t>Operations and Planning Section Chiefs and Safety Officer contribute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smtClean="0">
                        <a:ln>
                          <a:noFill/>
                        </a:ln>
                        <a:solidFill>
                          <a:srgbClr val="003366"/>
                        </a:solidFill>
                        <a:effectLst/>
                        <a:latin typeface="Arial" charset="0"/>
                      </a:endParaRPr>
                    </a:p>
                  </a:txBody>
                  <a:tcPr marT="45716" marB="45716" horzOverflow="overflow">
                    <a:lnL w="12700" cap="flat" cmpd="sng" algn="ctr">
                      <a:solidFill>
                        <a:srgbClr val="00336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lnTlToBr>
                      <a:noFill/>
                    </a:lnTlToBr>
                    <a:lnBlToTr>
                      <a:noFill/>
                    </a:lnBlToTr>
                    <a:solidFill>
                      <a:srgbClr val="E8E8EF"/>
                    </a:solidFill>
                  </a:tcPr>
                </a:tc>
              </a:tr>
              <a:tr h="82294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rgbClr val="003366"/>
                          </a:solidFill>
                          <a:effectLst/>
                          <a:latin typeface="Arial" charset="0"/>
                        </a:rPr>
                        <a:t>Finalize, approve, &amp; implement the IAP</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pPr>
                      <a:r>
                        <a:rPr kumimoji="0" lang="en-US" sz="1600" b="1" i="0" u="none" strike="noStrike" cap="none" normalizeH="0" baseline="0" smtClean="0">
                          <a:ln>
                            <a:noFill/>
                          </a:ln>
                          <a:solidFill>
                            <a:srgbClr val="003366"/>
                          </a:solidFill>
                          <a:effectLst/>
                          <a:latin typeface="Arial" charset="0"/>
                        </a:rPr>
                        <a:t>Planning Section Chief finalizes IAP;</a:t>
                      </a: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pPr>
                      <a:r>
                        <a:rPr kumimoji="0" lang="en-US" sz="1600" b="1" i="0" u="none" strike="noStrike" cap="none" normalizeH="0" baseline="0" smtClean="0">
                          <a:ln>
                            <a:noFill/>
                          </a:ln>
                          <a:solidFill>
                            <a:srgbClr val="003366"/>
                          </a:solidFill>
                          <a:effectLst/>
                          <a:latin typeface="Arial" charset="0"/>
                        </a:rPr>
                        <a:t>Incident Commander approves IAP; General Staff implements IAP</a:t>
                      </a:r>
                    </a:p>
                  </a:txBody>
                  <a:tcPr marT="45716" marB="45716" horzOverflow="overflow">
                    <a:lnL w="12700" cap="flat" cmpd="sng" algn="ctr">
                      <a:solidFill>
                        <a:srgbClr val="00336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lnTlToBr>
                      <a:noFill/>
                    </a:lnTlToBr>
                    <a:lnBlToTr>
                      <a:noFill/>
                    </a:lnBlToTr>
                    <a:solidFill>
                      <a:schemeClr val="bg1"/>
                    </a:solidFill>
                  </a:tcPr>
                </a:tc>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00" b="1" i="0" u="none" strike="noStrike" cap="none" normalizeH="0" baseline="0" smtClean="0">
                        <a:ln>
                          <a:noFill/>
                        </a:ln>
                        <a:solidFill>
                          <a:srgbClr val="003366"/>
                        </a:solidFill>
                        <a:effectLst/>
                        <a:latin typeface="Arial"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pPr>
                      <a:endParaRPr kumimoji="0" lang="en-US" sz="100" b="1" i="0" u="none" strike="noStrike" cap="none" normalizeH="0" baseline="0" smtClean="0">
                        <a:ln>
                          <a:noFill/>
                        </a:ln>
                        <a:solidFill>
                          <a:srgbClr val="003366"/>
                        </a:solidFill>
                        <a:effectLst/>
                        <a:latin typeface="Arial" charset="0"/>
                      </a:endParaRPr>
                    </a:p>
                  </a:txBody>
                  <a:tcPr marT="45716" marB="45716" horzOverflow="overflow">
                    <a:lnL w="12700" cap="flat" cmpd="sng" algn="ctr">
                      <a:solidFill>
                        <a:srgbClr val="00336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EF"/>
                    </a:solidFill>
                  </a:tcPr>
                </a:tc>
              </a:tr>
            </a:tbl>
          </a:graphicData>
        </a:graphic>
      </p:graphicFrame>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smtClean="0"/>
              <a:t>Unit Objectives (2 of 3)</a:t>
            </a:r>
          </a:p>
        </p:txBody>
      </p:sp>
      <p:sp>
        <p:nvSpPr>
          <p:cNvPr id="9219" name="Rectangle 3"/>
          <p:cNvSpPr>
            <a:spLocks noGrp="1" noChangeArrowheads="1"/>
          </p:cNvSpPr>
          <p:nvPr>
            <p:ph type="body" idx="1"/>
          </p:nvPr>
        </p:nvSpPr>
        <p:spPr>
          <a:xfrm>
            <a:off x="457200" y="1068388"/>
            <a:ext cx="8278813" cy="4646612"/>
          </a:xfrm>
        </p:spPr>
        <p:txBody>
          <a:bodyPr/>
          <a:lstStyle/>
          <a:p>
            <a:pPr lvl="1"/>
            <a:r>
              <a:rPr lang="en-US" sz="2400" dirty="0" smtClean="0"/>
              <a:t>Describe the role and use of ICS forms and supporting materials included in an IAP for effective incident/event management.</a:t>
            </a:r>
          </a:p>
          <a:p>
            <a:pPr lvl="1"/>
            <a:r>
              <a:rPr lang="en-US" sz="2400" dirty="0" smtClean="0"/>
              <a:t>Describe the strategy meeting, tactics meeting, planning meeting, operational period briefing, and team meeting.</a:t>
            </a:r>
          </a:p>
          <a:p>
            <a:pPr lvl="1"/>
            <a:r>
              <a:rPr lang="en-US" sz="2400" dirty="0" smtClean="0"/>
              <a:t>Given a scenario, describe appropriate strategies and tactics to meet incident objectives.</a:t>
            </a:r>
          </a:p>
          <a:p>
            <a:pPr lvl="1"/>
            <a:r>
              <a:rPr lang="en-US" sz="2400" dirty="0" smtClean="0"/>
              <a:t>Conduct a tactics meeting and complete an ICS 215, Operational Planning Worksheet, and ICS 215A, Incident Action Plan Safety Analysis, using the strategies and tactics from the scenario.</a:t>
            </a:r>
          </a:p>
        </p:txBody>
      </p:sp>
    </p:spTree>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spect="1" noChangeArrowheads="1"/>
          </p:cNvSpPr>
          <p:nvPr>
            <p:ph type="title"/>
          </p:nvPr>
        </p:nvSpPr>
        <p:spPr/>
        <p:txBody>
          <a:bodyPr/>
          <a:lstStyle/>
          <a:p>
            <a:r>
              <a:rPr lang="en-US" dirty="0" smtClean="0"/>
              <a:t>Planning Meeting Displays</a:t>
            </a:r>
          </a:p>
        </p:txBody>
      </p:sp>
      <p:grpSp>
        <p:nvGrpSpPr>
          <p:cNvPr id="2" name="Group 1" descr="Agenda&#10;Maps&#10;Incident Objectives&#10;ICS Form 215&#10;ICS 215A&#10;Man giving a presentation"/>
          <p:cNvGrpSpPr/>
          <p:nvPr/>
        </p:nvGrpSpPr>
        <p:grpSpPr>
          <a:xfrm>
            <a:off x="220663" y="1135063"/>
            <a:ext cx="8356600" cy="4324350"/>
            <a:chOff x="220663" y="1135063"/>
            <a:chExt cx="8356600" cy="4324350"/>
          </a:xfrm>
        </p:grpSpPr>
        <p:pic>
          <p:nvPicPr>
            <p:cNvPr id="36867" name="Picture 3" descr="Man giving a present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2175" y="2166938"/>
              <a:ext cx="4359275"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TextBox 10"/>
            <p:cNvSpPr txBox="1">
              <a:spLocks noChangeArrowheads="1"/>
            </p:cNvSpPr>
            <p:nvPr/>
          </p:nvSpPr>
          <p:spPr bwMode="auto">
            <a:xfrm>
              <a:off x="6480175" y="1665288"/>
              <a:ext cx="20574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ctr" eaLnBrk="1" hangingPunct="1"/>
              <a:r>
                <a:rPr lang="en-US" sz="2400" b="1">
                  <a:solidFill>
                    <a:srgbClr val="336699"/>
                  </a:solidFill>
                </a:rPr>
                <a:t>ICS Form 215</a:t>
              </a:r>
            </a:p>
          </p:txBody>
        </p:sp>
        <p:sp>
          <p:nvSpPr>
            <p:cNvPr id="36869" name="TextBox 11"/>
            <p:cNvSpPr txBox="1">
              <a:spLocks noChangeArrowheads="1"/>
            </p:cNvSpPr>
            <p:nvPr/>
          </p:nvSpPr>
          <p:spPr bwMode="auto">
            <a:xfrm>
              <a:off x="939800" y="1704975"/>
              <a:ext cx="1143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eaLnBrk="1" hangingPunct="1"/>
              <a:r>
                <a:rPr lang="en-US" sz="2400" b="1" dirty="0">
                  <a:solidFill>
                    <a:srgbClr val="336699"/>
                  </a:solidFill>
                </a:rPr>
                <a:t>Maps</a:t>
              </a:r>
            </a:p>
          </p:txBody>
        </p:sp>
        <p:sp>
          <p:nvSpPr>
            <p:cNvPr id="36870" name="TextBox 12"/>
            <p:cNvSpPr txBox="1">
              <a:spLocks noChangeArrowheads="1"/>
            </p:cNvSpPr>
            <p:nvPr/>
          </p:nvSpPr>
          <p:spPr bwMode="auto">
            <a:xfrm>
              <a:off x="3062288" y="1135063"/>
              <a:ext cx="27432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ctr" eaLnBrk="1" hangingPunct="1"/>
              <a:r>
                <a:rPr lang="en-US" sz="2400" b="1" dirty="0">
                  <a:solidFill>
                    <a:srgbClr val="336699"/>
                  </a:solidFill>
                </a:rPr>
                <a:t>Incident Objectives</a:t>
              </a:r>
            </a:p>
          </p:txBody>
        </p:sp>
        <p:sp>
          <p:nvSpPr>
            <p:cNvPr id="36871" name="TextBox 13"/>
            <p:cNvSpPr txBox="1">
              <a:spLocks noChangeArrowheads="1"/>
            </p:cNvSpPr>
            <p:nvPr/>
          </p:nvSpPr>
          <p:spPr bwMode="auto">
            <a:xfrm>
              <a:off x="220663" y="2870200"/>
              <a:ext cx="1752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eaLnBrk="1" hangingPunct="1"/>
              <a:r>
                <a:rPr lang="en-US" sz="2400" b="1">
                  <a:solidFill>
                    <a:srgbClr val="336699"/>
                  </a:solidFill>
                </a:rPr>
                <a:t>Agenda</a:t>
              </a:r>
            </a:p>
          </p:txBody>
        </p:sp>
        <p:sp>
          <p:nvSpPr>
            <p:cNvPr id="36872" name="TextBox 15"/>
            <p:cNvSpPr txBox="1">
              <a:spLocks noChangeArrowheads="1"/>
            </p:cNvSpPr>
            <p:nvPr/>
          </p:nvSpPr>
          <p:spPr bwMode="auto">
            <a:xfrm>
              <a:off x="6519863" y="2873375"/>
              <a:ext cx="20574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algn="ctr" eaLnBrk="1" hangingPunct="1"/>
              <a:r>
                <a:rPr lang="en-US" sz="2400" b="1">
                  <a:solidFill>
                    <a:srgbClr val="336699"/>
                  </a:solidFill>
                </a:rPr>
                <a:t>ICS Form 215A</a:t>
              </a:r>
            </a:p>
          </p:txBody>
        </p:sp>
        <p:sp>
          <p:nvSpPr>
            <p:cNvPr id="12" name="Down Arrow 11"/>
            <p:cNvSpPr/>
            <p:nvPr/>
          </p:nvSpPr>
          <p:spPr bwMode="auto">
            <a:xfrm rot="18420000">
              <a:off x="2082801" y="1935162"/>
              <a:ext cx="330200" cy="593725"/>
            </a:xfrm>
            <a:prstGeom prst="downArrow">
              <a:avLst>
                <a:gd name="adj1" fmla="val 50000"/>
                <a:gd name="adj2" fmla="val 49389"/>
              </a:avLst>
            </a:prstGeom>
            <a:solidFill>
              <a:srgbClr val="C00000"/>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a:defRPr/>
              </a:pPr>
              <a:endParaRPr lang="en-US" sz="1800" dirty="0">
                <a:solidFill>
                  <a:srgbClr val="336699"/>
                </a:solidFill>
                <a:latin typeface="Tahoma" pitchFamily="34" charset="0"/>
              </a:endParaRPr>
            </a:p>
          </p:txBody>
        </p:sp>
        <p:sp>
          <p:nvSpPr>
            <p:cNvPr id="13" name="Down Arrow 12"/>
            <p:cNvSpPr/>
            <p:nvPr/>
          </p:nvSpPr>
          <p:spPr bwMode="auto">
            <a:xfrm rot="18420000">
              <a:off x="1701007" y="3067843"/>
              <a:ext cx="330200" cy="595313"/>
            </a:xfrm>
            <a:prstGeom prst="downArrow">
              <a:avLst>
                <a:gd name="adj1" fmla="val 50000"/>
                <a:gd name="adj2" fmla="val 49389"/>
              </a:avLst>
            </a:prstGeom>
            <a:solidFill>
              <a:srgbClr val="C00000"/>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a:defRPr/>
              </a:pPr>
              <a:endParaRPr lang="en-US" sz="1800">
                <a:solidFill>
                  <a:srgbClr val="336699"/>
                </a:solidFill>
                <a:latin typeface="Tahoma" pitchFamily="34" charset="0"/>
              </a:endParaRPr>
            </a:p>
          </p:txBody>
        </p:sp>
        <p:sp>
          <p:nvSpPr>
            <p:cNvPr id="14" name="Down Arrow 13"/>
            <p:cNvSpPr/>
            <p:nvPr/>
          </p:nvSpPr>
          <p:spPr bwMode="auto">
            <a:xfrm rot="3180000" flipH="1">
              <a:off x="6604001" y="2087562"/>
              <a:ext cx="330200" cy="593725"/>
            </a:xfrm>
            <a:prstGeom prst="downArrow">
              <a:avLst>
                <a:gd name="adj1" fmla="val 50000"/>
                <a:gd name="adj2" fmla="val 49389"/>
              </a:avLst>
            </a:prstGeom>
            <a:solidFill>
              <a:srgbClr val="C00000"/>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a:defRPr/>
              </a:pPr>
              <a:endParaRPr lang="en-US" sz="1800" dirty="0">
                <a:solidFill>
                  <a:srgbClr val="336699"/>
                </a:solidFill>
                <a:latin typeface="Tahoma" pitchFamily="34" charset="0"/>
              </a:endParaRPr>
            </a:p>
          </p:txBody>
        </p:sp>
        <p:sp>
          <p:nvSpPr>
            <p:cNvPr id="15" name="Down Arrow 14"/>
            <p:cNvSpPr/>
            <p:nvPr/>
          </p:nvSpPr>
          <p:spPr bwMode="auto">
            <a:xfrm rot="3180000" flipH="1">
              <a:off x="6466682" y="3255168"/>
              <a:ext cx="330200" cy="595313"/>
            </a:xfrm>
            <a:prstGeom prst="downArrow">
              <a:avLst>
                <a:gd name="adj1" fmla="val 50000"/>
                <a:gd name="adj2" fmla="val 49389"/>
              </a:avLst>
            </a:prstGeom>
            <a:solidFill>
              <a:srgbClr val="C00000"/>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a:defRPr/>
              </a:pPr>
              <a:endParaRPr lang="en-US" sz="1800">
                <a:solidFill>
                  <a:srgbClr val="336699"/>
                </a:solidFill>
                <a:latin typeface="Tahoma" pitchFamily="34" charset="0"/>
              </a:endParaRPr>
            </a:p>
          </p:txBody>
        </p:sp>
        <p:sp>
          <p:nvSpPr>
            <p:cNvPr id="16" name="Down Arrow 15"/>
            <p:cNvSpPr/>
            <p:nvPr/>
          </p:nvSpPr>
          <p:spPr bwMode="auto">
            <a:xfrm>
              <a:off x="4208463" y="1958975"/>
              <a:ext cx="422275" cy="392113"/>
            </a:xfrm>
            <a:prstGeom prst="downArrow">
              <a:avLst/>
            </a:prstGeom>
            <a:solidFill>
              <a:srgbClr val="C00000"/>
            </a:solidFill>
            <a:ln>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a:defRPr/>
              </a:pPr>
              <a:endParaRPr lang="en-US" sz="1800" dirty="0">
                <a:solidFill>
                  <a:srgbClr val="336699"/>
                </a:solidFill>
              </a:endParaRPr>
            </a:p>
          </p:txBody>
        </p:sp>
      </p:grpSp>
    </p:spTree>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4161034" y="1068388"/>
            <a:ext cx="4525766" cy="4646612"/>
          </a:xfrm>
        </p:spPr>
        <p:txBody>
          <a:bodyPr/>
          <a:lstStyle/>
          <a:p>
            <a:pPr lvl="1">
              <a:spcBef>
                <a:spcPct val="25000"/>
              </a:spcBef>
              <a:buNone/>
              <a:defRPr/>
            </a:pPr>
            <a:r>
              <a:rPr lang="en-US" sz="1900" dirty="0"/>
              <a:t>Following the planning meeting: </a:t>
            </a:r>
          </a:p>
          <a:p>
            <a:pPr lvl="1">
              <a:spcBef>
                <a:spcPct val="25000"/>
              </a:spcBef>
              <a:defRPr/>
            </a:pPr>
            <a:r>
              <a:rPr lang="en-US" sz="1900" dirty="0"/>
              <a:t>Organizational elements prepare IAP assignments and submit them to the Planning Section.</a:t>
            </a:r>
          </a:p>
          <a:p>
            <a:pPr lvl="1">
              <a:spcBef>
                <a:spcPct val="25000"/>
              </a:spcBef>
              <a:defRPr/>
            </a:pPr>
            <a:r>
              <a:rPr lang="en-US" sz="1900" dirty="0"/>
              <a:t>Planning Section collates, prepares, and duplicates the IAP document for the operational period briefing.</a:t>
            </a:r>
          </a:p>
          <a:p>
            <a:pPr lvl="1">
              <a:spcBef>
                <a:spcPct val="25000"/>
              </a:spcBef>
              <a:defRPr/>
            </a:pPr>
            <a:r>
              <a:rPr lang="en-US" sz="1900" dirty="0"/>
              <a:t>Resources Unit coordinates with the Logistics Section to acquire the amount and type of resources.</a:t>
            </a:r>
          </a:p>
          <a:p>
            <a:pPr lvl="1">
              <a:spcBef>
                <a:spcPct val="25000"/>
              </a:spcBef>
              <a:defRPr/>
            </a:pPr>
            <a:r>
              <a:rPr lang="en-US" sz="1900" dirty="0"/>
              <a:t>Incident Commander approves the IAP.</a:t>
            </a:r>
          </a:p>
          <a:p>
            <a:endParaRPr lang="en-US" sz="1900" dirty="0"/>
          </a:p>
        </p:txBody>
      </p:sp>
      <p:sp>
        <p:nvSpPr>
          <p:cNvPr id="37890" name="Rectangle 2"/>
          <p:cNvSpPr>
            <a:spLocks noGrp="1" noChangeAspect="1" noChangeArrowheads="1"/>
          </p:cNvSpPr>
          <p:nvPr>
            <p:ph type="title"/>
          </p:nvPr>
        </p:nvSpPr>
        <p:spPr/>
        <p:txBody>
          <a:bodyPr/>
          <a:lstStyle/>
          <a:p>
            <a:r>
              <a:rPr lang="en-US" dirty="0" smtClean="0"/>
              <a:t>IAP Preparation and Approval</a:t>
            </a:r>
            <a:endParaRPr lang="en-US" sz="3000" dirty="0" smtClean="0"/>
          </a:p>
        </p:txBody>
      </p:sp>
      <p:pic>
        <p:nvPicPr>
          <p:cNvPr id="7" name="Picture 2" descr="The Planning P"/>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45856" y="1068388"/>
            <a:ext cx="3261287" cy="464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spect="1" noChangeArrowheads="1"/>
          </p:cNvSpPr>
          <p:nvPr>
            <p:ph type="title"/>
          </p:nvPr>
        </p:nvSpPr>
        <p:spPr>
          <a:xfrm>
            <a:off x="457200" y="304800"/>
            <a:ext cx="8686800" cy="639763"/>
          </a:xfrm>
        </p:spPr>
        <p:txBody>
          <a:bodyPr/>
          <a:lstStyle/>
          <a:p>
            <a:pPr>
              <a:defRPr/>
            </a:pPr>
            <a:r>
              <a:rPr lang="en-US" sz="3200" kern="1200" dirty="0" smtClean="0"/>
              <a:t>Forms and Supporting Documents:  Overview</a:t>
            </a:r>
            <a:endParaRPr lang="en-US" sz="3200" dirty="0"/>
          </a:p>
        </p:txBody>
      </p:sp>
      <p:pic>
        <p:nvPicPr>
          <p:cNvPr id="38915" name="Picture 2" descr="Graphic showing all parts of the Incident Action Plan, which includes IAP Cover Sheet, ICS 202 Incident Objectives, ICS 203 Organization Assignment List, ICS 204 Assignment List, ICS 205 Incident Comm. Plan, ICS 206 Incident Medical Plan, and Safety messages, Maps, Forecas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0900" y="1092200"/>
            <a:ext cx="7705725" cy="457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457200" y="1068388"/>
            <a:ext cx="4392202" cy="4646612"/>
          </a:xfrm>
        </p:spPr>
        <p:txBody>
          <a:bodyPr/>
          <a:lstStyle/>
          <a:p>
            <a:pPr>
              <a:buNone/>
              <a:defRPr/>
            </a:pPr>
            <a:r>
              <a:rPr lang="en-US" sz="2200" dirty="0"/>
              <a:t>The Incident Commander determines which ICS forms and attachments are included in the IAP.</a:t>
            </a:r>
          </a:p>
          <a:p>
            <a:pPr>
              <a:spcBef>
                <a:spcPct val="50000"/>
              </a:spcBef>
              <a:buNone/>
              <a:defRPr/>
            </a:pPr>
            <a:r>
              <a:rPr lang="en-US" sz="2200" dirty="0"/>
              <a:t>For less complex incidents, the Incident Commander may only require the Incident Objectives (ICS 202), Organization Assignment List (ICS 203), Assignment List (ICS 204), a Safety Message, and a map of the incident area.</a:t>
            </a:r>
          </a:p>
          <a:p>
            <a:pPr>
              <a:buNone/>
            </a:pPr>
            <a:endParaRPr lang="en-US" sz="2200" dirty="0"/>
          </a:p>
        </p:txBody>
      </p:sp>
      <p:sp>
        <p:nvSpPr>
          <p:cNvPr id="39938" name="Rectangle 2"/>
          <p:cNvSpPr>
            <a:spLocks noGrp="1" noChangeAspect="1" noChangeArrowheads="1"/>
          </p:cNvSpPr>
          <p:nvPr>
            <p:ph type="title"/>
          </p:nvPr>
        </p:nvSpPr>
        <p:spPr/>
        <p:txBody>
          <a:bodyPr/>
          <a:lstStyle/>
          <a:p>
            <a:r>
              <a:rPr lang="en-US" dirty="0" smtClean="0"/>
              <a:t>Are All Forms Used?</a:t>
            </a:r>
            <a:endParaRPr lang="en-US" sz="3000" dirty="0" smtClean="0"/>
          </a:p>
        </p:txBody>
      </p:sp>
      <p:pic>
        <p:nvPicPr>
          <p:cNvPr id="7" name="Picture 12" descr="ICS 202, Incident Objectives. ICS 203 Organization Assignment List. ICS 204 Assignment List. Safety Messages &amp; Maps."/>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l="8603"/>
          <a:stretch>
            <a:fillRect/>
          </a:stretch>
        </p:blipFill>
        <p:spPr bwMode="auto">
          <a:xfrm>
            <a:off x="4825939" y="1081109"/>
            <a:ext cx="3683121" cy="4621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3"/>
          <p:cNvSpPr>
            <a:spLocks noGrp="1"/>
          </p:cNvSpPr>
          <p:nvPr>
            <p:ph type="title"/>
          </p:nvPr>
        </p:nvSpPr>
        <p:spPr/>
        <p:txBody>
          <a:bodyPr/>
          <a:lstStyle/>
          <a:p>
            <a:r>
              <a:rPr lang="en-US" sz="3400" dirty="0" smtClean="0"/>
              <a:t>ICS Form 202, Incident Objectives (1 of 2)</a:t>
            </a:r>
          </a:p>
        </p:txBody>
      </p:sp>
      <p:pic>
        <p:nvPicPr>
          <p:cNvPr id="40963" name="Picture 10" descr="Graphic illustrating a portion of the ICS Form 202, Incident Objectives.  Arrows call attention to the following details:  Section 2 Operation Period lists the start and end times of operations. In this example, the Date From is Feb. 10 and Date To is Feb. 11. The Time From is 1800 and the Time To is 0600. Section 3 Objective(s) lists the incident objectives. In this example, it lists 1. Provide for responder safety through adherence to agency policies and SOPs during the incident duration. 2. Provide for public safety by excluding them from work areas at all times. 3. Keep primary snow routes open at all times. 4. Plow and sand access routes to critical facilities to include hospitals, fire stations, airport, police department, and courthouse on a continuous basis. 5. Plow parking lots at critical facilities on a continuous basis. &#10;Section 4 Operational Period Command Emphasis lists Command Emphasis for this Operational Period. In this example, written is Place special emphasis on maintaining the primary routes to provide access for emergency vehicles and be prepared to assist emergency vehicles if road conditions wors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338" y="1233488"/>
            <a:ext cx="8821737"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sz="3400" dirty="0" smtClean="0"/>
              <a:t>ICS Form 202, Incident Objectives (2 of 2)</a:t>
            </a:r>
          </a:p>
        </p:txBody>
      </p:sp>
      <p:pic>
        <p:nvPicPr>
          <p:cNvPr id="41987" name="Picture 12" descr="Graphic illustrating a portion of the ICS Form 202, Incident Objectives.  Arrows call attention to the following details:  The General Situational Awareness message, which in this example reads &quot;Winter storm warming continues. Snow level at sea level, 10-12 inch accumulations possible,accompanied by high winds and drifting. See attached forecast. Driving extremely hazardous. Lights on and chains required. Wear high visibility clothing, hat, and gloves when outside vehicle. Section 6 Incident Action Plan lists attachments. In this example, the attachments checked are ICS 203, ICS 204, ICS 205, ICS 205A, ICS 206, Map/Chart, and Weather Forecast/Tides/Currents. Section 7 Prepared By lists the Planning Section Chief prepares. For this example, the Name is Alice Walker, the Position/Title PSC, and there is her signature. Beneath it, the Incident Commander Approves by Signa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 y="1108075"/>
            <a:ext cx="7999413" cy="455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Content Placeholder 2"/>
          <p:cNvSpPr>
            <a:spLocks noGrp="1"/>
          </p:cNvSpPr>
          <p:nvPr>
            <p:ph idx="1"/>
          </p:nvPr>
        </p:nvSpPr>
        <p:spPr>
          <a:xfrm>
            <a:off x="493713" y="1068388"/>
            <a:ext cx="8229600" cy="4646612"/>
          </a:xfrm>
        </p:spPr>
        <p:txBody>
          <a:bodyPr/>
          <a:lstStyle/>
          <a:p>
            <a:r>
              <a:rPr lang="en-US" sz="2000" dirty="0" smtClean="0"/>
              <a:t>ICS Form 203 provides a full accounting of incident management and supervisory staff for the operational period:</a:t>
            </a:r>
          </a:p>
        </p:txBody>
      </p:sp>
      <p:sp>
        <p:nvSpPr>
          <p:cNvPr id="43011" name="Title 1"/>
          <p:cNvSpPr>
            <a:spLocks noGrp="1"/>
          </p:cNvSpPr>
          <p:nvPr>
            <p:ph type="title"/>
          </p:nvPr>
        </p:nvSpPr>
        <p:spPr/>
        <p:txBody>
          <a:bodyPr/>
          <a:lstStyle/>
          <a:p>
            <a:r>
              <a:rPr lang="en-US" sz="3200" dirty="0" smtClean="0"/>
              <a:t>ICS Form 203, Organization Assignment List</a:t>
            </a:r>
          </a:p>
        </p:txBody>
      </p:sp>
      <p:pic>
        <p:nvPicPr>
          <p:cNvPr id="43012" name="Picture 11" descr="Graphic illustrating a portion of the ICS Form 203, Organizational Assignment List.  Arrows call attention to the following details:  Section 3 Incident Commander(s) and Command Staff and Section 7 Operations Section lists Command and General Staff. For this example, the IC/UC is Dan Franklin, the Safety Officer is Pam Wetzel, and the Chief is Jerry Campbell. Also listed is Operations Supervisors to Divsion/Group Level, for this exmaple they are listed as Division A: Jill Hood, Division B Bill Montoya, Division C Jose Gomez, Group Sanding Rob Paulson, and Group Parking Lot Andy Anders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138" y="1789113"/>
            <a:ext cx="7974012" cy="387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1"/>
          <p:cNvSpPr>
            <a:spLocks noGrp="1"/>
          </p:cNvSpPr>
          <p:nvPr>
            <p:ph idx="1"/>
          </p:nvPr>
        </p:nvSpPr>
        <p:spPr/>
        <p:txBody>
          <a:bodyPr/>
          <a:lstStyle/>
          <a:p>
            <a:r>
              <a:rPr lang="en-US" sz="2400" dirty="0" smtClean="0"/>
              <a:t>ICS Form 204 specifies the Operations Section structure for the operational period:</a:t>
            </a:r>
            <a:endParaRPr lang="en-US" sz="2400" b="0" dirty="0" smtClean="0"/>
          </a:p>
        </p:txBody>
      </p:sp>
      <p:sp>
        <p:nvSpPr>
          <p:cNvPr id="44035" name="Title 2"/>
          <p:cNvSpPr>
            <a:spLocks noGrp="1"/>
          </p:cNvSpPr>
          <p:nvPr>
            <p:ph type="title"/>
          </p:nvPr>
        </p:nvSpPr>
        <p:spPr/>
        <p:txBody>
          <a:bodyPr/>
          <a:lstStyle/>
          <a:p>
            <a:r>
              <a:rPr lang="en-US" sz="3700" dirty="0" smtClean="0"/>
              <a:t>ICS Form 204, Assignment List (1 of 4)</a:t>
            </a:r>
          </a:p>
        </p:txBody>
      </p:sp>
      <p:pic>
        <p:nvPicPr>
          <p:cNvPr id="44036" name="Picture 11" descr="Graphic illustrating a portion of the ICS Form 204, Assignment List.  Arrows call attention to the following details:  Section 4 Operations Personnel lists the Operations Section Chief and the Supervisor of this Assignment. In this example the Operations Section Chief is Jerry Campbell and the Group Supervisor is Andy Anderson. Section 3 cites the organizational Elements. In this example, the Branch, Division, and Staging Area sections are blank, and the Group is listed as Parking L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933575"/>
            <a:ext cx="8162925" cy="363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2"/>
          <p:cNvSpPr>
            <a:spLocks noGrp="1"/>
          </p:cNvSpPr>
          <p:nvPr>
            <p:ph type="title"/>
          </p:nvPr>
        </p:nvSpPr>
        <p:spPr/>
        <p:txBody>
          <a:bodyPr/>
          <a:lstStyle/>
          <a:p>
            <a:r>
              <a:rPr lang="en-US" sz="3700" dirty="0" smtClean="0"/>
              <a:t>ICS Form 204, Assignment List (2 of 4)</a:t>
            </a:r>
          </a:p>
        </p:txBody>
      </p:sp>
      <p:pic>
        <p:nvPicPr>
          <p:cNvPr id="45059" name="Picture 6" descr="Graphic illustrating a portion of the ICS Form 204, Assignment List.  Arrows call attention to the following details:  Section 5 Resources Assigned lists the resources assigned in a tabled with columns labeled Resource Identifier, Leader, number of persons, and Reporting loc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663" y="1106488"/>
            <a:ext cx="8193087" cy="457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2"/>
          <p:cNvSpPr>
            <a:spLocks noGrp="1"/>
          </p:cNvSpPr>
          <p:nvPr>
            <p:ph type="title"/>
          </p:nvPr>
        </p:nvSpPr>
        <p:spPr/>
        <p:txBody>
          <a:bodyPr/>
          <a:lstStyle/>
          <a:p>
            <a:r>
              <a:rPr lang="en-US" sz="3700" dirty="0" smtClean="0"/>
              <a:t>ICS Form 204, Assignment List (3 of 4)</a:t>
            </a:r>
          </a:p>
        </p:txBody>
      </p:sp>
      <p:pic>
        <p:nvPicPr>
          <p:cNvPr id="46083" name="Picture 7" descr="Graphic illustrating a portion of the ICS Form 204, Assignment List.  Arrows call attention to the following details: Section 6 Work Assignments and Section 7 Special Instructions list the assignment and special instructions. For this example, work assignments lists TF#1 - Maintain EOC, Stations 1, 2, and Police Station. TF #2 - Maintain Stations 3, 4, and 5. TF #3 - Maintain Stations 6, 7, and Hospital. TF #4 - Staging at Shop. Task Force 3 use &quot;Lot Closed&quot; signs when plowing hospital parking lots. Special Instructions lists See site maps for snow pile locations. Maintain less than 6&quot; accumulation. If snowfall exceeds capability, request additional resources through Ops. Exercise extreme caution when operating machinery. Visibility will be very poor. Wear high visibility clothing, hat, and gloves. Lunches will be delivered to Fire Stations 1, 3, and 6 at 2400. Watch for signs of hypotherm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150" y="1527175"/>
            <a:ext cx="8266113" cy="380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spect="1" noChangeArrowheads="1"/>
          </p:cNvSpPr>
          <p:nvPr>
            <p:ph type="title"/>
          </p:nvPr>
        </p:nvSpPr>
        <p:spPr/>
        <p:txBody>
          <a:bodyPr/>
          <a:lstStyle/>
          <a:p>
            <a:r>
              <a:rPr lang="en-US" dirty="0" smtClean="0"/>
              <a:t>Unit Objectives (3 of 3)</a:t>
            </a:r>
          </a:p>
        </p:txBody>
      </p:sp>
      <p:sp>
        <p:nvSpPr>
          <p:cNvPr id="10243" name="Rectangle 4"/>
          <p:cNvSpPr>
            <a:spLocks noGrp="1" noChangeArrowheads="1"/>
          </p:cNvSpPr>
          <p:nvPr>
            <p:ph idx="1"/>
          </p:nvPr>
        </p:nvSpPr>
        <p:spPr>
          <a:xfrm>
            <a:off x="473075" y="1068388"/>
            <a:ext cx="8294688" cy="4646612"/>
          </a:xfrm>
        </p:spPr>
        <p:txBody>
          <a:bodyPr/>
          <a:lstStyle/>
          <a:p>
            <a:pPr lvl="1"/>
            <a:r>
              <a:rPr lang="en-US" sz="2600" dirty="0" smtClean="0"/>
              <a:t>Describe how ICS 215A is used with ICS 215 to mitigate hazards in tactical operations.</a:t>
            </a:r>
          </a:p>
          <a:p>
            <a:pPr lvl="1"/>
            <a:r>
              <a:rPr lang="en-US" sz="2600" dirty="0" smtClean="0"/>
              <a:t>Recognize agency-specific aviation policies and procedures as they relate to safety.</a:t>
            </a:r>
          </a:p>
          <a:p>
            <a:pPr lvl="1"/>
            <a:r>
              <a:rPr lang="en-US" sz="2600" dirty="0" smtClean="0"/>
              <a:t>Participate in a planning meeting using the planning process and develop a written IAP for an incident/event using the appropriate ICS forms and supporting materials.</a:t>
            </a:r>
          </a:p>
          <a:p>
            <a:pPr lvl="1"/>
            <a:r>
              <a:rPr lang="en-US" sz="2600" dirty="0" smtClean="0"/>
              <a:t>Using the IAP, conduct an operational period briefing.</a:t>
            </a:r>
          </a:p>
        </p:txBody>
      </p:sp>
    </p:spTree>
  </p:cSld>
  <p:clrMapOvr>
    <a:masterClrMapping/>
  </p:clrMapOvr>
  <p:transition>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2"/>
          <p:cNvSpPr>
            <a:spLocks noGrp="1"/>
          </p:cNvSpPr>
          <p:nvPr>
            <p:ph type="title"/>
          </p:nvPr>
        </p:nvSpPr>
        <p:spPr/>
        <p:txBody>
          <a:bodyPr/>
          <a:lstStyle/>
          <a:p>
            <a:r>
              <a:rPr lang="en-US" sz="3700" dirty="0" smtClean="0"/>
              <a:t>ICS Form 204, Assignment List (4 of 4)</a:t>
            </a:r>
          </a:p>
        </p:txBody>
      </p:sp>
      <p:pic>
        <p:nvPicPr>
          <p:cNvPr id="47107" name="Picture 8" descr="Graphic illustrating a portion of the ICS Form 204, Assignment List.  Arrows call attention to the following details: Section 8 Communications lists the Communications for this assignment. Section 9 Prepared by lists the prepared by resourced unit leader. For this example, it is prepared by Tom Fry, his position/title is Resource Unit leader, the Date/Time is Feb 10 1500, and a signa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388" y="1471613"/>
            <a:ext cx="8023225" cy="391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Content Placeholder 1"/>
          <p:cNvSpPr>
            <a:spLocks noGrp="1"/>
          </p:cNvSpPr>
          <p:nvPr>
            <p:ph idx="1"/>
          </p:nvPr>
        </p:nvSpPr>
        <p:spPr/>
        <p:txBody>
          <a:bodyPr/>
          <a:lstStyle/>
          <a:p>
            <a:r>
              <a:rPr lang="en-US" sz="2600" dirty="0" smtClean="0"/>
              <a:t>ICS Form 205 presents the communications plan for the entire incident:</a:t>
            </a:r>
          </a:p>
        </p:txBody>
      </p:sp>
      <p:sp>
        <p:nvSpPr>
          <p:cNvPr id="48131" name="Title 2"/>
          <p:cNvSpPr>
            <a:spLocks noGrp="1"/>
          </p:cNvSpPr>
          <p:nvPr>
            <p:ph type="title"/>
          </p:nvPr>
        </p:nvSpPr>
        <p:spPr/>
        <p:txBody>
          <a:bodyPr/>
          <a:lstStyle/>
          <a:p>
            <a:r>
              <a:rPr lang="en-US" sz="3100" dirty="0" smtClean="0"/>
              <a:t>ICS Form 205, Incident Communications Plan</a:t>
            </a:r>
          </a:p>
        </p:txBody>
      </p:sp>
      <p:pic>
        <p:nvPicPr>
          <p:cNvPr id="48132" name="Picture 11" descr="Graphic illustrating a portion of the ICS Form 205, Incident Communications Plan.  Arrows call attention to the following details:  Section 4 Basic Radio Channel Use lists the Priority 1 Command Ops and Priority 2 Tactical Assignments. Section five Special Instructions lists any special instructions. For this example, it reads Use Extreme Caution when answering radio calls while operating equipment. The use of cell phones while operating is prohibited. Report any problems with radios to the Logistics Se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413" y="2030413"/>
            <a:ext cx="7877175"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1"/>
          <p:cNvSpPr>
            <a:spLocks noGrp="1"/>
          </p:cNvSpPr>
          <p:nvPr>
            <p:ph idx="1"/>
          </p:nvPr>
        </p:nvSpPr>
        <p:spPr/>
        <p:txBody>
          <a:bodyPr/>
          <a:lstStyle/>
          <a:p>
            <a:r>
              <a:rPr lang="en-US" sz="2400" dirty="0" smtClean="0"/>
              <a:t>ICS Form 206, describes the medical care to be provided in case of responder medical emergencies:</a:t>
            </a:r>
          </a:p>
        </p:txBody>
      </p:sp>
      <p:sp>
        <p:nvSpPr>
          <p:cNvPr id="49155" name="Title 2"/>
          <p:cNvSpPr>
            <a:spLocks noGrp="1"/>
          </p:cNvSpPr>
          <p:nvPr>
            <p:ph type="title"/>
          </p:nvPr>
        </p:nvSpPr>
        <p:spPr/>
        <p:txBody>
          <a:bodyPr/>
          <a:lstStyle/>
          <a:p>
            <a:r>
              <a:rPr lang="en-US" dirty="0" smtClean="0"/>
              <a:t>ICS Form 206, Medical Plan</a:t>
            </a:r>
          </a:p>
        </p:txBody>
      </p:sp>
      <p:pic>
        <p:nvPicPr>
          <p:cNvPr id="49156" name="Picture 10" descr="Graphic illustrating a portion of the ICS Form 206, Medical Plan.  Arrows call attention to the following details:  Section 3 Medical Aid Stations lists the Aid Stations and Level of Service. The columns in the example are Name, Location, Contact Numbers/Frequency, and Paramedics on Site (yes or no). Section 6 Special Medical Emergency Procedures lists instructions, if required. For this example, it reads Minor Injuries will be treated at closest Medical Aid/Fire Station. Major Injuries call 911 for assistance. Any injury received on the job requires notification to immediate incident supervisor, Operations Section Chief, IC and Safety Officer and completion of Accident/Injury Form 104 A &amp; B.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725" y="1868488"/>
            <a:ext cx="826135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p:txBody>
          <a:bodyPr/>
          <a:lstStyle/>
          <a:p>
            <a:pPr lvl="1">
              <a:defRPr/>
            </a:pPr>
            <a:r>
              <a:rPr lang="en-US" sz="3200" dirty="0"/>
              <a:t>Safety messages</a:t>
            </a:r>
          </a:p>
          <a:p>
            <a:pPr lvl="1">
              <a:defRPr/>
            </a:pPr>
            <a:r>
              <a:rPr lang="en-US" sz="3200" dirty="0"/>
              <a:t>Detailed weather forecasts</a:t>
            </a:r>
          </a:p>
          <a:p>
            <a:pPr lvl="1">
              <a:defRPr/>
            </a:pPr>
            <a:r>
              <a:rPr lang="en-US" sz="3200" dirty="0"/>
              <a:t>Incident traffic plan</a:t>
            </a:r>
          </a:p>
          <a:p>
            <a:pPr lvl="1">
              <a:defRPr/>
            </a:pPr>
            <a:r>
              <a:rPr lang="en-US" sz="3200" dirty="0"/>
              <a:t>Other important information for operational </a:t>
            </a:r>
            <a:r>
              <a:rPr lang="en-US" sz="3200" dirty="0" smtClean="0"/>
              <a:t>supervisors</a:t>
            </a:r>
            <a:endParaRPr lang="en-US" sz="3200" dirty="0"/>
          </a:p>
        </p:txBody>
      </p:sp>
      <p:sp>
        <p:nvSpPr>
          <p:cNvPr id="50178" name="Rectangle 2"/>
          <p:cNvSpPr>
            <a:spLocks noGrp="1" noChangeAspect="1" noChangeArrowheads="1"/>
          </p:cNvSpPr>
          <p:nvPr>
            <p:ph type="title"/>
          </p:nvPr>
        </p:nvSpPr>
        <p:spPr/>
        <p:txBody>
          <a:bodyPr/>
          <a:lstStyle/>
          <a:p>
            <a:r>
              <a:rPr lang="en-US" dirty="0" smtClean="0"/>
              <a:t>Additional Supporting Documents</a:t>
            </a:r>
            <a:endParaRPr lang="en-US" sz="3000" dirty="0" smtClean="0"/>
          </a:p>
        </p:txBody>
      </p:sp>
      <p:pic>
        <p:nvPicPr>
          <p:cNvPr id="10" name="Picture 18" descr="Firefighters reviewing plans"/>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577850" y="1266825"/>
            <a:ext cx="3124200" cy="2343150"/>
          </a:xfrm>
          <a:prstGeom prst="rect">
            <a:avLst/>
          </a:prstGeom>
          <a:noFill/>
          <a:ln w="9525">
            <a:solidFill>
              <a:schemeClr val="bg1"/>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pic>
        <p:nvPicPr>
          <p:cNvPr id="11" name="Picture 17" descr="Reviewing plans"/>
          <p:cNvPicPr>
            <a:picLocks noChangeAspect="1"/>
          </p:cNvPicPr>
          <p:nvPr/>
        </p:nvPicPr>
        <p:blipFill>
          <a:blip r:embed="rId3">
            <a:lum bright="10000" contrast="6000"/>
            <a:extLst>
              <a:ext uri="{28A0092B-C50C-407E-A947-70E740481C1C}">
                <a14:useLocalDpi xmlns:a14="http://schemas.microsoft.com/office/drawing/2010/main" val="0"/>
              </a:ext>
            </a:extLst>
          </a:blip>
          <a:srcRect/>
          <a:stretch>
            <a:fillRect/>
          </a:stretch>
        </p:blipFill>
        <p:spPr bwMode="auto">
          <a:xfrm>
            <a:off x="1009650" y="3221038"/>
            <a:ext cx="3267075" cy="2193925"/>
          </a:xfrm>
          <a:prstGeom prst="rect">
            <a:avLst/>
          </a:prstGeom>
          <a:noFill/>
          <a:ln w="9525">
            <a:solidFill>
              <a:schemeClr val="bg1"/>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defRPr/>
            </a:pPr>
            <a:r>
              <a:rPr lang="en-US" sz="1900" u="sng" dirty="0"/>
              <a:t>Instructions</a:t>
            </a:r>
            <a:r>
              <a:rPr lang="en-US" sz="1900" dirty="0"/>
              <a:t>:</a:t>
            </a:r>
          </a:p>
          <a:p>
            <a:pPr lvl="1" indent="-457200">
              <a:buFont typeface="Wingdings" pitchFamily="2" charset="2"/>
              <a:buAutoNum type="arabicPeriod"/>
              <a:defRPr/>
            </a:pPr>
            <a:r>
              <a:rPr lang="en-US" sz="1900" dirty="0"/>
              <a:t>The purpose of this activity is to help you prepare for developing an IAP.  Working as a team, review the sample Incident Action Plan in your Student Manual.</a:t>
            </a:r>
          </a:p>
          <a:p>
            <a:pPr indent="-457200">
              <a:buFont typeface="+mj-lt"/>
              <a:buAutoNum type="arabicPeriod" startAt="2"/>
              <a:defRPr/>
            </a:pPr>
            <a:r>
              <a:rPr lang="en-US" sz="1900" dirty="0"/>
              <a:t>Complete the following steps:</a:t>
            </a:r>
          </a:p>
          <a:p>
            <a:pPr marL="800100" lvl="1">
              <a:defRPr/>
            </a:pPr>
            <a:r>
              <a:rPr lang="en-US" sz="1900" dirty="0"/>
              <a:t>Independently read the sample IAP for a cruise ship accident.  Make notes about the format and contents.  Use the information presented in this unit to help you critique the plan.</a:t>
            </a:r>
          </a:p>
          <a:p>
            <a:pPr marL="800100" lvl="1">
              <a:defRPr/>
            </a:pPr>
            <a:r>
              <a:rPr lang="en-US" sz="1900" dirty="0"/>
              <a:t>As a team, discuss the strengths and weaknesses of the sample plan.</a:t>
            </a:r>
          </a:p>
          <a:p>
            <a:pPr marL="800100" lvl="1">
              <a:defRPr/>
            </a:pPr>
            <a:r>
              <a:rPr lang="en-US" sz="1900" dirty="0"/>
              <a:t>On chart paper, record your comments on the strengths and weaknesses of the plan.</a:t>
            </a:r>
          </a:p>
          <a:p>
            <a:pPr marL="461963" lvl="1" indent="-461963">
              <a:buNone/>
              <a:defRPr/>
            </a:pPr>
            <a:r>
              <a:rPr lang="en-US" sz="1900" dirty="0"/>
              <a:t>3.	Select a spokesperson and be prepared to present your work in </a:t>
            </a:r>
            <a:br>
              <a:rPr lang="en-US" sz="1900" dirty="0"/>
            </a:br>
            <a:r>
              <a:rPr lang="en-US" sz="1900" dirty="0"/>
              <a:t>30 minutes.</a:t>
            </a:r>
          </a:p>
          <a:p>
            <a:endParaRPr lang="en-US" dirty="0"/>
          </a:p>
        </p:txBody>
      </p:sp>
      <p:sp>
        <p:nvSpPr>
          <p:cNvPr id="51202" name="Rectangle 2"/>
          <p:cNvSpPr>
            <a:spLocks noGrp="1" noChangeAspect="1" noChangeArrowheads="1"/>
          </p:cNvSpPr>
          <p:nvPr>
            <p:ph type="title"/>
          </p:nvPr>
        </p:nvSpPr>
        <p:spPr/>
        <p:txBody>
          <a:bodyPr/>
          <a:lstStyle/>
          <a:p>
            <a:r>
              <a:rPr lang="en-US" dirty="0" smtClean="0"/>
              <a:t>Activity:  Analyzing an IAP</a:t>
            </a:r>
            <a:endParaRPr lang="en-US" sz="3000" dirty="0" smtClean="0"/>
          </a:p>
        </p:txBody>
      </p:sp>
    </p:spTree>
  </p:cSld>
  <p:clrMapOvr>
    <a:masterClrMapping/>
  </p:clrMapOvr>
  <p:transition>
    <p:wipe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4222679" y="1068388"/>
            <a:ext cx="4464121" cy="4646612"/>
          </a:xfrm>
        </p:spPr>
        <p:txBody>
          <a:bodyPr/>
          <a:lstStyle/>
          <a:p>
            <a:pPr>
              <a:spcBef>
                <a:spcPct val="50000"/>
              </a:spcBef>
              <a:buNone/>
              <a:defRPr/>
            </a:pPr>
            <a:r>
              <a:rPr lang="en-US" dirty="0">
                <a:solidFill>
                  <a:srgbClr val="003366"/>
                </a:solidFill>
              </a:rPr>
              <a:t>The operations briefing:</a:t>
            </a:r>
          </a:p>
          <a:p>
            <a:pPr lvl="1">
              <a:spcBef>
                <a:spcPct val="50000"/>
              </a:spcBef>
              <a:defRPr/>
            </a:pPr>
            <a:r>
              <a:rPr lang="en-US" sz="2800" dirty="0">
                <a:solidFill>
                  <a:srgbClr val="003366"/>
                </a:solidFill>
              </a:rPr>
              <a:t>Is conducted at the beginning of each operational period.</a:t>
            </a:r>
          </a:p>
          <a:p>
            <a:pPr lvl="1">
              <a:spcBef>
                <a:spcPct val="50000"/>
              </a:spcBef>
              <a:defRPr/>
            </a:pPr>
            <a:r>
              <a:rPr lang="en-US" sz="2800" dirty="0">
                <a:solidFill>
                  <a:srgbClr val="003366"/>
                </a:solidFill>
              </a:rPr>
              <a:t>Presents the IAP to supervisors of tactical resources.</a:t>
            </a:r>
          </a:p>
          <a:p>
            <a:pPr lvl="1">
              <a:spcBef>
                <a:spcPct val="50000"/>
              </a:spcBef>
              <a:defRPr/>
            </a:pPr>
            <a:r>
              <a:rPr lang="en-US" sz="2800" dirty="0">
                <a:solidFill>
                  <a:srgbClr val="003366"/>
                </a:solidFill>
              </a:rPr>
              <a:t>Should be concise.</a:t>
            </a:r>
          </a:p>
          <a:p>
            <a:pPr>
              <a:buNone/>
            </a:pPr>
            <a:endParaRPr lang="en-US" dirty="0"/>
          </a:p>
        </p:txBody>
      </p:sp>
      <p:sp>
        <p:nvSpPr>
          <p:cNvPr id="52226" name="Rectangle 2"/>
          <p:cNvSpPr>
            <a:spLocks noGrp="1" noChangeAspect="1" noChangeArrowheads="1"/>
          </p:cNvSpPr>
          <p:nvPr>
            <p:ph type="title"/>
          </p:nvPr>
        </p:nvSpPr>
        <p:spPr/>
        <p:txBody>
          <a:bodyPr/>
          <a:lstStyle/>
          <a:p>
            <a:r>
              <a:rPr lang="en-US" dirty="0" smtClean="0"/>
              <a:t>Operations Briefing</a:t>
            </a:r>
          </a:p>
        </p:txBody>
      </p:sp>
      <p:pic>
        <p:nvPicPr>
          <p:cNvPr id="7170"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6534" y="1187799"/>
            <a:ext cx="3279932" cy="4407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spect="1" noChangeArrowheads="1"/>
          </p:cNvSpPr>
          <p:nvPr>
            <p:ph type="title"/>
          </p:nvPr>
        </p:nvSpPr>
        <p:spPr/>
        <p:txBody>
          <a:bodyPr/>
          <a:lstStyle/>
          <a:p>
            <a:r>
              <a:rPr lang="en-US" sz="3200" dirty="0" smtClean="0"/>
              <a:t>Sample Operations Briefing Agenda (1 of 2)</a:t>
            </a:r>
          </a:p>
        </p:txBody>
      </p:sp>
      <p:graphicFrame>
        <p:nvGraphicFramePr>
          <p:cNvPr id="7" name="Table 6"/>
          <p:cNvGraphicFramePr>
            <a:graphicFrameLocks noGrp="1"/>
          </p:cNvGraphicFramePr>
          <p:nvPr/>
        </p:nvGraphicFramePr>
        <p:xfrm>
          <a:off x="495300" y="1338263"/>
          <a:ext cx="8229600" cy="3930650"/>
        </p:xfrm>
        <a:graphic>
          <a:graphicData uri="http://schemas.openxmlformats.org/drawingml/2006/table">
            <a:tbl>
              <a:tblPr firstRow="1" bandRow="1">
                <a:tableStyleId>{9DCAF9ED-07DC-4A11-8D7F-57B35C25682E}</a:tableStyleId>
              </a:tblPr>
              <a:tblGrid>
                <a:gridCol w="4114800"/>
                <a:gridCol w="4114800"/>
              </a:tblGrid>
              <a:tr h="4046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smtClean="0">
                          <a:solidFill>
                            <a:schemeClr val="lt1"/>
                          </a:solidFill>
                          <a:latin typeface="+mn-lt"/>
                          <a:ea typeface="+mn-ea"/>
                          <a:cs typeface="+mn-cs"/>
                        </a:rPr>
                        <a:t>Agenda Item</a:t>
                      </a:r>
                    </a:p>
                  </a:txBody>
                  <a:tcPr marT="45729" marB="45729">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solidFill>
                      <a:srgbClr val="000066"/>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smtClean="0"/>
                        <a:t>Who</a:t>
                      </a:r>
                      <a:endParaRPr lang="en-US" sz="1600" b="1" kern="1200" dirty="0" smtClean="0">
                        <a:solidFill>
                          <a:srgbClr val="003366"/>
                        </a:solidFill>
                        <a:latin typeface="Arial" pitchFamily="34" charset="0"/>
                        <a:ea typeface="+mn-ea"/>
                        <a:cs typeface="+mn-cs"/>
                      </a:endParaRPr>
                    </a:p>
                  </a:txBody>
                  <a:tcPr marT="45729" marB="45729">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solidFill>
                      <a:srgbClr val="000066"/>
                    </a:solidFill>
                  </a:tcPr>
                </a:tc>
              </a:tr>
              <a:tr h="15489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300" b="1" kern="1200" dirty="0" smtClean="0">
                        <a:solidFill>
                          <a:srgbClr val="003366"/>
                        </a:solidFill>
                        <a:latin typeface="Arial" pitchFamily="34" charset="0"/>
                        <a:ea typeface="+mn-ea"/>
                        <a:cs typeface="+mn-cs"/>
                      </a:endParaRPr>
                    </a:p>
                  </a:txBody>
                  <a:tcPr marT="45729" marB="45729">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 b="1" kern="1200" dirty="0" smtClean="0">
                        <a:solidFill>
                          <a:srgbClr val="003366"/>
                        </a:solidFill>
                        <a:latin typeface="Arial" pitchFamily="34" charset="0"/>
                        <a:ea typeface="+mn-ea"/>
                        <a:cs typeface="+mn-cs"/>
                      </a:endParaRPr>
                    </a:p>
                  </a:txBody>
                  <a:tcPr marT="45729" marB="45729">
                    <a:lnL w="12700" cap="flat" cmpd="sng" algn="ctr">
                      <a:solidFill>
                        <a:srgbClr val="0033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r>
              <a:tr h="652938">
                <a:tc>
                  <a:txBody>
                    <a:bodyPr/>
                    <a:lstStyle/>
                    <a:p>
                      <a:pPr marL="342900" marR="0" lvl="0" indent="-342900" algn="l" defTabSz="914400" rtl="0" eaLnBrk="1" fontAlgn="base" latinLnBrk="0" hangingPunct="1">
                        <a:lnSpc>
                          <a:spcPct val="100000"/>
                        </a:lnSpc>
                        <a:spcBef>
                          <a:spcPct val="0"/>
                        </a:spcBef>
                        <a:spcAft>
                          <a:spcPct val="0"/>
                        </a:spcAft>
                        <a:buClrTx/>
                        <a:buSzTx/>
                        <a:buFont typeface="+mj-lt"/>
                        <a:buAutoNum type="arabicPeriod"/>
                        <a:tabLst/>
                      </a:pPr>
                      <a:r>
                        <a:rPr kumimoji="0" lang="en-US" sz="1800" b="1" i="0" u="none" strike="noStrike" cap="none" normalizeH="0" baseline="0" dirty="0" smtClean="0">
                          <a:ln>
                            <a:noFill/>
                          </a:ln>
                          <a:solidFill>
                            <a:srgbClr val="002F80"/>
                          </a:solidFill>
                          <a:effectLst/>
                          <a:latin typeface="Arial" pitchFamily="34" charset="0"/>
                          <a:cs typeface="Times New Roman" pitchFamily="18" charset="0"/>
                        </a:rPr>
                        <a:t>Introduction and Welcome</a:t>
                      </a:r>
                    </a:p>
                  </a:txBody>
                  <a:tcPr marT="45729" marB="45729" horzOverflow="overflow">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2F80"/>
                          </a:solidFill>
                          <a:effectLst/>
                          <a:latin typeface="Arial" pitchFamily="34" charset="0"/>
                        </a:rPr>
                        <a:t>Planning Section Chief</a:t>
                      </a:r>
                    </a:p>
                  </a:txBody>
                  <a:tcPr marT="45729" marB="45729" horzOverflow="overflow">
                    <a:lnL w="12700" cap="flat" cmpd="sng" algn="ctr">
                      <a:solidFill>
                        <a:srgbClr val="0033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r>
              <a:tr h="652938">
                <a:tc>
                  <a:txBody>
                    <a:bodyPr/>
                    <a:lstStyle/>
                    <a:p>
                      <a:pPr marL="342900" marR="0" lvl="0" indent="-342900" algn="l" defTabSz="914400" rtl="0" eaLnBrk="1" fontAlgn="base" latinLnBrk="0" hangingPunct="1">
                        <a:lnSpc>
                          <a:spcPct val="100000"/>
                        </a:lnSpc>
                        <a:spcBef>
                          <a:spcPct val="0"/>
                        </a:spcBef>
                        <a:spcAft>
                          <a:spcPct val="0"/>
                        </a:spcAft>
                        <a:buClrTx/>
                        <a:buSzTx/>
                        <a:buFont typeface="+mj-lt"/>
                        <a:buAutoNum type="arabicPeriod" startAt="2"/>
                        <a:tabLst/>
                      </a:pPr>
                      <a:r>
                        <a:rPr kumimoji="0" lang="en-US" sz="1800" b="1" i="0" u="none" strike="noStrike" cap="none" normalizeH="0" baseline="0" dirty="0" smtClean="0">
                          <a:ln>
                            <a:noFill/>
                          </a:ln>
                          <a:solidFill>
                            <a:srgbClr val="002F80"/>
                          </a:solidFill>
                          <a:effectLst/>
                          <a:latin typeface="Arial" pitchFamily="34" charset="0"/>
                        </a:rPr>
                        <a:t>Review of Incident Objectives</a:t>
                      </a:r>
                    </a:p>
                  </a:txBody>
                  <a:tcPr marT="45729" marB="45729" horzOverflow="overflow">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2F80"/>
                          </a:solidFill>
                          <a:effectLst/>
                          <a:latin typeface="Arial" pitchFamily="34" charset="0"/>
                        </a:rPr>
                        <a:t>Incident Commander</a:t>
                      </a:r>
                    </a:p>
                  </a:txBody>
                  <a:tcPr marT="45729" marB="45729" horzOverflow="overflow">
                    <a:lnL w="12700" cap="flat" cmpd="sng" algn="ctr">
                      <a:solidFill>
                        <a:srgbClr val="0033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r>
              <a:tr h="1032593">
                <a:tc>
                  <a:txBody>
                    <a:bodyPr/>
                    <a:lstStyle/>
                    <a:p>
                      <a:pPr marL="342900" marR="0" lvl="0" indent="-342900" algn="l" defTabSz="914400" rtl="0" eaLnBrk="1" fontAlgn="base" latinLnBrk="0" hangingPunct="1">
                        <a:lnSpc>
                          <a:spcPct val="100000"/>
                        </a:lnSpc>
                        <a:spcBef>
                          <a:spcPct val="0"/>
                        </a:spcBef>
                        <a:spcAft>
                          <a:spcPct val="0"/>
                        </a:spcAft>
                        <a:buClrTx/>
                        <a:buSzTx/>
                        <a:buFont typeface="+mj-lt"/>
                        <a:buAutoNum type="arabicPeriod" startAt="3"/>
                        <a:tabLst/>
                      </a:pPr>
                      <a:r>
                        <a:rPr kumimoji="0" lang="en-US" sz="1800" b="1" i="0" u="none" strike="noStrike" cap="none" normalizeH="0" baseline="0" dirty="0" smtClean="0">
                          <a:ln>
                            <a:noFill/>
                          </a:ln>
                          <a:solidFill>
                            <a:srgbClr val="002F80"/>
                          </a:solidFill>
                          <a:effectLst/>
                          <a:latin typeface="Arial" pitchFamily="34" charset="0"/>
                        </a:rPr>
                        <a:t>Review of Current Incident/</a:t>
                      </a:r>
                      <a:br>
                        <a:rPr kumimoji="0" lang="en-US" sz="1800" b="1" i="0" u="none" strike="noStrike" cap="none" normalizeH="0" baseline="0" dirty="0" smtClean="0">
                          <a:ln>
                            <a:noFill/>
                          </a:ln>
                          <a:solidFill>
                            <a:srgbClr val="002F80"/>
                          </a:solidFill>
                          <a:effectLst/>
                          <a:latin typeface="Arial" pitchFamily="34" charset="0"/>
                        </a:rPr>
                      </a:br>
                      <a:r>
                        <a:rPr kumimoji="0" lang="en-US" sz="1800" b="1" i="0" u="none" strike="noStrike" cap="none" normalizeH="0" baseline="0" dirty="0" smtClean="0">
                          <a:ln>
                            <a:noFill/>
                          </a:ln>
                          <a:solidFill>
                            <a:srgbClr val="002F80"/>
                          </a:solidFill>
                          <a:effectLst/>
                          <a:latin typeface="Arial" pitchFamily="34" charset="0"/>
                        </a:rPr>
                        <a:t>Objective Status</a:t>
                      </a:r>
                    </a:p>
                  </a:txBody>
                  <a:tcPr marT="45729" marB="45729" horzOverflow="overflow">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2F80"/>
                          </a:solidFill>
                          <a:effectLst/>
                          <a:latin typeface="Arial" pitchFamily="34" charset="0"/>
                        </a:rPr>
                        <a:t>Operations Section Chief</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2F80"/>
                          </a:solidFill>
                          <a:effectLst/>
                          <a:latin typeface="Arial" pitchFamily="34" charset="0"/>
                        </a:rPr>
                        <a:t>Technical Specialists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2F80"/>
                          </a:solidFill>
                          <a:effectLst/>
                          <a:latin typeface="Arial" pitchFamily="34" charset="0"/>
                        </a:rPr>
                        <a:t>(as necessary)</a:t>
                      </a:r>
                    </a:p>
                  </a:txBody>
                  <a:tcPr marT="45729" marB="45729" horzOverflow="overflow">
                    <a:lnL w="12700" cap="flat" cmpd="sng" algn="ctr">
                      <a:solidFill>
                        <a:srgbClr val="0033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r>
              <a:tr h="1032593">
                <a:tc>
                  <a:txBody>
                    <a:bodyPr/>
                    <a:lstStyle/>
                    <a:p>
                      <a:pPr marL="342900" marR="0" lvl="0" indent="-342900" algn="l" defTabSz="914400" rtl="0" eaLnBrk="1" fontAlgn="base" latinLnBrk="0" hangingPunct="1">
                        <a:lnSpc>
                          <a:spcPct val="100000"/>
                        </a:lnSpc>
                        <a:spcBef>
                          <a:spcPct val="0"/>
                        </a:spcBef>
                        <a:spcAft>
                          <a:spcPct val="0"/>
                        </a:spcAft>
                        <a:buClrTx/>
                        <a:buSzTx/>
                        <a:buFont typeface="+mj-lt"/>
                        <a:buAutoNum type="arabicPeriod" startAt="4"/>
                        <a:tabLst/>
                      </a:pPr>
                      <a:r>
                        <a:rPr kumimoji="0" lang="en-US" sz="1800" b="1" i="0" u="none" strike="noStrike" cap="none" normalizeH="0" baseline="0" dirty="0" smtClean="0">
                          <a:ln>
                            <a:noFill/>
                          </a:ln>
                          <a:solidFill>
                            <a:srgbClr val="002F80"/>
                          </a:solidFill>
                          <a:effectLst/>
                          <a:latin typeface="Arial" pitchFamily="34" charset="0"/>
                        </a:rPr>
                        <a:t>Incident Boundaries, Branch/Division Locations, and Group Assignments</a:t>
                      </a:r>
                    </a:p>
                  </a:txBody>
                  <a:tcPr marT="45729" marB="45729" horzOverflow="overflow">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2F80"/>
                          </a:solidFill>
                          <a:effectLst/>
                          <a:latin typeface="Arial" pitchFamily="34" charset="0"/>
                        </a:rPr>
                        <a:t>Operations Section Chief</a:t>
                      </a:r>
                    </a:p>
                  </a:txBody>
                  <a:tcPr marT="45729" marB="45729" horzOverflow="overflow">
                    <a:lnL w="12700" cap="flat" cmpd="sng" algn="ctr">
                      <a:solidFill>
                        <a:srgbClr val="0033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r>
            </a:tbl>
          </a:graphicData>
        </a:graphic>
      </p:graphicFrame>
      <p:graphicFrame>
        <p:nvGraphicFramePr>
          <p:cNvPr id="8" name="Table 7"/>
          <p:cNvGraphicFramePr>
            <a:graphicFrameLocks noGrp="1"/>
          </p:cNvGraphicFramePr>
          <p:nvPr/>
        </p:nvGraphicFramePr>
        <p:xfrm>
          <a:off x="482600" y="5248275"/>
          <a:ext cx="8229600" cy="117475"/>
        </p:xfrm>
        <a:graphic>
          <a:graphicData uri="http://schemas.openxmlformats.org/drawingml/2006/table">
            <a:tbl>
              <a:tblPr firstRow="1" bandRow="1">
                <a:tableStyleId>{9DCAF9ED-07DC-4A11-8D7F-57B35C25682E}</a:tableStyleId>
              </a:tblPr>
              <a:tblGrid>
                <a:gridCol w="4114800"/>
                <a:gridCol w="4114800"/>
              </a:tblGrid>
              <a:tr h="1174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 b="1" dirty="0" smtClean="0">
                        <a:solidFill>
                          <a:srgbClr val="003366"/>
                        </a:solidFill>
                        <a:latin typeface="Arial" pitchFamily="34" charset="0"/>
                      </a:endParaRPr>
                    </a:p>
                  </a:txBody>
                  <a:tcPr marT="45968" marB="45968">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algn="l">
                        <a:buFont typeface="Wingdings" pitchFamily="2" charset="2"/>
                        <a:buNone/>
                      </a:pPr>
                      <a:endParaRPr lang="en-US" sz="100" b="1" dirty="0" smtClean="0">
                        <a:solidFill>
                          <a:srgbClr val="003366"/>
                        </a:solidFill>
                      </a:endParaRPr>
                    </a:p>
                  </a:txBody>
                  <a:tcPr marT="45968" marB="45968">
                    <a:lnL w="12700" cap="flat" cmpd="sng" algn="ctr">
                      <a:solidFill>
                        <a:srgbClr val="003366"/>
                      </a:solid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r>
            </a:tbl>
          </a:graphicData>
        </a:graphic>
      </p:graphicFrame>
    </p:spTree>
  </p:cSld>
  <p:clrMapOvr>
    <a:masterClrMapping/>
  </p:clrMapOvr>
  <p:transition>
    <p:wipe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spect="1" noChangeArrowheads="1"/>
          </p:cNvSpPr>
          <p:nvPr>
            <p:ph type="title"/>
          </p:nvPr>
        </p:nvSpPr>
        <p:spPr/>
        <p:txBody>
          <a:bodyPr/>
          <a:lstStyle/>
          <a:p>
            <a:r>
              <a:rPr lang="en-US" sz="3200" dirty="0" smtClean="0"/>
              <a:t>Sample Operations Briefing Agenda (2 of 2)</a:t>
            </a:r>
          </a:p>
        </p:txBody>
      </p:sp>
      <p:graphicFrame>
        <p:nvGraphicFramePr>
          <p:cNvPr id="5" name="Table 4"/>
          <p:cNvGraphicFramePr>
            <a:graphicFrameLocks noGrp="1"/>
          </p:cNvGraphicFramePr>
          <p:nvPr/>
        </p:nvGraphicFramePr>
        <p:xfrm>
          <a:off x="482600" y="1203325"/>
          <a:ext cx="8229600" cy="4203702"/>
        </p:xfrm>
        <a:graphic>
          <a:graphicData uri="http://schemas.openxmlformats.org/drawingml/2006/table">
            <a:tbl>
              <a:tblPr firstRow="1" bandRow="1">
                <a:tableStyleId>{9DCAF9ED-07DC-4A11-8D7F-57B35C25682E}</a:tableStyleId>
              </a:tblPr>
              <a:tblGrid>
                <a:gridCol w="4114800"/>
                <a:gridCol w="4114800"/>
              </a:tblGrid>
              <a:tr h="4132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smtClean="0">
                          <a:solidFill>
                            <a:schemeClr val="lt1"/>
                          </a:solidFill>
                          <a:latin typeface="+mn-lt"/>
                          <a:ea typeface="+mn-ea"/>
                          <a:cs typeface="+mn-cs"/>
                        </a:rPr>
                        <a:t>Agenda Item</a:t>
                      </a:r>
                    </a:p>
                  </a:txBody>
                  <a:tcPr marT="45718" marB="45718">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solidFill>
                      <a:srgbClr val="000066"/>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smtClean="0"/>
                        <a:t>Who</a:t>
                      </a:r>
                      <a:endParaRPr lang="en-US" sz="1600" b="1" kern="1200" dirty="0" smtClean="0">
                        <a:solidFill>
                          <a:srgbClr val="003366"/>
                        </a:solidFill>
                        <a:latin typeface="Arial" pitchFamily="34" charset="0"/>
                        <a:ea typeface="+mn-ea"/>
                        <a:cs typeface="+mn-cs"/>
                      </a:endParaRPr>
                    </a:p>
                  </a:txBody>
                  <a:tcPr marT="45718" marB="45718">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solidFill>
                      <a:srgbClr val="000066"/>
                    </a:solidFill>
                  </a:tcPr>
                </a:tc>
              </a:tr>
              <a:tr h="1371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300" b="1" kern="1200" dirty="0" smtClean="0">
                        <a:solidFill>
                          <a:srgbClr val="003366"/>
                        </a:solidFill>
                        <a:latin typeface="Arial" pitchFamily="34" charset="0"/>
                        <a:ea typeface="+mn-ea"/>
                        <a:cs typeface="+mn-cs"/>
                      </a:endParaRPr>
                    </a:p>
                  </a:txBody>
                  <a:tcPr marT="45718" marB="45718">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 b="1" kern="1200" dirty="0" smtClean="0">
                        <a:solidFill>
                          <a:srgbClr val="003366"/>
                        </a:solidFill>
                        <a:latin typeface="Arial" pitchFamily="34" charset="0"/>
                        <a:ea typeface="+mn-ea"/>
                        <a:cs typeface="+mn-cs"/>
                      </a:endParaRPr>
                    </a:p>
                  </a:txBody>
                  <a:tcPr marT="45718" marB="45718">
                    <a:lnL w="12700" cap="flat" cmpd="sng" algn="ctr">
                      <a:solidFill>
                        <a:srgbClr val="0033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r>
              <a:tr h="722835">
                <a:tc>
                  <a:txBody>
                    <a:bodyPr/>
                    <a:lstStyle/>
                    <a:p>
                      <a:pPr marL="342900" marR="0" lvl="0" indent="-342900" algn="l" defTabSz="914400" rtl="0" eaLnBrk="1" fontAlgn="base" latinLnBrk="0" hangingPunct="1">
                        <a:lnSpc>
                          <a:spcPct val="100000"/>
                        </a:lnSpc>
                        <a:spcBef>
                          <a:spcPct val="0"/>
                        </a:spcBef>
                        <a:spcAft>
                          <a:spcPct val="0"/>
                        </a:spcAft>
                        <a:buClrTx/>
                        <a:buSzTx/>
                        <a:buFont typeface="+mj-lt"/>
                        <a:buAutoNum type="arabicPeriod" startAt="5"/>
                        <a:tabLst/>
                      </a:pPr>
                      <a:r>
                        <a:rPr kumimoji="0" lang="en-US" sz="1800" b="1" i="0" u="none" strike="noStrike" cap="none" normalizeH="0" baseline="0" dirty="0" smtClean="0">
                          <a:ln>
                            <a:noFill/>
                          </a:ln>
                          <a:solidFill>
                            <a:srgbClr val="002F80"/>
                          </a:solidFill>
                          <a:effectLst/>
                          <a:latin typeface="Arial" pitchFamily="34" charset="0"/>
                        </a:rPr>
                        <a:t>Review of Division/Group Assignments (ICS 204)</a:t>
                      </a:r>
                    </a:p>
                  </a:txBody>
                  <a:tcPr marT="45718" marB="45718" horzOverflow="overflow">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2F80"/>
                          </a:solidFill>
                          <a:effectLst/>
                          <a:latin typeface="Arial" pitchFamily="34" charset="0"/>
                        </a:rPr>
                        <a:t>Operations Section Chief</a:t>
                      </a:r>
                    </a:p>
                  </a:txBody>
                  <a:tcPr marT="45718" marB="45718" horzOverflow="overflow">
                    <a:lnL w="12700" cap="flat" cmpd="sng" algn="ctr">
                      <a:solidFill>
                        <a:srgbClr val="0033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r>
              <a:tr h="806209">
                <a:tc>
                  <a:txBody>
                    <a:bodyPr/>
                    <a:lstStyle/>
                    <a:p>
                      <a:pPr marL="342900" marR="0" lvl="0" indent="-342900" algn="l" defTabSz="914400" rtl="0" eaLnBrk="1" fontAlgn="base" latinLnBrk="0" hangingPunct="1">
                        <a:lnSpc>
                          <a:spcPct val="100000"/>
                        </a:lnSpc>
                        <a:spcBef>
                          <a:spcPct val="0"/>
                        </a:spcBef>
                        <a:spcAft>
                          <a:spcPct val="0"/>
                        </a:spcAft>
                        <a:buClrTx/>
                        <a:buSzTx/>
                        <a:buFont typeface="+mj-lt"/>
                        <a:buAutoNum type="arabicPeriod" startAt="6"/>
                        <a:tabLst/>
                      </a:pPr>
                      <a:r>
                        <a:rPr kumimoji="0" lang="en-US" sz="1800" b="1" i="0" u="none" strike="noStrike" cap="none" normalizeH="0" baseline="0" dirty="0" smtClean="0">
                          <a:ln>
                            <a:noFill/>
                          </a:ln>
                          <a:solidFill>
                            <a:srgbClr val="002F80"/>
                          </a:solidFill>
                          <a:effectLst/>
                          <a:latin typeface="Arial" pitchFamily="34" charset="0"/>
                        </a:rPr>
                        <a:t>Review of Safety Issues, Safety     Message</a:t>
                      </a:r>
                    </a:p>
                  </a:txBody>
                  <a:tcPr marT="45718" marB="45718" horzOverflow="overflow">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2F80"/>
                          </a:solidFill>
                          <a:effectLst/>
                          <a:latin typeface="Arial" pitchFamily="34" charset="0"/>
                        </a:rPr>
                        <a:t>Safety Officer</a:t>
                      </a:r>
                    </a:p>
                  </a:txBody>
                  <a:tcPr marT="45718" marB="45718" horzOverflow="overflow">
                    <a:lnL w="12700" cap="flat" cmpd="sng" algn="ctr">
                      <a:solidFill>
                        <a:srgbClr val="0033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r>
              <a:tr h="914394">
                <a:tc>
                  <a:txBody>
                    <a:bodyPr/>
                    <a:lstStyle/>
                    <a:p>
                      <a:pPr marL="342900" marR="0" lvl="0" indent="-342900" algn="l" defTabSz="914400" rtl="0" eaLnBrk="1" fontAlgn="base" latinLnBrk="0" hangingPunct="1">
                        <a:lnSpc>
                          <a:spcPct val="100000"/>
                        </a:lnSpc>
                        <a:spcBef>
                          <a:spcPct val="0"/>
                        </a:spcBef>
                        <a:spcAft>
                          <a:spcPct val="0"/>
                        </a:spcAft>
                        <a:buClrTx/>
                        <a:buSzTx/>
                        <a:buFont typeface="+mj-lt"/>
                        <a:buAutoNum type="arabicPeriod" startAt="7"/>
                        <a:tabLst/>
                      </a:pPr>
                      <a:r>
                        <a:rPr kumimoji="0" lang="en-US" sz="1800" b="1" i="0" u="none" strike="noStrike" cap="none" normalizeH="0" baseline="0" dirty="0" smtClean="0">
                          <a:ln>
                            <a:noFill/>
                          </a:ln>
                          <a:solidFill>
                            <a:srgbClr val="002F80"/>
                          </a:solidFill>
                          <a:effectLst/>
                          <a:latin typeface="Arial" pitchFamily="34" charset="0"/>
                        </a:rPr>
                        <a:t>Logistics (Communications and    Medical Plans)</a:t>
                      </a:r>
                    </a:p>
                  </a:txBody>
                  <a:tcPr marT="45718" marB="45718" horzOverflow="overflow">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2F80"/>
                          </a:solidFill>
                          <a:effectLst/>
                          <a:latin typeface="Arial" pitchFamily="34" charset="0"/>
                        </a:rPr>
                        <a:t>Logistics Section Chief  (Communications Unit Leader/Medical Unit Leader)</a:t>
                      </a:r>
                    </a:p>
                  </a:txBody>
                  <a:tcPr marT="45718" marB="45718" horzOverflow="overflow">
                    <a:lnL w="12700" cap="flat" cmpd="sng" algn="ctr">
                      <a:solidFill>
                        <a:srgbClr val="0033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r>
              <a:tr h="696423">
                <a:tc>
                  <a:txBody>
                    <a:bodyPr/>
                    <a:lstStyle/>
                    <a:p>
                      <a:pPr marL="342900" marR="0" lvl="0" indent="-342900" algn="l" defTabSz="914400" rtl="0" eaLnBrk="1" fontAlgn="base" latinLnBrk="0" hangingPunct="1">
                        <a:lnSpc>
                          <a:spcPct val="100000"/>
                        </a:lnSpc>
                        <a:spcBef>
                          <a:spcPct val="0"/>
                        </a:spcBef>
                        <a:spcAft>
                          <a:spcPct val="0"/>
                        </a:spcAft>
                        <a:buClrTx/>
                        <a:buSzTx/>
                        <a:buFont typeface="+mj-lt"/>
                        <a:buAutoNum type="arabicPeriod" startAt="8"/>
                        <a:tabLst/>
                      </a:pPr>
                      <a:r>
                        <a:rPr kumimoji="0" lang="en-US" sz="1800" b="1" i="0" u="none" strike="noStrike" cap="none" normalizeH="0" baseline="0" dirty="0" smtClean="0">
                          <a:ln>
                            <a:noFill/>
                          </a:ln>
                          <a:solidFill>
                            <a:srgbClr val="002F80"/>
                          </a:solidFill>
                          <a:effectLst/>
                          <a:latin typeface="Arial" pitchFamily="34" charset="0"/>
                        </a:rPr>
                        <a:t>Closing Remarks</a:t>
                      </a:r>
                    </a:p>
                  </a:txBody>
                  <a:tcPr marT="45718" marB="45718" horzOverflow="overflow">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2F80"/>
                          </a:solidFill>
                          <a:effectLst/>
                          <a:latin typeface="Arial" pitchFamily="34" charset="0"/>
                        </a:rPr>
                        <a:t>Incident Commander</a:t>
                      </a:r>
                    </a:p>
                  </a:txBody>
                  <a:tcPr marT="45718" marB="45718" horzOverflow="overflow">
                    <a:lnL w="12700" cap="flat" cmpd="sng" algn="ctr">
                      <a:solidFill>
                        <a:srgbClr val="0033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r>
              <a:tr h="513440">
                <a:tc>
                  <a:txBody>
                    <a:bodyPr/>
                    <a:lstStyle/>
                    <a:p>
                      <a:pPr marL="342900" marR="0" lvl="0" indent="-342900" algn="l" defTabSz="914400" rtl="0" eaLnBrk="1" fontAlgn="base" latinLnBrk="0" hangingPunct="1">
                        <a:lnSpc>
                          <a:spcPct val="100000"/>
                        </a:lnSpc>
                        <a:spcBef>
                          <a:spcPct val="0"/>
                        </a:spcBef>
                        <a:spcAft>
                          <a:spcPct val="0"/>
                        </a:spcAft>
                        <a:buClrTx/>
                        <a:buSzTx/>
                        <a:buFont typeface="+mj-lt"/>
                        <a:buAutoNum type="arabicPeriod" startAt="9"/>
                        <a:tabLst/>
                      </a:pPr>
                      <a:r>
                        <a:rPr kumimoji="0" lang="en-US" sz="1800" b="1" i="0" u="none" strike="noStrike" cap="none" normalizeH="0" baseline="0" dirty="0" smtClean="0">
                          <a:ln>
                            <a:noFill/>
                          </a:ln>
                          <a:solidFill>
                            <a:srgbClr val="002F80"/>
                          </a:solidFill>
                          <a:effectLst/>
                          <a:latin typeface="Arial" pitchFamily="34" charset="0"/>
                        </a:rPr>
                        <a:t>Conclusion</a:t>
                      </a:r>
                    </a:p>
                  </a:txBody>
                  <a:tcPr marT="45718" marB="45718" horzOverflow="overflow">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2F80"/>
                          </a:solidFill>
                          <a:effectLst/>
                          <a:latin typeface="Arial" pitchFamily="34" charset="0"/>
                        </a:rPr>
                        <a:t>Planning Section Chief</a:t>
                      </a:r>
                    </a:p>
                  </a:txBody>
                  <a:tcPr marT="45718" marB="45718" horzOverflow="overflow">
                    <a:lnL w="12700" cap="flat" cmpd="sng" algn="ctr">
                      <a:solidFill>
                        <a:srgbClr val="00336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r>
            </a:tbl>
          </a:graphicData>
        </a:graphic>
      </p:graphicFrame>
      <p:graphicFrame>
        <p:nvGraphicFramePr>
          <p:cNvPr id="6" name="Table 5"/>
          <p:cNvGraphicFramePr>
            <a:graphicFrameLocks noGrp="1"/>
          </p:cNvGraphicFramePr>
          <p:nvPr/>
        </p:nvGraphicFramePr>
        <p:xfrm>
          <a:off x="482600" y="5419725"/>
          <a:ext cx="8229600" cy="117475"/>
        </p:xfrm>
        <a:graphic>
          <a:graphicData uri="http://schemas.openxmlformats.org/drawingml/2006/table">
            <a:tbl>
              <a:tblPr firstRow="1" bandRow="1">
                <a:tableStyleId>{9DCAF9ED-07DC-4A11-8D7F-57B35C25682E}</a:tableStyleId>
              </a:tblPr>
              <a:tblGrid>
                <a:gridCol w="4114800"/>
                <a:gridCol w="4114800"/>
              </a:tblGrid>
              <a:tr h="1174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 b="1" dirty="0" smtClean="0">
                        <a:solidFill>
                          <a:srgbClr val="003366"/>
                        </a:solidFill>
                        <a:latin typeface="Arial" pitchFamily="34" charset="0"/>
                      </a:endParaRPr>
                    </a:p>
                  </a:txBody>
                  <a:tcPr marT="45968" marB="45968">
                    <a:lnL w="12700" cap="flat" cmpd="sng" algn="ctr">
                      <a:no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c>
                  <a:txBody>
                    <a:bodyPr/>
                    <a:lstStyle/>
                    <a:p>
                      <a:pPr algn="l">
                        <a:buFont typeface="Wingdings" pitchFamily="2" charset="2"/>
                        <a:buNone/>
                      </a:pPr>
                      <a:endParaRPr lang="en-US" sz="100" b="1" dirty="0" smtClean="0">
                        <a:solidFill>
                          <a:srgbClr val="003366"/>
                        </a:solidFill>
                      </a:endParaRPr>
                    </a:p>
                  </a:txBody>
                  <a:tcPr marT="45968" marB="45968">
                    <a:lnL w="12700" cap="flat" cmpd="sng" algn="ctr">
                      <a:solidFill>
                        <a:srgbClr val="003366"/>
                      </a:solidFill>
                      <a:prstDash val="solid"/>
                      <a:round/>
                      <a:headEnd type="none" w="med" len="med"/>
                      <a:tailEnd type="none" w="med" len="med"/>
                    </a:lnL>
                    <a:lnR w="12700" cap="flat" cmpd="sng" algn="ctr">
                      <a:solidFill>
                        <a:srgbClr val="003366"/>
                      </a:solidFill>
                      <a:prstDash val="solid"/>
                      <a:round/>
                      <a:headEnd type="none" w="med" len="med"/>
                      <a:tailEnd type="none" w="med" len="med"/>
                    </a:lnR>
                    <a:lnT w="12700" cap="flat" cmpd="sng" algn="ctr">
                      <a:solidFill>
                        <a:srgbClr val="003366"/>
                      </a:solidFill>
                      <a:prstDash val="solid"/>
                      <a:round/>
                      <a:headEnd type="none" w="med" len="med"/>
                      <a:tailEnd type="none" w="med" len="med"/>
                    </a:lnT>
                    <a:lnB w="12700" cap="flat" cmpd="sng" algn="ctr">
                      <a:solidFill>
                        <a:srgbClr val="003366"/>
                      </a:solidFill>
                      <a:prstDash val="solid"/>
                      <a:round/>
                      <a:headEnd type="none" w="med" len="med"/>
                      <a:tailEnd type="none" w="med" len="med"/>
                    </a:lnB>
                  </a:tcPr>
                </a:tc>
              </a:tr>
            </a:tbl>
          </a:graphicData>
        </a:graphic>
      </p:graphicFrame>
    </p:spTree>
  </p:cSld>
  <p:clrMapOvr>
    <a:masterClrMapping/>
  </p:clrMapOvr>
  <p:transition>
    <p:wipe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4253501" y="1068388"/>
            <a:ext cx="4433299" cy="4646612"/>
          </a:xfrm>
        </p:spPr>
        <p:txBody>
          <a:bodyPr/>
          <a:lstStyle/>
          <a:p>
            <a:pPr lvl="1">
              <a:spcBef>
                <a:spcPct val="50000"/>
              </a:spcBef>
              <a:defRPr/>
            </a:pPr>
            <a:r>
              <a:rPr lang="en-US" sz="2300" dirty="0"/>
              <a:t>Supervisors conduct team briefings with their assigned resources in order to implement operational assignments.</a:t>
            </a:r>
          </a:p>
          <a:p>
            <a:pPr lvl="1">
              <a:spcBef>
                <a:spcPct val="50000"/>
              </a:spcBef>
              <a:defRPr/>
            </a:pPr>
            <a:r>
              <a:rPr lang="en-US" sz="2300" dirty="0"/>
              <a:t>Operations Section Chief assesses the IAP implementation, incident objectives, strategies, and tactics prior to the next operational period. </a:t>
            </a:r>
          </a:p>
        </p:txBody>
      </p:sp>
      <p:sp>
        <p:nvSpPr>
          <p:cNvPr id="55298" name="Rectangle 2"/>
          <p:cNvSpPr>
            <a:spLocks noGrp="1" noChangeAspect="1" noChangeArrowheads="1"/>
          </p:cNvSpPr>
          <p:nvPr>
            <p:ph type="title"/>
          </p:nvPr>
        </p:nvSpPr>
        <p:spPr/>
        <p:txBody>
          <a:bodyPr/>
          <a:lstStyle/>
          <a:p>
            <a:r>
              <a:rPr lang="en-US" dirty="0" smtClean="0"/>
              <a:t>Executing and Assessing the Plan</a:t>
            </a:r>
          </a:p>
        </p:txBody>
      </p:sp>
      <p:pic>
        <p:nvPicPr>
          <p:cNvPr id="8194"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6534" y="1187799"/>
            <a:ext cx="3279932" cy="4407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lvl="1">
              <a:defRPr/>
            </a:pPr>
            <a:r>
              <a:rPr lang="en-US" sz="2800" dirty="0"/>
              <a:t>Strategy Meetings</a:t>
            </a:r>
          </a:p>
          <a:p>
            <a:pPr lvl="1">
              <a:defRPr/>
            </a:pPr>
            <a:r>
              <a:rPr lang="en-US" sz="2800" dirty="0"/>
              <a:t>Team Meetings</a:t>
            </a:r>
          </a:p>
          <a:p>
            <a:pPr lvl="1">
              <a:defRPr/>
            </a:pPr>
            <a:r>
              <a:rPr lang="en-US" sz="2800" dirty="0"/>
              <a:t>Section Meetings</a:t>
            </a:r>
          </a:p>
          <a:p>
            <a:pPr lvl="1">
              <a:defRPr/>
            </a:pPr>
            <a:r>
              <a:rPr lang="en-US" sz="2800" dirty="0"/>
              <a:t>Team Closeout</a:t>
            </a:r>
          </a:p>
          <a:p>
            <a:pPr lvl="1">
              <a:defRPr/>
            </a:pPr>
            <a:r>
              <a:rPr lang="en-US" sz="2800" dirty="0"/>
              <a:t>Public Meetings</a:t>
            </a:r>
          </a:p>
          <a:p>
            <a:pPr lvl="1">
              <a:defRPr/>
            </a:pPr>
            <a:r>
              <a:rPr lang="en-US" sz="2800" dirty="0"/>
              <a:t>Special Planning Meetings</a:t>
            </a:r>
          </a:p>
          <a:p>
            <a:pPr lvl="1">
              <a:defRPr/>
            </a:pPr>
            <a:r>
              <a:rPr lang="en-US" sz="2800" dirty="0"/>
              <a:t>Transition </a:t>
            </a:r>
            <a:r>
              <a:rPr lang="en-US" sz="2800" dirty="0" smtClean="0"/>
              <a:t>Meetings</a:t>
            </a:r>
            <a:endParaRPr lang="en-US" sz="2800" dirty="0"/>
          </a:p>
        </p:txBody>
      </p:sp>
      <p:sp>
        <p:nvSpPr>
          <p:cNvPr id="56322" name="Rectangle 2"/>
          <p:cNvSpPr>
            <a:spLocks noGrp="1" noChangeAspect="1" noChangeArrowheads="1"/>
          </p:cNvSpPr>
          <p:nvPr>
            <p:ph type="title"/>
          </p:nvPr>
        </p:nvSpPr>
        <p:spPr/>
        <p:txBody>
          <a:bodyPr/>
          <a:lstStyle/>
          <a:p>
            <a:r>
              <a:rPr lang="en-US" dirty="0" smtClean="0"/>
              <a:t>Other Types of Meetings</a:t>
            </a:r>
          </a:p>
        </p:txBody>
      </p:sp>
      <p:pic>
        <p:nvPicPr>
          <p:cNvPr id="7" name="Content Placeholder 6" descr="Meeting"/>
          <p:cNvPicPr>
            <a:picLocks noGrp="1" noChangeAspect="1"/>
          </p:cNvPicPr>
          <p:nvPr>
            <p:ph sz="half" idx="2"/>
          </p:nvPr>
        </p:nvPicPr>
        <p:blipFill>
          <a:blip r:embed="rId2">
            <a:lum bright="10000" contrast="6000"/>
            <a:extLst>
              <a:ext uri="{28A0092B-C50C-407E-A947-70E740481C1C}">
                <a14:useLocalDpi xmlns:a14="http://schemas.microsoft.com/office/drawing/2010/main" val="0"/>
              </a:ext>
            </a:extLst>
          </a:blip>
          <a:srcRect/>
          <a:stretch>
            <a:fillRect/>
          </a:stretch>
        </p:blipFill>
        <p:spPr bwMode="auto">
          <a:xfrm>
            <a:off x="4721403" y="1939934"/>
            <a:ext cx="3810000" cy="2533650"/>
          </a:xfrm>
          <a:prstGeom prst="rect">
            <a:avLst/>
          </a:prstGeom>
          <a:noFill/>
          <a:ln w="9525">
            <a:solidFill>
              <a:schemeClr val="bg1"/>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1"/>
          <p:cNvSpPr>
            <a:spLocks noGrp="1"/>
          </p:cNvSpPr>
          <p:nvPr>
            <p:ph sz="half" idx="2"/>
          </p:nvPr>
        </p:nvSpPr>
        <p:spPr>
          <a:xfrm>
            <a:off x="234950" y="1252538"/>
            <a:ext cx="5205413" cy="1119187"/>
          </a:xfrm>
        </p:spPr>
        <p:txBody>
          <a:bodyPr/>
          <a:lstStyle/>
          <a:p>
            <a:pPr>
              <a:buFontTx/>
              <a:buNone/>
            </a:pPr>
            <a:r>
              <a:rPr lang="en-US" sz="3200" dirty="0" smtClean="0"/>
              <a:t>What are</a:t>
            </a:r>
            <a:br>
              <a:rPr lang="en-US" sz="3200" dirty="0" smtClean="0"/>
            </a:br>
            <a:r>
              <a:rPr lang="en-US" sz="3200" dirty="0" smtClean="0"/>
              <a:t>the benefits of the incident planning process?</a:t>
            </a:r>
          </a:p>
          <a:p>
            <a:endParaRPr lang="en-US" dirty="0" smtClean="0"/>
          </a:p>
        </p:txBody>
      </p:sp>
      <p:sp>
        <p:nvSpPr>
          <p:cNvPr id="11267" name="Title 2"/>
          <p:cNvSpPr>
            <a:spLocks noGrp="1"/>
          </p:cNvSpPr>
          <p:nvPr>
            <p:ph type="title"/>
          </p:nvPr>
        </p:nvSpPr>
        <p:spPr/>
        <p:txBody>
          <a:bodyPr/>
          <a:lstStyle/>
          <a:p>
            <a:r>
              <a:rPr lang="en-US" dirty="0" smtClean="0"/>
              <a:t>Benefits of the Planning Process</a:t>
            </a:r>
          </a:p>
        </p:txBody>
      </p:sp>
      <p:pic>
        <p:nvPicPr>
          <p:cNvPr id="11268" name="Picture 3" descr="Meeting"/>
          <p:cNvPicPr>
            <a:picLocks noChangeAspect="1"/>
          </p:cNvPicPr>
          <p:nvPr/>
        </p:nvPicPr>
        <p:blipFill>
          <a:blip r:embed="rId2">
            <a:lum bright="10000"/>
            <a:extLst>
              <a:ext uri="{28A0092B-C50C-407E-A947-70E740481C1C}">
                <a14:useLocalDpi xmlns:a14="http://schemas.microsoft.com/office/drawing/2010/main" val="0"/>
              </a:ext>
            </a:extLst>
          </a:blip>
          <a:srcRect/>
          <a:stretch>
            <a:fillRect/>
          </a:stretch>
        </p:blipFill>
        <p:spPr bwMode="auto">
          <a:xfrm>
            <a:off x="5176838" y="3271838"/>
            <a:ext cx="3525837" cy="233680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4006921" y="1387010"/>
            <a:ext cx="4679879" cy="4327989"/>
          </a:xfrm>
        </p:spPr>
        <p:txBody>
          <a:bodyPr/>
          <a:lstStyle/>
          <a:p>
            <a:pPr>
              <a:buNone/>
              <a:defRPr/>
            </a:pPr>
            <a:r>
              <a:rPr lang="en-US" dirty="0"/>
              <a:t>Follow instructions . . .</a:t>
            </a:r>
          </a:p>
          <a:p>
            <a:pPr lvl="1">
              <a:defRPr/>
            </a:pPr>
            <a:r>
              <a:rPr lang="en-US" sz="2800" dirty="0"/>
              <a:t>Presented by instructors.</a:t>
            </a:r>
          </a:p>
          <a:p>
            <a:pPr lvl="1">
              <a:defRPr/>
            </a:pPr>
            <a:r>
              <a:rPr lang="en-US" sz="2800" dirty="0"/>
              <a:t>Outlined on handouts</a:t>
            </a:r>
            <a:r>
              <a:rPr lang="en-US" sz="2800" dirty="0" smtClean="0"/>
              <a:t>.</a:t>
            </a:r>
            <a:endParaRPr lang="en-US" sz="2800" dirty="0"/>
          </a:p>
        </p:txBody>
      </p:sp>
      <p:sp>
        <p:nvSpPr>
          <p:cNvPr id="57346" name="Rectangle 2"/>
          <p:cNvSpPr>
            <a:spLocks noGrp="1" noChangeAspect="1" noChangeArrowheads="1"/>
          </p:cNvSpPr>
          <p:nvPr>
            <p:ph type="title"/>
          </p:nvPr>
        </p:nvSpPr>
        <p:spPr/>
        <p:txBody>
          <a:bodyPr/>
          <a:lstStyle/>
          <a:p>
            <a:r>
              <a:rPr lang="en-US" dirty="0" smtClean="0"/>
              <a:t>Applied Activity</a:t>
            </a:r>
          </a:p>
        </p:txBody>
      </p:sp>
      <p:pic>
        <p:nvPicPr>
          <p:cNvPr id="7" name="Picture 4" descr="Meeting"/>
          <p:cNvPicPr>
            <a:picLocks noGrp="1" noChangeAspect="1"/>
          </p:cNvPicPr>
          <p:nvPr>
            <p:ph sz="half" idx="1"/>
          </p:nvPr>
        </p:nvPicPr>
        <p:blipFill>
          <a:blip r:embed="rId2">
            <a:lum bright="20000"/>
            <a:extLst>
              <a:ext uri="{28A0092B-C50C-407E-A947-70E740481C1C}">
                <a14:useLocalDpi xmlns:a14="http://schemas.microsoft.com/office/drawing/2010/main" val="0"/>
              </a:ext>
            </a:extLst>
          </a:blip>
          <a:srcRect/>
          <a:stretch>
            <a:fillRect/>
          </a:stretch>
        </p:blipFill>
        <p:spPr bwMode="auto">
          <a:xfrm>
            <a:off x="1034848" y="1281545"/>
            <a:ext cx="2410691" cy="3994265"/>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1">
              <a:buNone/>
              <a:defRPr/>
            </a:pPr>
            <a:r>
              <a:rPr lang="en-US" sz="2200" dirty="0"/>
              <a:t>Are you now able to:</a:t>
            </a:r>
          </a:p>
          <a:p>
            <a:pPr lvl="1">
              <a:defRPr/>
            </a:pPr>
            <a:r>
              <a:rPr lang="en-US" sz="2200" dirty="0"/>
              <a:t>Identify the importance of planning for incidents/events?</a:t>
            </a:r>
          </a:p>
          <a:p>
            <a:pPr lvl="1">
              <a:defRPr/>
            </a:pPr>
            <a:r>
              <a:rPr lang="en-US" sz="2200" dirty="0"/>
              <a:t>Explain the differences between planning for incidents and events?</a:t>
            </a:r>
          </a:p>
          <a:p>
            <a:pPr lvl="1">
              <a:defRPr/>
            </a:pPr>
            <a:r>
              <a:rPr lang="en-US" sz="2200" dirty="0"/>
              <a:t>Discuss major planning steps including logistical concerns, cost-benefit analysis, understanding the situation, developing and implementing the plan, and evaluating the plan?  </a:t>
            </a:r>
          </a:p>
          <a:p>
            <a:pPr lvl="1">
              <a:defRPr/>
            </a:pPr>
            <a:r>
              <a:rPr lang="en-US" sz="2200" dirty="0"/>
              <a:t>Explain the criteria for determining when the Incident Action Plan (IAP) should be prepared in writing</a:t>
            </a:r>
            <a:r>
              <a:rPr lang="en-US" sz="2200" dirty="0" smtClean="0"/>
              <a:t>?</a:t>
            </a:r>
            <a:endParaRPr lang="en-US" sz="2200" dirty="0"/>
          </a:p>
        </p:txBody>
      </p:sp>
      <p:sp>
        <p:nvSpPr>
          <p:cNvPr id="58370" name="Rectangle 2"/>
          <p:cNvSpPr>
            <a:spLocks noGrp="1" noChangeAspect="1" noChangeArrowheads="1"/>
          </p:cNvSpPr>
          <p:nvPr>
            <p:ph type="title"/>
          </p:nvPr>
        </p:nvSpPr>
        <p:spPr/>
        <p:txBody>
          <a:bodyPr/>
          <a:lstStyle/>
          <a:p>
            <a:r>
              <a:rPr lang="en-US" dirty="0" smtClean="0"/>
              <a:t>Summary (1 of 3)</a:t>
            </a:r>
          </a:p>
        </p:txBody>
      </p:sp>
    </p:spTree>
  </p:cSld>
  <p:clrMapOvr>
    <a:masterClrMapping/>
  </p:clrMapOvr>
  <p:transition>
    <p:wipe dir="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1">
              <a:buNone/>
              <a:defRPr/>
            </a:pPr>
            <a:r>
              <a:rPr lang="en-US" sz="2200" dirty="0"/>
              <a:t>Are you now able to:</a:t>
            </a:r>
          </a:p>
          <a:p>
            <a:pPr lvl="1">
              <a:defRPr/>
            </a:pPr>
            <a:r>
              <a:rPr lang="en-US" sz="2200" dirty="0"/>
              <a:t>Describe the role and use of ICS forms and supporting materials included in an IAP for effective incident/event management?</a:t>
            </a:r>
          </a:p>
          <a:p>
            <a:pPr lvl="1">
              <a:defRPr/>
            </a:pPr>
            <a:r>
              <a:rPr lang="en-US" sz="2200" dirty="0"/>
              <a:t>Describe the strategy meeting, tactics meeting, planning meeting, operational period briefing, and team meeting?</a:t>
            </a:r>
          </a:p>
          <a:p>
            <a:pPr lvl="1">
              <a:defRPr/>
            </a:pPr>
            <a:r>
              <a:rPr lang="en-US" sz="2200" dirty="0"/>
              <a:t>Given a scenario, describe appropriate strategies and tactics to meet incident objectives?</a:t>
            </a:r>
          </a:p>
          <a:p>
            <a:pPr lvl="1">
              <a:defRPr/>
            </a:pPr>
            <a:r>
              <a:rPr lang="en-US" sz="2200" dirty="0"/>
              <a:t>Conduct a tactics meeting and complete an ICS 215, Operational Planning Worksheet, and ICS 215A, Incident Action Plan Safety Analysis, using the strategies and tactics from the scenario</a:t>
            </a:r>
            <a:r>
              <a:rPr lang="en-US" sz="2200" dirty="0" smtClean="0"/>
              <a:t>?</a:t>
            </a:r>
            <a:endParaRPr lang="en-US" sz="2200" dirty="0"/>
          </a:p>
        </p:txBody>
      </p:sp>
      <p:sp>
        <p:nvSpPr>
          <p:cNvPr id="59394" name="Rectangle 2"/>
          <p:cNvSpPr>
            <a:spLocks noGrp="1" noChangeAspect="1" noChangeArrowheads="1"/>
          </p:cNvSpPr>
          <p:nvPr>
            <p:ph type="title"/>
          </p:nvPr>
        </p:nvSpPr>
        <p:spPr/>
        <p:txBody>
          <a:bodyPr/>
          <a:lstStyle/>
          <a:p>
            <a:r>
              <a:rPr lang="en-US" dirty="0" smtClean="0"/>
              <a:t>Summary (2 of 3)</a:t>
            </a:r>
          </a:p>
        </p:txBody>
      </p:sp>
    </p:spTree>
  </p:cSld>
  <p:clrMapOvr>
    <a:masterClrMapping/>
  </p:clrMapOvr>
  <p:transition>
    <p:wipe dir="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1">
              <a:buNone/>
              <a:defRPr/>
            </a:pPr>
            <a:r>
              <a:rPr lang="en-US" sz="2200" dirty="0"/>
              <a:t>Are you now able to:</a:t>
            </a:r>
          </a:p>
          <a:p>
            <a:pPr lvl="1">
              <a:defRPr/>
            </a:pPr>
            <a:r>
              <a:rPr lang="en-US" sz="2200" dirty="0">
                <a:cs typeface="Times New Roman" pitchFamily="18" charset="0"/>
              </a:rPr>
              <a:t>Describe how ICS 215A is used with ICS 215 to mitigate hazards in tactical operations?</a:t>
            </a:r>
            <a:r>
              <a:rPr lang="en-US" sz="2200" dirty="0"/>
              <a:t> </a:t>
            </a:r>
          </a:p>
          <a:p>
            <a:pPr lvl="1">
              <a:defRPr/>
            </a:pPr>
            <a:r>
              <a:rPr lang="en-US" sz="2200" dirty="0"/>
              <a:t>Recognize agency-specific aviation policies and procedures as they relate to safety?</a:t>
            </a:r>
          </a:p>
          <a:p>
            <a:pPr lvl="1">
              <a:defRPr/>
            </a:pPr>
            <a:r>
              <a:rPr lang="en-US" sz="2200" dirty="0"/>
              <a:t>Participate in a planning meeting using the planning process and develop a written IAP for an incident/event using the appropriate ICS forms and supporting materials?</a:t>
            </a:r>
          </a:p>
          <a:p>
            <a:pPr lvl="1">
              <a:defRPr/>
            </a:pPr>
            <a:r>
              <a:rPr lang="en-US" sz="2200" dirty="0"/>
              <a:t>Using the IAP, conduct an operational period briefing</a:t>
            </a:r>
            <a:r>
              <a:rPr lang="en-US" sz="2200" dirty="0" smtClean="0"/>
              <a:t>?</a:t>
            </a:r>
            <a:endParaRPr lang="en-US" sz="2200" dirty="0"/>
          </a:p>
        </p:txBody>
      </p:sp>
      <p:sp>
        <p:nvSpPr>
          <p:cNvPr id="60418" name="Rectangle 2"/>
          <p:cNvSpPr>
            <a:spLocks noGrp="1" noChangeAspect="1" noChangeArrowheads="1"/>
          </p:cNvSpPr>
          <p:nvPr>
            <p:ph type="title"/>
          </p:nvPr>
        </p:nvSpPr>
        <p:spPr/>
        <p:txBody>
          <a:bodyPr/>
          <a:lstStyle/>
          <a:p>
            <a:r>
              <a:rPr lang="en-US" dirty="0" smtClean="0"/>
              <a:t>Summary (3 of 3)</a:t>
            </a:r>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spect="1" noChangeArrowheads="1"/>
          </p:cNvSpPr>
          <p:nvPr>
            <p:ph type="title"/>
          </p:nvPr>
        </p:nvSpPr>
        <p:spPr/>
        <p:txBody>
          <a:bodyPr/>
          <a:lstStyle/>
          <a:p>
            <a:r>
              <a:rPr lang="en-US" dirty="0" smtClean="0"/>
              <a:t>ICS Planning Process</a:t>
            </a:r>
          </a:p>
        </p:txBody>
      </p:sp>
      <p:pic>
        <p:nvPicPr>
          <p:cNvPr id="12291" name="Picture 9" descr="Events and Incidents Planning Process:&#10;Understand the situation&#10;Establish Incident Objectives and Strategy&#10;Develop the Plan&#10;Prepare and Disseminate the Plan&#10;Execute, Evaluate, and Revise the Plan&#10;&#10;Image 1: Members of the US Military bowing their heads&#10;Image 2: Responders at an emergency si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450" y="1036638"/>
            <a:ext cx="77851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3"/>
          <p:cNvSpPr>
            <a:spLocks noGrp="1"/>
          </p:cNvSpPr>
          <p:nvPr>
            <p:ph sz="half" idx="2"/>
          </p:nvPr>
        </p:nvSpPr>
        <p:spPr>
          <a:xfrm>
            <a:off x="1847850" y="1919288"/>
            <a:ext cx="5205413" cy="1119187"/>
          </a:xfrm>
        </p:spPr>
        <p:txBody>
          <a:bodyPr/>
          <a:lstStyle/>
          <a:p>
            <a:pPr>
              <a:buFont typeface="Wingdings" pitchFamily="2" charset="2"/>
              <a:buNone/>
            </a:pPr>
            <a:r>
              <a:rPr lang="en-US" sz="3200" dirty="0" smtClean="0"/>
              <a:t>What are the situations when you would consider developing a written Incident Action Plan? </a:t>
            </a:r>
          </a:p>
        </p:txBody>
      </p:sp>
      <p:sp>
        <p:nvSpPr>
          <p:cNvPr id="13315" name="Rectangle 2"/>
          <p:cNvSpPr>
            <a:spLocks noGrp="1" noChangeAspect="1" noChangeArrowheads="1"/>
          </p:cNvSpPr>
          <p:nvPr>
            <p:ph type="title"/>
          </p:nvPr>
        </p:nvSpPr>
        <p:spPr/>
        <p:txBody>
          <a:bodyPr/>
          <a:lstStyle/>
          <a:p>
            <a:r>
              <a:rPr lang="en-US" dirty="0" smtClean="0"/>
              <a:t>Written IAP Considered </a:t>
            </a:r>
          </a:p>
        </p:txBody>
      </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spect="1" noChangeArrowheads="1"/>
          </p:cNvSpPr>
          <p:nvPr>
            <p:ph type="title"/>
          </p:nvPr>
        </p:nvSpPr>
        <p:spPr/>
        <p:txBody>
          <a:bodyPr/>
          <a:lstStyle/>
          <a:p>
            <a:r>
              <a:rPr lang="en-US" dirty="0" smtClean="0"/>
              <a:t>When a Written IAP Is Considered </a:t>
            </a:r>
          </a:p>
        </p:txBody>
      </p:sp>
      <p:sp>
        <p:nvSpPr>
          <p:cNvPr id="14339" name="Rectangle 4"/>
          <p:cNvSpPr>
            <a:spLocks noGrp="1" noChangeArrowheads="1"/>
          </p:cNvSpPr>
          <p:nvPr>
            <p:ph idx="1"/>
          </p:nvPr>
        </p:nvSpPr>
        <p:spPr>
          <a:xfrm>
            <a:off x="457200" y="1068388"/>
            <a:ext cx="5616575" cy="4646612"/>
          </a:xfrm>
        </p:spPr>
        <p:txBody>
          <a:bodyPr/>
          <a:lstStyle/>
          <a:p>
            <a:pPr lvl="1">
              <a:lnSpc>
                <a:spcPct val="90000"/>
              </a:lnSpc>
            </a:pPr>
            <a:r>
              <a:rPr lang="en-US" sz="2600" dirty="0" smtClean="0"/>
              <a:t>Two or more jurisdictions are involved in the response.</a:t>
            </a:r>
          </a:p>
          <a:p>
            <a:pPr lvl="1">
              <a:lnSpc>
                <a:spcPct val="90000"/>
              </a:lnSpc>
            </a:pPr>
            <a:r>
              <a:rPr lang="en-US" sz="2600" dirty="0" smtClean="0"/>
              <a:t>The incident continues into the next operational period.</a:t>
            </a:r>
          </a:p>
          <a:p>
            <a:pPr lvl="1">
              <a:lnSpc>
                <a:spcPct val="90000"/>
              </a:lnSpc>
            </a:pPr>
            <a:r>
              <a:rPr lang="en-US" sz="2600" dirty="0" smtClean="0"/>
              <a:t>A number of ICS organizational elements are activated (typically when General Staff Sections are staffed). </a:t>
            </a:r>
          </a:p>
          <a:p>
            <a:pPr lvl="1">
              <a:lnSpc>
                <a:spcPct val="90000"/>
              </a:lnSpc>
            </a:pPr>
            <a:r>
              <a:rPr lang="en-US" sz="2600" dirty="0" smtClean="0"/>
              <a:t>It is required by agency policy.</a:t>
            </a:r>
          </a:p>
          <a:p>
            <a:pPr lvl="1">
              <a:lnSpc>
                <a:spcPct val="90000"/>
              </a:lnSpc>
            </a:pPr>
            <a:r>
              <a:rPr lang="en-US" sz="2600" dirty="0" smtClean="0"/>
              <a:t>It is a hazmat incident.</a:t>
            </a:r>
          </a:p>
        </p:txBody>
      </p:sp>
      <p:pic>
        <p:nvPicPr>
          <p:cNvPr id="14340" name="Picture 2" descr="Incident Action Pl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3613" y="1257300"/>
            <a:ext cx="2593975" cy="263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p:txBody>
          <a:bodyPr/>
          <a:lstStyle/>
          <a:p>
            <a:pPr lvl="1">
              <a:defRPr/>
            </a:pPr>
            <a:r>
              <a:rPr lang="en-US" dirty="0"/>
              <a:t>The designated time period in which tactical objectives are to be accomplished and reevaluated. </a:t>
            </a:r>
          </a:p>
          <a:p>
            <a:pPr lvl="1">
              <a:defRPr/>
            </a:pPr>
            <a:r>
              <a:rPr lang="en-US" dirty="0"/>
              <a:t>Length depends on:</a:t>
            </a:r>
          </a:p>
          <a:p>
            <a:pPr lvl="2">
              <a:defRPr/>
            </a:pPr>
            <a:r>
              <a:rPr lang="en-US" sz="2400" dirty="0"/>
              <a:t>Nature of incident</a:t>
            </a:r>
          </a:p>
          <a:p>
            <a:pPr lvl="2">
              <a:defRPr/>
            </a:pPr>
            <a:r>
              <a:rPr lang="en-US" sz="2400" dirty="0" smtClean="0"/>
              <a:t>Complexity</a:t>
            </a:r>
            <a:endParaRPr lang="en-US" sz="2400" dirty="0"/>
          </a:p>
        </p:txBody>
      </p:sp>
      <p:sp>
        <p:nvSpPr>
          <p:cNvPr id="15362" name="Rectangle 2"/>
          <p:cNvSpPr>
            <a:spLocks noGrp="1" noChangeAspect="1" noChangeArrowheads="1"/>
          </p:cNvSpPr>
          <p:nvPr>
            <p:ph type="title"/>
          </p:nvPr>
        </p:nvSpPr>
        <p:spPr/>
        <p:txBody>
          <a:bodyPr/>
          <a:lstStyle/>
          <a:p>
            <a:r>
              <a:rPr lang="en-US" dirty="0" smtClean="0"/>
              <a:t>What’s an Operational Period?</a:t>
            </a:r>
          </a:p>
        </p:txBody>
      </p:sp>
      <p:pic>
        <p:nvPicPr>
          <p:cNvPr id="1026"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6534" y="1187799"/>
            <a:ext cx="3279932" cy="4407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emplate/>
  <TotalTime>38011</TotalTime>
  <Words>1942</Words>
  <Application>Microsoft Office PowerPoint</Application>
  <PresentationFormat>On-screen Show (4:3)</PresentationFormat>
  <Paragraphs>233</Paragraphs>
  <Slides>53</Slides>
  <Notes>4</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1_Default Design</vt:lpstr>
      <vt:lpstr>Unit 6: </vt:lpstr>
      <vt:lpstr>Unit Objectives (1 of 3)</vt:lpstr>
      <vt:lpstr>Unit Objectives (2 of 3)</vt:lpstr>
      <vt:lpstr>Unit Objectives (3 of 3)</vt:lpstr>
      <vt:lpstr>Benefits of the Planning Process</vt:lpstr>
      <vt:lpstr>ICS Planning Process</vt:lpstr>
      <vt:lpstr>Written IAP Considered </vt:lpstr>
      <vt:lpstr>When a Written IAP Is Considered </vt:lpstr>
      <vt:lpstr>What’s an Operational Period?</vt:lpstr>
      <vt:lpstr>Who Does What?</vt:lpstr>
      <vt:lpstr>The Start of Each Planning Cycle</vt:lpstr>
      <vt:lpstr>Assessing Current Objectives</vt:lpstr>
      <vt:lpstr>The Tactics Meeting:  Overview</vt:lpstr>
      <vt:lpstr>Objectives, Strategies, and Tactics</vt:lpstr>
      <vt:lpstr>Developing Appropriate Strategy</vt:lpstr>
      <vt:lpstr>Executing Tactical Direction</vt:lpstr>
      <vt:lpstr>Sample Strategy and Tactics</vt:lpstr>
      <vt:lpstr>Logistics Support Factors</vt:lpstr>
      <vt:lpstr>Cost-Benefit Analysis</vt:lpstr>
      <vt:lpstr>Tactics Meeting Documentation</vt:lpstr>
      <vt:lpstr>PowerPoint Presentation</vt:lpstr>
      <vt:lpstr>PowerPoint Presentation</vt:lpstr>
      <vt:lpstr>Preparing for the Planning Meeting</vt:lpstr>
      <vt:lpstr>Incident Safety </vt:lpstr>
      <vt:lpstr>Aviation Safety</vt:lpstr>
      <vt:lpstr>Incident Safety Analysis</vt:lpstr>
      <vt:lpstr>ICS Form 215A, Incident Action Plan Safety Analysis</vt:lpstr>
      <vt:lpstr>The Planning Meeting</vt:lpstr>
      <vt:lpstr>PowerPoint Presentation</vt:lpstr>
      <vt:lpstr>Planning Meeting Displays</vt:lpstr>
      <vt:lpstr>IAP Preparation and Approval</vt:lpstr>
      <vt:lpstr>Forms and Supporting Documents:  Overview</vt:lpstr>
      <vt:lpstr>Are All Forms Used?</vt:lpstr>
      <vt:lpstr>ICS Form 202, Incident Objectives (1 of 2)</vt:lpstr>
      <vt:lpstr>ICS Form 202, Incident Objectives (2 of 2)</vt:lpstr>
      <vt:lpstr>ICS Form 203, Organization Assignment List</vt:lpstr>
      <vt:lpstr>ICS Form 204, Assignment List (1 of 4)</vt:lpstr>
      <vt:lpstr>ICS Form 204, Assignment List (2 of 4)</vt:lpstr>
      <vt:lpstr>ICS Form 204, Assignment List (3 of 4)</vt:lpstr>
      <vt:lpstr>ICS Form 204, Assignment List (4 of 4)</vt:lpstr>
      <vt:lpstr>ICS Form 205, Incident Communications Plan</vt:lpstr>
      <vt:lpstr>ICS Form 206, Medical Plan</vt:lpstr>
      <vt:lpstr>Additional Supporting Documents</vt:lpstr>
      <vt:lpstr>Activity:  Analyzing an IAP</vt:lpstr>
      <vt:lpstr>Operations Briefing</vt:lpstr>
      <vt:lpstr>Sample Operations Briefing Agenda (1 of 2)</vt:lpstr>
      <vt:lpstr>Sample Operations Briefing Agenda (2 of 2)</vt:lpstr>
      <vt:lpstr>Executing and Assessing the Plan</vt:lpstr>
      <vt:lpstr>Other Types of Meetings</vt:lpstr>
      <vt:lpstr>Applied Activity</vt:lpstr>
      <vt:lpstr>Summary (1 of 3)</vt:lpstr>
      <vt:lpstr>Summary (2 of 3)</vt:lpstr>
      <vt:lpstr>Summary (3 of 3)</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ICS200</dc:title>
  <dc:creator>Sharon</dc:creator>
  <cp:lastModifiedBy>Bob</cp:lastModifiedBy>
  <cp:revision>2558</cp:revision>
  <cp:lastPrinted>2005-07-05T17:26:47Z</cp:lastPrinted>
  <dcterms:created xsi:type="dcterms:W3CDTF">2004-12-03T17:53:15Z</dcterms:created>
  <dcterms:modified xsi:type="dcterms:W3CDTF">2014-06-06T01:36:39Z</dcterms:modified>
</cp:coreProperties>
</file>