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50"/>
  </p:notesMasterIdLst>
  <p:handoutMasterIdLst>
    <p:handoutMasterId r:id="rId51"/>
  </p:handoutMasterIdLst>
  <p:sldIdLst>
    <p:sldId id="628" r:id="rId2"/>
    <p:sldId id="632" r:id="rId3"/>
    <p:sldId id="699" r:id="rId4"/>
    <p:sldId id="693" r:id="rId5"/>
    <p:sldId id="700" r:id="rId6"/>
    <p:sldId id="701" r:id="rId7"/>
    <p:sldId id="702" r:id="rId8"/>
    <p:sldId id="703" r:id="rId9"/>
    <p:sldId id="704" r:id="rId10"/>
    <p:sldId id="705" r:id="rId11"/>
    <p:sldId id="706" r:id="rId12"/>
    <p:sldId id="707" r:id="rId13"/>
    <p:sldId id="708" r:id="rId14"/>
    <p:sldId id="709" r:id="rId15"/>
    <p:sldId id="710" r:id="rId16"/>
    <p:sldId id="711" r:id="rId17"/>
    <p:sldId id="712" r:id="rId18"/>
    <p:sldId id="713" r:id="rId19"/>
    <p:sldId id="714" r:id="rId20"/>
    <p:sldId id="715" r:id="rId21"/>
    <p:sldId id="716" r:id="rId22"/>
    <p:sldId id="717" r:id="rId23"/>
    <p:sldId id="718" r:id="rId24"/>
    <p:sldId id="719" r:id="rId25"/>
    <p:sldId id="720" r:id="rId26"/>
    <p:sldId id="721" r:id="rId27"/>
    <p:sldId id="722" r:id="rId28"/>
    <p:sldId id="723" r:id="rId29"/>
    <p:sldId id="724" r:id="rId30"/>
    <p:sldId id="694" r:id="rId31"/>
    <p:sldId id="725" r:id="rId32"/>
    <p:sldId id="726" r:id="rId33"/>
    <p:sldId id="727" r:id="rId34"/>
    <p:sldId id="728" r:id="rId35"/>
    <p:sldId id="729" r:id="rId36"/>
    <p:sldId id="730" r:id="rId37"/>
    <p:sldId id="731" r:id="rId38"/>
    <p:sldId id="732" r:id="rId39"/>
    <p:sldId id="733" r:id="rId40"/>
    <p:sldId id="734" r:id="rId41"/>
    <p:sldId id="735" r:id="rId42"/>
    <p:sldId id="736" r:id="rId43"/>
    <p:sldId id="737" r:id="rId44"/>
    <p:sldId id="738" r:id="rId45"/>
    <p:sldId id="739" r:id="rId46"/>
    <p:sldId id="740" r:id="rId47"/>
    <p:sldId id="741" r:id="rId48"/>
    <p:sldId id="742" r:id="rId49"/>
  </p:sldIdLst>
  <p:sldSz cx="9144000" cy="6858000" type="screen4x3"/>
  <p:notesSz cx="7315200" cy="9601200"/>
  <p:defaultTextStyle>
    <a:defPPr>
      <a:defRPr lang="en-US"/>
    </a:defPPr>
    <a:lvl1pPr algn="l" rtl="0" fontAlgn="base">
      <a:spcBef>
        <a:spcPct val="0"/>
      </a:spcBef>
      <a:spcAft>
        <a:spcPct val="0"/>
      </a:spcAft>
      <a:defRPr sz="2600" kern="1200">
        <a:solidFill>
          <a:schemeClr val="tx1"/>
        </a:solidFill>
        <a:latin typeface="Tahoma" pitchFamily="34" charset="0"/>
        <a:ea typeface="+mn-ea"/>
        <a:cs typeface="Arial" charset="0"/>
      </a:defRPr>
    </a:lvl1pPr>
    <a:lvl2pPr marL="457200" algn="l" rtl="0" fontAlgn="base">
      <a:spcBef>
        <a:spcPct val="0"/>
      </a:spcBef>
      <a:spcAft>
        <a:spcPct val="0"/>
      </a:spcAft>
      <a:defRPr sz="2600" kern="1200">
        <a:solidFill>
          <a:schemeClr val="tx1"/>
        </a:solidFill>
        <a:latin typeface="Tahoma" pitchFamily="34" charset="0"/>
        <a:ea typeface="+mn-ea"/>
        <a:cs typeface="Arial" charset="0"/>
      </a:defRPr>
    </a:lvl2pPr>
    <a:lvl3pPr marL="914400" algn="l" rtl="0" fontAlgn="base">
      <a:spcBef>
        <a:spcPct val="0"/>
      </a:spcBef>
      <a:spcAft>
        <a:spcPct val="0"/>
      </a:spcAft>
      <a:defRPr sz="2600" kern="1200">
        <a:solidFill>
          <a:schemeClr val="tx1"/>
        </a:solidFill>
        <a:latin typeface="Tahoma" pitchFamily="34" charset="0"/>
        <a:ea typeface="+mn-ea"/>
        <a:cs typeface="Arial" charset="0"/>
      </a:defRPr>
    </a:lvl3pPr>
    <a:lvl4pPr marL="1371600" algn="l" rtl="0" fontAlgn="base">
      <a:spcBef>
        <a:spcPct val="0"/>
      </a:spcBef>
      <a:spcAft>
        <a:spcPct val="0"/>
      </a:spcAft>
      <a:defRPr sz="2600" kern="1200">
        <a:solidFill>
          <a:schemeClr val="tx1"/>
        </a:solidFill>
        <a:latin typeface="Tahoma" pitchFamily="34" charset="0"/>
        <a:ea typeface="+mn-ea"/>
        <a:cs typeface="Arial" charset="0"/>
      </a:defRPr>
    </a:lvl4pPr>
    <a:lvl5pPr marL="1828800" algn="l" rtl="0" fontAlgn="base">
      <a:spcBef>
        <a:spcPct val="0"/>
      </a:spcBef>
      <a:spcAft>
        <a:spcPct val="0"/>
      </a:spcAft>
      <a:defRPr sz="2600" kern="1200">
        <a:solidFill>
          <a:schemeClr val="tx1"/>
        </a:solidFill>
        <a:latin typeface="Tahoma" pitchFamily="34" charset="0"/>
        <a:ea typeface="+mn-ea"/>
        <a:cs typeface="Arial" charset="0"/>
      </a:defRPr>
    </a:lvl5pPr>
    <a:lvl6pPr marL="2286000" algn="l" defTabSz="914400" rtl="0" eaLnBrk="1" latinLnBrk="0" hangingPunct="1">
      <a:defRPr sz="2600" kern="1200">
        <a:solidFill>
          <a:schemeClr val="tx1"/>
        </a:solidFill>
        <a:latin typeface="Tahoma" pitchFamily="34" charset="0"/>
        <a:ea typeface="+mn-ea"/>
        <a:cs typeface="Arial" charset="0"/>
      </a:defRPr>
    </a:lvl6pPr>
    <a:lvl7pPr marL="2743200" algn="l" defTabSz="914400" rtl="0" eaLnBrk="1" latinLnBrk="0" hangingPunct="1">
      <a:defRPr sz="2600" kern="1200">
        <a:solidFill>
          <a:schemeClr val="tx1"/>
        </a:solidFill>
        <a:latin typeface="Tahoma" pitchFamily="34" charset="0"/>
        <a:ea typeface="+mn-ea"/>
        <a:cs typeface="Arial" charset="0"/>
      </a:defRPr>
    </a:lvl7pPr>
    <a:lvl8pPr marL="3200400" algn="l" defTabSz="914400" rtl="0" eaLnBrk="1" latinLnBrk="0" hangingPunct="1">
      <a:defRPr sz="2600" kern="1200">
        <a:solidFill>
          <a:schemeClr val="tx1"/>
        </a:solidFill>
        <a:latin typeface="Tahoma" pitchFamily="34" charset="0"/>
        <a:ea typeface="+mn-ea"/>
        <a:cs typeface="Arial" charset="0"/>
      </a:defRPr>
    </a:lvl8pPr>
    <a:lvl9pPr marL="3657600" algn="l" defTabSz="914400" rtl="0" eaLnBrk="1" latinLnBrk="0" hangingPunct="1">
      <a:defRPr sz="2600"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D2E8F6"/>
    <a:srgbClr val="006699"/>
    <a:srgbClr val="EBD0C1"/>
    <a:srgbClr val="A40000"/>
    <a:srgbClr val="D2EBC1"/>
    <a:srgbClr val="0066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89" autoAdjust="0"/>
    <p:restoredTop sz="86475" autoAdjust="0"/>
  </p:normalViewPr>
  <p:slideViewPr>
    <p:cSldViewPr snapToGrid="0">
      <p:cViewPr>
        <p:scale>
          <a:sx n="75" d="100"/>
          <a:sy n="75" d="100"/>
        </p:scale>
        <p:origin x="-1110" y="-72"/>
      </p:cViewPr>
      <p:guideLst>
        <p:guide orient="horz" pos="720"/>
        <p:guide pos="2880"/>
      </p:guideLst>
    </p:cSldViewPr>
  </p:slideViewPr>
  <p:outlineViewPr>
    <p:cViewPr>
      <p:scale>
        <a:sx n="33" d="100"/>
        <a:sy n="33" d="100"/>
      </p:scale>
      <p:origin x="0" y="912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2322"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3170238"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3" name="Rectangle 3"/>
          <p:cNvSpPr>
            <a:spLocks noGrp="1" noChangeArrowheads="1"/>
          </p:cNvSpPr>
          <p:nvPr>
            <p:ph type="dt" sz="quarter" idx="1"/>
          </p:nvPr>
        </p:nvSpPr>
        <p:spPr bwMode="auto">
          <a:xfrm>
            <a:off x="4144963" y="0"/>
            <a:ext cx="3170237"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ahoma" pitchFamily="34" charset="0"/>
                <a:cs typeface="+mn-cs"/>
              </a:defRPr>
            </a:lvl1pPr>
          </a:lstStyle>
          <a:p>
            <a:pPr>
              <a:defRPr/>
            </a:pPr>
            <a:endParaRPr lang="en-US"/>
          </a:p>
        </p:txBody>
      </p:sp>
      <p:sp>
        <p:nvSpPr>
          <p:cNvPr id="143364" name="Rectangle 4"/>
          <p:cNvSpPr>
            <a:spLocks noGrp="1" noChangeArrowheads="1"/>
          </p:cNvSpPr>
          <p:nvPr>
            <p:ph type="ftr" sz="quarter" idx="2"/>
          </p:nvPr>
        </p:nvSpPr>
        <p:spPr bwMode="auto">
          <a:xfrm>
            <a:off x="0" y="9129713"/>
            <a:ext cx="3170238"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5" name="Rectangle 5"/>
          <p:cNvSpPr>
            <a:spLocks noGrp="1" noChangeArrowheads="1"/>
          </p:cNvSpPr>
          <p:nvPr>
            <p:ph type="sldNum" sz="quarter" idx="3"/>
          </p:nvPr>
        </p:nvSpPr>
        <p:spPr bwMode="auto">
          <a:xfrm>
            <a:off x="4144963" y="9129713"/>
            <a:ext cx="3170237"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ahoma" pitchFamily="34" charset="0"/>
                <a:cs typeface="+mn-cs"/>
              </a:defRPr>
            </a:lvl1pPr>
          </a:lstStyle>
          <a:p>
            <a:pPr>
              <a:defRPr/>
            </a:pPr>
            <a:fld id="{8CFEABB3-A03E-443D-8F25-EAC1942D9476}" type="slidenum">
              <a:rPr lang="en-US"/>
              <a:pPr>
                <a:defRPr/>
              </a:pPr>
              <a:t>‹#›</a:t>
            </a:fld>
            <a:endParaRPr lang="en-US" dirty="0"/>
          </a:p>
        </p:txBody>
      </p:sp>
    </p:spTree>
    <p:extLst>
      <p:ext uri="{BB962C8B-B14F-4D97-AF65-F5344CB8AC3E}">
        <p14:creationId xmlns:p14="http://schemas.microsoft.com/office/powerpoint/2010/main" val="6717096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3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Arial" charset="0"/>
                <a:cs typeface="+mn-cs"/>
              </a:defRPr>
            </a:lvl1pPr>
          </a:lstStyle>
          <a:p>
            <a:pPr>
              <a:defRPr/>
            </a:pPr>
            <a:endParaRPr lang="en-US"/>
          </a:p>
        </p:txBody>
      </p:sp>
      <p:sp>
        <p:nvSpPr>
          <p:cNvPr id="56324"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4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Arial" charset="0"/>
                <a:cs typeface="+mn-cs"/>
              </a:defRPr>
            </a:lvl1pPr>
          </a:lstStyle>
          <a:p>
            <a:pPr>
              <a:defRPr/>
            </a:pPr>
            <a:fld id="{960D3532-3A92-4E99-A4EA-0C6BC2FD96F2}" type="slidenum">
              <a:rPr lang="en-US"/>
              <a:pPr>
                <a:defRPr/>
              </a:pPr>
              <a:t>‹#›</a:t>
            </a:fld>
            <a:endParaRPr lang="en-US" dirty="0"/>
          </a:p>
        </p:txBody>
      </p:sp>
    </p:spTree>
    <p:extLst>
      <p:ext uri="{BB962C8B-B14F-4D97-AF65-F5344CB8AC3E}">
        <p14:creationId xmlns:p14="http://schemas.microsoft.com/office/powerpoint/2010/main" val="6800205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Header Placeholder 1"/>
          <p:cNvSpPr>
            <a:spLocks noGrp="1"/>
          </p:cNvSpPr>
          <p:nvPr>
            <p:ph type="hdr" sz="quarter"/>
          </p:nvPr>
        </p:nvSpPr>
        <p:spPr/>
        <p:txBody>
          <a:bodyPr/>
          <a:lstStyle/>
          <a:p>
            <a:pPr>
              <a:defRPr/>
            </a:pPr>
            <a:r>
              <a:rPr lang="en-US" smtClean="0"/>
              <a:t>IS-700.A:  National Incident Management System, An Introduction</a:t>
            </a:r>
          </a:p>
        </p:txBody>
      </p:sp>
      <p:sp>
        <p:nvSpPr>
          <p:cNvPr id="28675" name="Footer Placeholder 5"/>
          <p:cNvSpPr>
            <a:spLocks noGrp="1"/>
          </p:cNvSpPr>
          <p:nvPr>
            <p:ph type="ftr" sz="quarter" idx="4"/>
          </p:nvPr>
        </p:nvSpPr>
        <p:spPr/>
        <p:txBody>
          <a:bodyPr/>
          <a:lstStyle/>
          <a:p>
            <a:pPr>
              <a:defRPr/>
            </a:pPr>
            <a:r>
              <a:rPr lang="en-US" smtClean="0"/>
              <a:t>January 2009</a:t>
            </a:r>
          </a:p>
        </p:txBody>
      </p:sp>
      <p:sp>
        <p:nvSpPr>
          <p:cNvPr id="28676" name="Slide Number Placeholder 6"/>
          <p:cNvSpPr>
            <a:spLocks noGrp="1"/>
          </p:cNvSpPr>
          <p:nvPr>
            <p:ph type="sldNum" sz="quarter" idx="5"/>
          </p:nvPr>
        </p:nvSpPr>
        <p:spPr/>
        <p:txBody>
          <a:bodyPr/>
          <a:lstStyle/>
          <a:p>
            <a:pPr>
              <a:defRPr/>
            </a:pPr>
            <a:r>
              <a:rPr lang="en-US" dirty="0" smtClean="0"/>
              <a:t>Page 2.</a:t>
            </a:r>
            <a:fld id="{B40A4C06-21D1-4ECF-9C6C-8FA8C8213DEB}" type="slidenum">
              <a:rPr lang="en-US" smtClean="0"/>
              <a:pPr>
                <a:defRPr/>
              </a:pPr>
              <a:t>1</a:t>
            </a:fld>
            <a:endParaRPr lang="en-US" dirty="0" smtClean="0"/>
          </a:p>
        </p:txBody>
      </p:sp>
      <p:sp>
        <p:nvSpPr>
          <p:cNvPr id="57349" name="Slide Image Placeholder 1"/>
          <p:cNvSpPr>
            <a:spLocks noGrp="1" noRot="1" noChangeAspect="1" noTextEdit="1"/>
          </p:cNvSpPr>
          <p:nvPr>
            <p:ph type="sldImg"/>
          </p:nvPr>
        </p:nvSpPr>
        <p:spPr>
          <a:ln/>
        </p:spPr>
      </p:sp>
      <p:sp>
        <p:nvSpPr>
          <p:cNvPr id="5735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D559DAD-0289-4139-B887-AFFB7646D37C}" type="slidenum">
              <a:rPr lang="en-US"/>
              <a:pPr>
                <a:defRPr/>
              </a:pPr>
              <a:t>2</a:t>
            </a:fld>
            <a:endParaRPr lang="en-US" dirty="0"/>
          </a:p>
        </p:txBody>
      </p:sp>
      <p:sp>
        <p:nvSpPr>
          <p:cNvPr id="58371" name="Rectangle 2"/>
          <p:cNvSpPr>
            <a:spLocks noGrp="1" noRot="1" noChangeAspect="1" noChangeArrowheads="1" noTextEdit="1"/>
          </p:cNvSpPr>
          <p:nvPr>
            <p:ph type="sldImg"/>
          </p:nvPr>
        </p:nvSpPr>
        <p:spPr>
          <a:xfrm>
            <a:off x="1257300" y="719138"/>
            <a:ext cx="4802188" cy="3600450"/>
          </a:xfrm>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4786ABE-E36D-49F7-A2D2-57EBC2CE7EF4}" type="slidenum">
              <a:rPr lang="en-US"/>
              <a:pPr>
                <a:defRPr/>
              </a:pPr>
              <a:t>3</a:t>
            </a:fld>
            <a:endParaRPr lang="en-US" dirty="0"/>
          </a:p>
        </p:txBody>
      </p:sp>
      <p:sp>
        <p:nvSpPr>
          <p:cNvPr id="59395" name="Rectangle 2"/>
          <p:cNvSpPr>
            <a:spLocks noGrp="1" noRot="1" noChangeAspect="1" noChangeArrowheads="1" noTextEdit="1"/>
          </p:cNvSpPr>
          <p:nvPr>
            <p:ph type="sldImg"/>
          </p:nvPr>
        </p:nvSpPr>
        <p:spPr>
          <a:xfrm>
            <a:off x="1257300" y="719138"/>
            <a:ext cx="4802188" cy="3600450"/>
          </a:xfrm>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bkgFEMA_v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mn-lt"/>
              </a:rPr>
              <a:t> Visual 6.</a:t>
            </a:r>
            <a:fld id="{F6E8A39D-1118-4483-9500-A5203A690263}" type="slidenum">
              <a:rPr lang="en-US" sz="1400" b="1">
                <a:solidFill>
                  <a:schemeClr val="bg1"/>
                </a:solidFill>
                <a:latin typeface="+mn-lt"/>
              </a:rPr>
              <a:pPr algn="r">
                <a:defRPr/>
              </a:pPr>
              <a:t>‹#›</a:t>
            </a:fld>
            <a:endParaRPr lang="en-US" sz="1400" b="1" dirty="0">
              <a:solidFill>
                <a:schemeClr val="bg1"/>
              </a:solidFill>
              <a:latin typeface="+mn-lt"/>
            </a:endParaRPr>
          </a:p>
        </p:txBody>
      </p:sp>
      <p:sp>
        <p:nvSpPr>
          <p:cNvPr id="6" name="Text Box 13"/>
          <p:cNvSpPr txBox="1">
            <a:spLocks noChangeArrowheads="1"/>
          </p:cNvSpPr>
          <p:nvPr userDrawn="1"/>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Incident Resource Management</a:t>
            </a:r>
          </a:p>
        </p:txBody>
      </p:sp>
      <p:sp>
        <p:nvSpPr>
          <p:cNvPr id="37891" name="Rectangle 4"/>
          <p:cNvSpPr>
            <a:spLocks noGrp="1" noChangeAspect="1" noChangeArrowheads="1"/>
          </p:cNvSpPr>
          <p:nvPr>
            <p:ph type="ctrTitle"/>
          </p:nvPr>
        </p:nvSpPr>
        <p:spPr>
          <a:xfrm>
            <a:off x="736600" y="1901825"/>
            <a:ext cx="7772400" cy="1470025"/>
          </a:xfrm>
        </p:spPr>
        <p:txBody>
          <a:bodyPr/>
          <a:lstStyle>
            <a:lvl1pPr>
              <a:defRPr sz="4400">
                <a:solidFill>
                  <a:srgbClr val="FF0000"/>
                </a:solidFill>
              </a:defRPr>
            </a:lvl1pPr>
          </a:lstStyle>
          <a:p>
            <a:r>
              <a:rPr lang="en-US"/>
              <a:t>Click to edit Master title style</a:t>
            </a:r>
          </a:p>
        </p:txBody>
      </p:sp>
      <p:sp>
        <p:nvSpPr>
          <p:cNvPr id="37892" name="Rectangle 5"/>
          <p:cNvSpPr>
            <a:spLocks noGrp="1" noChangeArrowheads="1"/>
          </p:cNvSpPr>
          <p:nvPr>
            <p:ph type="subTitle" idx="1"/>
          </p:nvPr>
        </p:nvSpPr>
        <p:spPr>
          <a:xfrm>
            <a:off x="800100" y="2578100"/>
            <a:ext cx="6400800" cy="1752600"/>
          </a:xfrm>
        </p:spPr>
        <p:txBody>
          <a:bodyPr/>
          <a:lstStyle>
            <a:lvl1pPr marL="0" indent="0">
              <a:buFont typeface="Wingdings" pitchFamily="2" charset="2"/>
              <a:buNone/>
              <a:defRPr sz="4000">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2695021922"/>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Oval Callout 3"/>
          <p:cNvSpPr/>
          <p:nvPr userDrawn="1"/>
        </p:nvSpPr>
        <p:spPr>
          <a:xfrm flipH="1">
            <a:off x="370553" y="1167917"/>
            <a:ext cx="4977301" cy="2337283"/>
          </a:xfrm>
          <a:prstGeom prst="wedgeEllipseCallout">
            <a:avLst>
              <a:gd name="adj1" fmla="val -41999"/>
              <a:gd name="adj2" fmla="val 66939"/>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446913" y="1578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92260277"/>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Arial" charset="0"/>
              </a:rPr>
              <a:t> Visual 1.</a:t>
            </a:r>
            <a:fld id="{BA7B25AD-7FD9-4160-923B-B8EDF1C9793D}" type="slidenum">
              <a:rPr lang="en-US" sz="1400" b="1">
                <a:solidFill>
                  <a:schemeClr val="bg1"/>
                </a:solidFill>
                <a:latin typeface="Arial" charset="0"/>
              </a:rPr>
              <a:pPr algn="r">
                <a:defRPr/>
              </a:pPr>
              <a:t>‹#›</a:t>
            </a:fld>
            <a:endParaRPr lang="en-US" sz="1400" b="1" dirty="0">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Course Overview</a:t>
            </a:r>
          </a:p>
        </p:txBody>
      </p:sp>
      <p:sp>
        <p:nvSpPr>
          <p:cNvPr id="11"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10"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Tree>
    <p:extLst>
      <p:ext uri="{BB962C8B-B14F-4D97-AF65-F5344CB8AC3E}">
        <p14:creationId xmlns:p14="http://schemas.microsoft.com/office/powerpoint/2010/main" val="4208901549"/>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tabLst/>
              <a:defRPr sz="2800">
                <a:latin typeface="+mn-lt"/>
              </a:defRPr>
            </a:lvl1pPr>
            <a:lvl2pPr>
              <a:tabLst>
                <a:tab pos="457200" algn="l"/>
              </a:tabLst>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58785613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068388"/>
            <a:ext cx="4038600" cy="4646612"/>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ontent Placeholder 2"/>
          <p:cNvSpPr>
            <a:spLocks noGrp="1"/>
          </p:cNvSpPr>
          <p:nvPr>
            <p:ph sz="half" idx="1"/>
          </p:nvPr>
        </p:nvSpPr>
        <p:spPr>
          <a:xfrm>
            <a:off x="457200" y="1068388"/>
            <a:ext cx="4038600" cy="4646612"/>
          </a:xfrm>
        </p:spPr>
        <p:txBody>
          <a:bodyPr/>
          <a:lstStyle>
            <a:lvl1pPr marL="0" indent="0">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304800"/>
            <a:ext cx="8229600" cy="639763"/>
          </a:xfrm>
        </p:spPr>
        <p:txBody>
          <a:bodyPr/>
          <a:lstStyle/>
          <a:p>
            <a:r>
              <a:rPr lang="en-US" smtClean="0"/>
              <a:t>Click to edit Master title style</a:t>
            </a:r>
            <a:endParaRPr lang="en-US"/>
          </a:p>
        </p:txBody>
      </p:sp>
    </p:spTree>
    <p:extLst>
      <p:ext uri="{BB962C8B-B14F-4D97-AF65-F5344CB8AC3E}">
        <p14:creationId xmlns:p14="http://schemas.microsoft.com/office/powerpoint/2010/main" val="3730616799"/>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1985" y="4558352"/>
            <a:ext cx="7948684" cy="910988"/>
          </a:xfrm>
          <a:solidFill>
            <a:srgbClr val="000066"/>
          </a:solidFill>
        </p:spPr>
        <p:txBody>
          <a:bodyPr/>
          <a:lstStyle>
            <a:lvl1pPr>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2"/>
          <p:cNvSpPr>
            <a:spLocks noGrp="1"/>
          </p:cNvSpPr>
          <p:nvPr>
            <p:ph sz="half" idx="1"/>
          </p:nvPr>
        </p:nvSpPr>
        <p:spPr>
          <a:xfrm>
            <a:off x="457199" y="1068388"/>
            <a:ext cx="7936173" cy="3162418"/>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a:xfrm>
            <a:off x="457200" y="304800"/>
            <a:ext cx="8229600" cy="639763"/>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420409692"/>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56777047"/>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66946"/>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Content Placeholder 3"/>
          <p:cNvSpPr>
            <a:spLocks noGrp="1"/>
          </p:cNvSpPr>
          <p:nvPr>
            <p:ph sz="half" idx="13"/>
          </p:nvPr>
        </p:nvSpPr>
        <p:spPr>
          <a:xfrm>
            <a:off x="635011" y="426417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6" name="Content Placeholder 3"/>
          <p:cNvSpPr>
            <a:spLocks noGrp="1"/>
          </p:cNvSpPr>
          <p:nvPr>
            <p:ph sz="half" idx="12"/>
          </p:nvPr>
        </p:nvSpPr>
        <p:spPr>
          <a:xfrm>
            <a:off x="631473" y="347379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5" name="Content Placeholder 3"/>
          <p:cNvSpPr>
            <a:spLocks noGrp="1"/>
          </p:cNvSpPr>
          <p:nvPr>
            <p:ph sz="half" idx="11"/>
          </p:nvPr>
        </p:nvSpPr>
        <p:spPr>
          <a:xfrm>
            <a:off x="642105" y="2708261"/>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10"/>
          </p:nvPr>
        </p:nvSpPr>
        <p:spPr>
          <a:xfrm>
            <a:off x="652739" y="1932096"/>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3"/>
          <p:cNvSpPr>
            <a:spLocks noGrp="1"/>
          </p:cNvSpPr>
          <p:nvPr>
            <p:ph sz="half" idx="2"/>
          </p:nvPr>
        </p:nvSpPr>
        <p:spPr>
          <a:xfrm>
            <a:off x="631474" y="1177198"/>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04607975"/>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Oval Callout 5"/>
          <p:cNvSpPr/>
          <p:nvPr userDrawn="1"/>
        </p:nvSpPr>
        <p:spPr>
          <a:xfrm>
            <a:off x="564521" y="1288473"/>
            <a:ext cx="6099516" cy="2006138"/>
          </a:xfrm>
          <a:prstGeom prst="wedgeEllipseCallout">
            <a:avLst>
              <a:gd name="adj1" fmla="val -40071"/>
              <a:gd name="adj2" fmla="val 71843"/>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8" name="Oval Callout 7"/>
          <p:cNvSpPr/>
          <p:nvPr userDrawn="1"/>
        </p:nvSpPr>
        <p:spPr>
          <a:xfrm flipH="1">
            <a:off x="2757055" y="3380509"/>
            <a:ext cx="6099048" cy="2002536"/>
          </a:xfrm>
          <a:prstGeom prst="wedgeEllipseCallout">
            <a:avLst>
              <a:gd name="adj1" fmla="val -47052"/>
              <a:gd name="adj2" fmla="val 64028"/>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73929" y="1509316"/>
            <a:ext cx="3446215" cy="832103"/>
          </a:xfrm>
          <a:noFill/>
        </p:spPr>
        <p:txBody>
          <a:bodyPr/>
          <a:lstStyle>
            <a:lvl1pPr algn="ctr">
              <a:buNone/>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7" name="Content Placeholder 3"/>
          <p:cNvSpPr>
            <a:spLocks noGrp="1"/>
          </p:cNvSpPr>
          <p:nvPr>
            <p:ph sz="half" idx="10"/>
          </p:nvPr>
        </p:nvSpPr>
        <p:spPr>
          <a:xfrm>
            <a:off x="4603275" y="3850733"/>
            <a:ext cx="3446215" cy="832103"/>
          </a:xfrm>
          <a:noFill/>
        </p:spPr>
        <p:txBody>
          <a:bodyPr/>
          <a:lstStyle>
            <a:lvl1pPr algn="ctr">
              <a:buNone/>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2253420344"/>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bkgFEMA_v0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Rectangle 12"/>
          <p:cNvSpPr>
            <a:spLocks noChangeArrowheads="1"/>
          </p:cNvSpPr>
          <p:nvPr/>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mn-lt"/>
              </a:rPr>
              <a:t> Visual 6.</a:t>
            </a:r>
            <a:fld id="{A09B1C54-4358-4702-BEB9-A08FEDB1B5EA}" type="slidenum">
              <a:rPr lang="en-US" sz="1400" b="1">
                <a:solidFill>
                  <a:schemeClr val="bg1"/>
                </a:solidFill>
                <a:latin typeface="+mn-lt"/>
              </a:rPr>
              <a:pPr algn="r">
                <a:defRPr/>
              </a:pPr>
              <a:t>‹#›</a:t>
            </a:fld>
            <a:endParaRPr lang="en-US" sz="1400" b="1" dirty="0">
              <a:solidFill>
                <a:schemeClr val="bg1"/>
              </a:solidFill>
              <a:latin typeface="+mn-lt"/>
            </a:endParaRPr>
          </a:p>
        </p:txBody>
      </p:sp>
      <p:sp>
        <p:nvSpPr>
          <p:cNvPr id="10" name="Text Box 13"/>
          <p:cNvSpPr txBox="1">
            <a:spLocks noChangeArrowheads="1"/>
          </p:cNvSpPr>
          <p:nvPr/>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Arial" pitchFamily="34" charset="0"/>
                <a:cs typeface="Arial" pitchFamily="34" charset="0"/>
              </a:rPr>
              <a:t>Incident Resource Management</a:t>
            </a:r>
          </a:p>
        </p:txBody>
      </p:sp>
      <p:sp>
        <p:nvSpPr>
          <p:cNvPr id="1030" name="Rectangle 3"/>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1" name="Rectangle 2"/>
          <p:cNvSpPr>
            <a:spLocks noGrp="1" noChangeArrowheads="1"/>
          </p:cNvSpPr>
          <p:nvPr>
            <p:ph type="title"/>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743" r:id="rId1"/>
    <p:sldLayoutId id="2147484744" r:id="rId2"/>
    <p:sldLayoutId id="2147484738" r:id="rId3"/>
    <p:sldLayoutId id="2147484739" r:id="rId4"/>
    <p:sldLayoutId id="2147484740" r:id="rId5"/>
    <p:sldLayoutId id="2147484745" r:id="rId6"/>
    <p:sldLayoutId id="2147484741" r:id="rId7"/>
    <p:sldLayoutId id="2147484742" r:id="rId8"/>
    <p:sldLayoutId id="2147484746" r:id="rId9"/>
    <p:sldLayoutId id="2147484747" r:id="rId10"/>
  </p:sldLayoutIdLst>
  <p:transition>
    <p:wipe dir="r"/>
  </p:transition>
  <p:hf sldNum="0" hdr="0" ftr="0" dt="0"/>
  <p:txStyles>
    <p:title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tabLst>
          <a:tab pos="457200" algn="l"/>
        </a:tabLst>
        <a:defRPr sz="2800" b="1">
          <a:solidFill>
            <a:srgbClr val="000066"/>
          </a:solidFill>
          <a:latin typeface="+mn-lt"/>
          <a:ea typeface="+mn-ea"/>
          <a:cs typeface="+mn-cs"/>
        </a:defRPr>
      </a:lvl1pPr>
      <a:lvl2pPr marL="457200" indent="-342900" algn="l" rtl="0" eaLnBrk="0" fontAlgn="base" hangingPunct="0">
        <a:spcBef>
          <a:spcPct val="20000"/>
        </a:spcBef>
        <a:spcAft>
          <a:spcPct val="0"/>
        </a:spcAft>
        <a:buFont typeface="Wingdings" pitchFamily="2" charset="2"/>
        <a:buChar char="§"/>
        <a:tabLst>
          <a:tab pos="457200" algn="l"/>
        </a:tabLst>
        <a:defRPr sz="2800" b="1">
          <a:solidFill>
            <a:srgbClr val="000066"/>
          </a:solidFill>
          <a:latin typeface="+mn-lt"/>
          <a:cs typeface="+mn-cs"/>
        </a:defRPr>
      </a:lvl2pPr>
      <a:lvl3pPr marL="914400" indent="-342900" algn="l" rtl="0" eaLnBrk="0" fontAlgn="base" hangingPunct="0">
        <a:spcBef>
          <a:spcPct val="20000"/>
        </a:spcBef>
        <a:spcAft>
          <a:spcPct val="0"/>
        </a:spcAft>
        <a:buFont typeface="Wingdings" pitchFamily="2" charset="2"/>
        <a:buChar char="§"/>
        <a:tabLst>
          <a:tab pos="914400" algn="l"/>
        </a:tabLst>
        <a:defRPr sz="2800" b="1">
          <a:solidFill>
            <a:srgbClr val="000066"/>
          </a:solidFill>
          <a:latin typeface="+mn-lt"/>
          <a:cs typeface="+mn-cs"/>
        </a:defRPr>
      </a:lvl3pPr>
      <a:lvl4pPr marL="1371600" indent="-342900" algn="l" rtl="0" eaLnBrk="0" fontAlgn="base" hangingPunct="0">
        <a:spcBef>
          <a:spcPct val="20000"/>
        </a:spcBef>
        <a:spcAft>
          <a:spcPct val="0"/>
        </a:spcAft>
        <a:buFont typeface="Wingdings" pitchFamily="2" charset="2"/>
        <a:buChar char="§"/>
        <a:tabLst>
          <a:tab pos="1371600" algn="l"/>
        </a:tabLst>
        <a:defRPr sz="2800" b="1">
          <a:solidFill>
            <a:srgbClr val="000066"/>
          </a:solidFill>
          <a:latin typeface="+mn-lt"/>
          <a:cs typeface="+mn-cs"/>
        </a:defRPr>
      </a:lvl4pPr>
      <a:lvl5pPr marL="2174875" indent="-228600" algn="l" rtl="0" eaLnBrk="0" fontAlgn="base" hangingPunct="0">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Grp="1" noChangeAspect="1" noChangeArrowheads="1"/>
          </p:cNvSpPr>
          <p:nvPr>
            <p:ph type="ctrTitle"/>
          </p:nvPr>
        </p:nvSpPr>
        <p:spPr>
          <a:xfrm>
            <a:off x="736600" y="1325563"/>
            <a:ext cx="7772400" cy="1470025"/>
          </a:xfrm>
        </p:spPr>
        <p:txBody>
          <a:bodyPr/>
          <a:lstStyle/>
          <a:p>
            <a:pPr eaLnBrk="1" hangingPunct="1"/>
            <a:r>
              <a:rPr lang="en-US" sz="4000" dirty="0" smtClean="0"/>
              <a:t>Unit </a:t>
            </a:r>
            <a:r>
              <a:rPr lang="en-US" sz="4000" dirty="0" smtClean="0"/>
              <a:t>5:</a:t>
            </a:r>
            <a:r>
              <a:rPr lang="en-US" sz="3600" dirty="0" smtClean="0"/>
              <a:t/>
            </a:r>
            <a:br>
              <a:rPr lang="en-US" sz="3600" dirty="0" smtClean="0"/>
            </a:br>
            <a:endParaRPr lang="en-US" sz="3600" dirty="0" smtClean="0"/>
          </a:p>
        </p:txBody>
      </p:sp>
      <p:sp>
        <p:nvSpPr>
          <p:cNvPr id="7171" name="Subtitle 3"/>
          <p:cNvSpPr>
            <a:spLocks noGrp="1"/>
          </p:cNvSpPr>
          <p:nvPr>
            <p:ph type="subTitle" idx="1"/>
          </p:nvPr>
        </p:nvSpPr>
        <p:spPr>
          <a:xfrm>
            <a:off x="736600" y="2001838"/>
            <a:ext cx="4140200" cy="1752600"/>
          </a:xfrm>
        </p:spPr>
        <p:txBody>
          <a:bodyPr/>
          <a:lstStyle/>
          <a:p>
            <a:r>
              <a:rPr lang="en-US" smtClean="0"/>
              <a:t>Incident Resource Management</a:t>
            </a:r>
          </a:p>
        </p:txBody>
      </p:sp>
      <p:pic>
        <p:nvPicPr>
          <p:cNvPr id="5" name="Picture 4" descr="Emergency workers about to begin ICS training."/>
          <p:cNvPicPr>
            <a:picLocks noChangeAspect="1" noChangeArrowheads="1"/>
          </p:cNvPicPr>
          <p:nvPr/>
        </p:nvPicPr>
        <p:blipFill>
          <a:blip r:embed="rId3">
            <a:lum bright="10000"/>
          </a:blip>
          <a:srcRect l="42219" r="7609"/>
          <a:stretch>
            <a:fillRect/>
          </a:stretch>
        </p:blipFill>
        <p:spPr bwMode="auto">
          <a:xfrm>
            <a:off x="5124450" y="866775"/>
            <a:ext cx="3216275" cy="42576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spect="1" noChangeArrowheads="1"/>
          </p:cNvSpPr>
          <p:nvPr>
            <p:ph type="title"/>
          </p:nvPr>
        </p:nvSpPr>
        <p:spPr/>
        <p:txBody>
          <a:bodyPr/>
          <a:lstStyle/>
          <a:p>
            <a:r>
              <a:rPr lang="en-US" dirty="0" smtClean="0"/>
              <a:t>Identify Requirements</a:t>
            </a:r>
          </a:p>
        </p:txBody>
      </p:sp>
      <p:pic>
        <p:nvPicPr>
          <p:cNvPr id="16387" name="Picture 10" descr="A flow chart of the Incident Resource Management Process. Identify Requirements is highligh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13" y="1035050"/>
            <a:ext cx="7545387" cy="461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334544"/>
            <a:ext cx="4406900" cy="2380456"/>
          </a:xfrm>
        </p:spPr>
        <p:txBody>
          <a:bodyPr/>
          <a:lstStyle/>
          <a:p>
            <a:r>
              <a:rPr lang="en-US" sz="2400" dirty="0"/>
              <a:t>The Operational Planning Worksheet (ICS Form 215) identifies the resources needed to achieve the incident objectives and tactics.</a:t>
            </a:r>
          </a:p>
          <a:p>
            <a:endParaRPr lang="en-US" sz="2400" dirty="0"/>
          </a:p>
        </p:txBody>
      </p:sp>
      <p:sp>
        <p:nvSpPr>
          <p:cNvPr id="17410" name="Rectangle 2"/>
          <p:cNvSpPr>
            <a:spLocks noGrp="1" noChangeAspect="1" noChangeArrowheads="1"/>
          </p:cNvSpPr>
          <p:nvPr>
            <p:ph type="title"/>
          </p:nvPr>
        </p:nvSpPr>
        <p:spPr/>
        <p:txBody>
          <a:bodyPr/>
          <a:lstStyle/>
          <a:p>
            <a:r>
              <a:rPr lang="en-US" sz="3200" dirty="0" smtClean="0"/>
              <a:t>Identifying Requirements:  Tactics Meeting</a:t>
            </a:r>
          </a:p>
        </p:txBody>
      </p:sp>
      <p:pic>
        <p:nvPicPr>
          <p:cNvPr id="17429" name="Picture 21" descr="Section of ICS Form 215"/>
          <p:cNvPicPr>
            <a:picLocks noChangeAspect="1" noChangeArrowheads="1"/>
          </p:cNvPicPr>
          <p:nvPr/>
        </p:nvPicPr>
        <p:blipFill>
          <a:blip r:embed="rId2"/>
          <a:srcRect l="13958" t="23149" r="39167" b="36043"/>
          <a:stretch>
            <a:fillRect/>
          </a:stretch>
        </p:blipFill>
        <p:spPr bwMode="auto">
          <a:xfrm>
            <a:off x="533400" y="1155700"/>
            <a:ext cx="3733800" cy="198913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2595" y="1155700"/>
            <a:ext cx="3278944" cy="4406900"/>
          </a:xfrm>
          <a:prstGeom prst="rect">
            <a:avLst/>
          </a:prstGeom>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spect="1" noChangeArrowheads="1"/>
          </p:cNvSpPr>
          <p:nvPr>
            <p:ph type="title"/>
          </p:nvPr>
        </p:nvSpPr>
        <p:spPr/>
        <p:txBody>
          <a:bodyPr/>
          <a:lstStyle/>
          <a:p>
            <a:r>
              <a:rPr lang="en-US" dirty="0" smtClean="0"/>
              <a:t>Order and Acquire</a:t>
            </a:r>
          </a:p>
        </p:txBody>
      </p:sp>
      <p:pic>
        <p:nvPicPr>
          <p:cNvPr id="18435" name="Picture 1031" descr="A flow chart of the Incident Resource Management Process. Order &amp; Acquire is highligh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 y="1296988"/>
            <a:ext cx="8296275" cy="415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spect="1" noChangeArrowheads="1"/>
          </p:cNvSpPr>
          <p:nvPr>
            <p:ph type="title"/>
          </p:nvPr>
        </p:nvSpPr>
        <p:spPr/>
        <p:txBody>
          <a:bodyPr/>
          <a:lstStyle/>
          <a:p>
            <a:r>
              <a:rPr lang="en-US" dirty="0" smtClean="0"/>
              <a:t>Who Does What?</a:t>
            </a:r>
          </a:p>
        </p:txBody>
      </p:sp>
      <p:pic>
        <p:nvPicPr>
          <p:cNvPr id="19459" name="Picture 30" descr="Organizatonal chart, explaining each position. At the top is Incident Commander. Description: Command: Develops Incident Objectives and approves resource orders and demobilization.&#10;&#10;Incident Commander includes Operations Sections, Planning Section, Logistics Section, and Finance/Admin Section. Operations: Identifies, assigns, and supervises the resources needed to accomplish the incident objectives. Planning: Tracks resources and identifies resource shortages. Logistics: Orders resources. Finance/Admin: Procures and pays for the resources. Reports co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738" y="1171575"/>
            <a:ext cx="816927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spect="1" noChangeArrowheads="1"/>
          </p:cNvSpPr>
          <p:nvPr>
            <p:ph type="title"/>
          </p:nvPr>
        </p:nvSpPr>
        <p:spPr/>
        <p:txBody>
          <a:bodyPr/>
          <a:lstStyle/>
          <a:p>
            <a:r>
              <a:rPr lang="en-US" dirty="0" smtClean="0"/>
              <a:t>Authority To Order Resources</a:t>
            </a:r>
          </a:p>
        </p:txBody>
      </p:sp>
      <p:pic>
        <p:nvPicPr>
          <p:cNvPr id="5" name="Picture 21" descr="Woman working on a computer"/>
          <p:cNvPicPr>
            <a:picLocks noChangeAspect="1" noChangeArrowheads="1"/>
          </p:cNvPicPr>
          <p:nvPr/>
        </p:nvPicPr>
        <p:blipFill>
          <a:blip r:embed="rId2"/>
          <a:srcRect r="2433"/>
          <a:stretch>
            <a:fillRect/>
          </a:stretch>
        </p:blipFill>
        <p:spPr bwMode="auto">
          <a:xfrm>
            <a:off x="666750" y="3441700"/>
            <a:ext cx="2546350" cy="19526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pic>
        <p:nvPicPr>
          <p:cNvPr id="6" name="Picture 5" descr="Responder on a walkie talkie"/>
          <p:cNvPicPr>
            <a:picLocks noChangeAspect="1"/>
          </p:cNvPicPr>
          <p:nvPr/>
        </p:nvPicPr>
        <p:blipFill>
          <a:blip r:embed="rId3"/>
          <a:srcRect r="15387"/>
          <a:stretch>
            <a:fillRect/>
          </a:stretch>
        </p:blipFill>
        <p:spPr bwMode="auto">
          <a:xfrm>
            <a:off x="698500" y="1171575"/>
            <a:ext cx="2514600" cy="19462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7" name="Rectangle 17"/>
          <p:cNvSpPr txBox="1">
            <a:spLocks noChangeArrowheads="1"/>
          </p:cNvSpPr>
          <p:nvPr/>
        </p:nvSpPr>
        <p:spPr bwMode="auto">
          <a:xfrm>
            <a:off x="3227388" y="1152525"/>
            <a:ext cx="5638800" cy="4525963"/>
          </a:xfrm>
          <a:prstGeom prst="rect">
            <a:avLst/>
          </a:prstGeom>
          <a:noFill/>
          <a:ln w="9525">
            <a:noFill/>
            <a:miter lim="800000"/>
            <a:headEnd/>
            <a:tailEnd/>
          </a:ln>
        </p:spPr>
        <p:txBody>
          <a:bodyPr/>
          <a:lstStyle/>
          <a:p>
            <a:pPr lvl="1" indent="-342900" eaLnBrk="0" hangingPunct="0">
              <a:spcBef>
                <a:spcPct val="20000"/>
              </a:spcBef>
              <a:buFont typeface="Wingdings" pitchFamily="2" charset="2"/>
              <a:buChar char="§"/>
              <a:tabLst>
                <a:tab pos="457200" algn="l"/>
              </a:tabLst>
              <a:defRPr/>
            </a:pPr>
            <a:r>
              <a:rPr lang="en-US" sz="2800" b="1" kern="0" dirty="0">
                <a:solidFill>
                  <a:srgbClr val="C00000"/>
                </a:solidFill>
                <a:latin typeface="+mn-lt"/>
                <a:cs typeface="+mn-cs"/>
              </a:rPr>
              <a:t>Approving Orders:  </a:t>
            </a:r>
            <a:r>
              <a:rPr lang="en-US" sz="2800" b="1" kern="0" dirty="0">
                <a:solidFill>
                  <a:srgbClr val="000066"/>
                </a:solidFill>
                <a:latin typeface="+mn-lt"/>
                <a:cs typeface="+mn-cs"/>
              </a:rPr>
              <a:t>The Incident Commander approves all resource orders.</a:t>
            </a:r>
            <a:br>
              <a:rPr lang="en-US" sz="2800" b="1" kern="0" dirty="0">
                <a:solidFill>
                  <a:srgbClr val="000066"/>
                </a:solidFill>
                <a:latin typeface="+mn-lt"/>
                <a:cs typeface="+mn-cs"/>
              </a:rPr>
            </a:br>
            <a:r>
              <a:rPr lang="en-US" sz="2800" b="1" kern="0" dirty="0">
                <a:solidFill>
                  <a:srgbClr val="000066"/>
                </a:solidFill>
                <a:latin typeface="+mn-lt"/>
                <a:cs typeface="+mn-cs"/>
              </a:rPr>
              <a:t/>
            </a:r>
            <a:br>
              <a:rPr lang="en-US" sz="2800" b="1" kern="0" dirty="0">
                <a:solidFill>
                  <a:srgbClr val="000066"/>
                </a:solidFill>
                <a:latin typeface="+mn-lt"/>
                <a:cs typeface="+mn-cs"/>
              </a:rPr>
            </a:br>
            <a:endParaRPr lang="en-US" sz="2800" b="1" kern="0" dirty="0">
              <a:solidFill>
                <a:srgbClr val="000066"/>
              </a:solidFill>
              <a:latin typeface="+mn-lt"/>
              <a:cs typeface="+mn-cs"/>
            </a:endParaRPr>
          </a:p>
          <a:p>
            <a:pPr lvl="1" indent="-342900" eaLnBrk="0" hangingPunct="0">
              <a:spcBef>
                <a:spcPct val="20000"/>
              </a:spcBef>
              <a:buFont typeface="Wingdings" pitchFamily="2" charset="2"/>
              <a:buChar char="§"/>
              <a:tabLst>
                <a:tab pos="457200" algn="l"/>
              </a:tabLst>
              <a:defRPr/>
            </a:pPr>
            <a:r>
              <a:rPr lang="en-US" sz="2800" b="1" kern="0" dirty="0">
                <a:solidFill>
                  <a:srgbClr val="C00000"/>
                </a:solidFill>
                <a:latin typeface="+mn-lt"/>
                <a:cs typeface="+mn-cs"/>
              </a:rPr>
              <a:t>Placing Orders:  </a:t>
            </a:r>
            <a:r>
              <a:rPr lang="en-US" sz="2800" b="1" kern="0" dirty="0">
                <a:solidFill>
                  <a:srgbClr val="000066"/>
                </a:solidFill>
                <a:latin typeface="+mn-lt"/>
                <a:cs typeface="+mn-cs"/>
              </a:rPr>
              <a:t>The Incident Commander, Logistics Section Chief, and Supply Unit Leader are authorized to place orders.</a:t>
            </a:r>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5689600" cy="4646612"/>
          </a:xfrm>
        </p:spPr>
        <p:txBody>
          <a:bodyPr/>
          <a:lstStyle/>
          <a:p>
            <a:pPr>
              <a:defRPr/>
            </a:pPr>
            <a:r>
              <a:rPr lang="en-US" dirty="0"/>
              <a:t>On smaller incidents, where only one jurisdiction or agency is primarily involved, the resource order is typically:</a:t>
            </a:r>
          </a:p>
          <a:p>
            <a:pPr lvl="1">
              <a:defRPr/>
            </a:pPr>
            <a:r>
              <a:rPr lang="en-US" dirty="0"/>
              <a:t>Prepared at the incident, </a:t>
            </a:r>
          </a:p>
          <a:p>
            <a:pPr lvl="1">
              <a:defRPr/>
            </a:pPr>
            <a:r>
              <a:rPr lang="en-US" dirty="0"/>
              <a:t>Approved by the Incident Commander, and</a:t>
            </a:r>
          </a:p>
          <a:p>
            <a:pPr lvl="1">
              <a:defRPr/>
            </a:pPr>
            <a:r>
              <a:rPr lang="en-US" dirty="0"/>
              <a:t>Transmitted from the incident to the jurisdiction or agency ordering point. </a:t>
            </a:r>
          </a:p>
          <a:p>
            <a:endParaRPr lang="en-US" dirty="0"/>
          </a:p>
        </p:txBody>
      </p:sp>
      <p:sp>
        <p:nvSpPr>
          <p:cNvPr id="21506" name="Rectangle 2"/>
          <p:cNvSpPr>
            <a:spLocks noGrp="1" noChangeAspect="1" noChangeArrowheads="1"/>
          </p:cNvSpPr>
          <p:nvPr>
            <p:ph type="title"/>
          </p:nvPr>
        </p:nvSpPr>
        <p:spPr/>
        <p:txBody>
          <a:bodyPr/>
          <a:lstStyle/>
          <a:p>
            <a:r>
              <a:rPr lang="en-US" dirty="0" smtClean="0"/>
              <a:t>Resource Ordering:  Small Incidents</a:t>
            </a:r>
          </a:p>
        </p:txBody>
      </p:sp>
      <p:sp>
        <p:nvSpPr>
          <p:cNvPr id="9" name="Text Box 4"/>
          <p:cNvSpPr txBox="1">
            <a:spLocks noChangeArrowheads="1"/>
          </p:cNvSpPr>
          <p:nvPr/>
        </p:nvSpPr>
        <p:spPr bwMode="auto">
          <a:xfrm>
            <a:off x="6497638" y="4322763"/>
            <a:ext cx="1685925" cy="369887"/>
          </a:xfrm>
          <a:prstGeom prst="rect">
            <a:avLst/>
          </a:prstGeom>
          <a:noFill/>
          <a:ln w="28575">
            <a:solidFill>
              <a:schemeClr val="bg1"/>
            </a:solidFill>
            <a:miter lim="800000"/>
            <a:headEnd/>
            <a:tailEnd/>
          </a:ln>
          <a:effectLst/>
        </p:spPr>
        <p:txBody>
          <a:bodyPr>
            <a:spAutoFit/>
          </a:bodyPr>
          <a:lstStyle/>
          <a:p>
            <a:pPr>
              <a:defRPr/>
            </a:pPr>
            <a:r>
              <a:rPr lang="en-US" sz="1800" b="1" dirty="0">
                <a:solidFill>
                  <a:srgbClr val="003366"/>
                </a:solidFill>
                <a:latin typeface="+mn-lt"/>
              </a:rPr>
              <a:t>Incident Site</a:t>
            </a:r>
          </a:p>
        </p:txBody>
      </p:sp>
      <p:pic>
        <p:nvPicPr>
          <p:cNvPr id="10" name="Picture 9" descr="Responders"/>
          <p:cNvPicPr>
            <a:picLocks noChangeAspect="1" noChangeArrowheads="1"/>
          </p:cNvPicPr>
          <p:nvPr/>
        </p:nvPicPr>
        <p:blipFill>
          <a:blip r:embed="rId2"/>
          <a:srcRect/>
          <a:stretch>
            <a:fillRect/>
          </a:stretch>
        </p:blipFill>
        <p:spPr bwMode="auto">
          <a:xfrm>
            <a:off x="6262688" y="1627188"/>
            <a:ext cx="1941512" cy="260985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4356100" cy="4646612"/>
          </a:xfrm>
        </p:spPr>
        <p:txBody>
          <a:bodyPr/>
          <a:lstStyle/>
          <a:p>
            <a:r>
              <a:rPr lang="en-US" sz="2400" dirty="0"/>
              <a:t>In single-point ordering, </a:t>
            </a:r>
            <a:br>
              <a:rPr lang="en-US" sz="2400" dirty="0"/>
            </a:br>
            <a:r>
              <a:rPr lang="en-US" sz="2400" dirty="0"/>
              <a:t>the burden of finding the requested resources is placed on the responsible ordering point and not on the incident organization.</a:t>
            </a:r>
          </a:p>
        </p:txBody>
      </p:sp>
      <p:sp>
        <p:nvSpPr>
          <p:cNvPr id="22530" name="Rectangle 2"/>
          <p:cNvSpPr>
            <a:spLocks noGrp="1" noChangeAspect="1" noChangeArrowheads="1"/>
          </p:cNvSpPr>
          <p:nvPr>
            <p:ph type="title"/>
          </p:nvPr>
        </p:nvSpPr>
        <p:spPr/>
        <p:txBody>
          <a:bodyPr/>
          <a:lstStyle/>
          <a:p>
            <a:r>
              <a:rPr lang="en-US" dirty="0" smtClean="0"/>
              <a:t>Single-Point Ordering</a:t>
            </a:r>
          </a:p>
        </p:txBody>
      </p:sp>
      <p:pic>
        <p:nvPicPr>
          <p:cNvPr id="22532" name="Picture 2" descr="Showing Agency/Multiagency Order Point of:&#10;&#10;Logistics Section, Command Approval, Command Staff, Finance/Admin Section, Planning Section, and Operations S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3725" y="1201738"/>
            <a:ext cx="5575300"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spect="1" noChangeArrowheads="1"/>
          </p:cNvSpPr>
          <p:nvPr>
            <p:ph type="title"/>
          </p:nvPr>
        </p:nvSpPr>
        <p:spPr/>
        <p:txBody>
          <a:bodyPr/>
          <a:lstStyle/>
          <a:p>
            <a:r>
              <a:rPr lang="en-US" dirty="0" smtClean="0"/>
              <a:t>Multipoint Ordering</a:t>
            </a:r>
          </a:p>
        </p:txBody>
      </p:sp>
      <p:pic>
        <p:nvPicPr>
          <p:cNvPr id="23555" name="Picture 2" descr="Organizational chart on multipoint ordering. Operations Section, Planning Section, Finance/Admin Section, and Command Staff point towards Logistics Section. Logistics section has a connection to the Command Approval and points up to Agency 1, Agency 2, and Agency 3 ordering 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513" y="1117600"/>
            <a:ext cx="8089900"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p:cNvSpPr>
            <a:spLocks noGrp="1"/>
          </p:cNvSpPr>
          <p:nvPr>
            <p:ph sz="half" idx="2"/>
          </p:nvPr>
        </p:nvSpPr>
        <p:spPr>
          <a:xfrm>
            <a:off x="1368425" y="1574800"/>
            <a:ext cx="4395788" cy="1674813"/>
          </a:xfrm>
        </p:spPr>
        <p:txBody>
          <a:bodyPr/>
          <a:lstStyle/>
          <a:p>
            <a:r>
              <a:rPr lang="en-US" sz="2800" smtClean="0"/>
              <a:t>What are the advantages of single-point ordering?</a:t>
            </a:r>
          </a:p>
          <a:p>
            <a:endParaRPr lang="en-US" sz="3200" smtClean="0"/>
          </a:p>
        </p:txBody>
      </p:sp>
      <p:sp>
        <p:nvSpPr>
          <p:cNvPr id="24579" name="Title 2"/>
          <p:cNvSpPr>
            <a:spLocks noGrp="1"/>
          </p:cNvSpPr>
          <p:nvPr>
            <p:ph type="title"/>
          </p:nvPr>
        </p:nvSpPr>
        <p:spPr/>
        <p:txBody>
          <a:bodyPr/>
          <a:lstStyle/>
          <a:p>
            <a:r>
              <a:rPr lang="en-US" sz="3200" dirty="0" smtClean="0"/>
              <a:t>Review:  Single-Point vs. Multipoint Ordering</a:t>
            </a:r>
          </a:p>
        </p:txBody>
      </p:sp>
      <p:sp>
        <p:nvSpPr>
          <p:cNvPr id="24580" name="Content Placeholder 3"/>
          <p:cNvSpPr>
            <a:spLocks noGrp="1"/>
          </p:cNvSpPr>
          <p:nvPr>
            <p:ph sz="half" idx="10"/>
          </p:nvPr>
        </p:nvSpPr>
        <p:spPr>
          <a:xfrm>
            <a:off x="3476625" y="3490913"/>
            <a:ext cx="4654550" cy="833437"/>
          </a:xfrm>
        </p:spPr>
        <p:txBody>
          <a:bodyPr/>
          <a:lstStyle/>
          <a:p>
            <a:r>
              <a:rPr lang="en-US" sz="2800" smtClean="0"/>
              <a:t>Under what circumstances would you use multipoint ordering? </a:t>
            </a:r>
          </a:p>
          <a:p>
            <a:endParaRPr lang="en-US" sz="2800" smtClean="0"/>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spect="1" noChangeArrowheads="1"/>
          </p:cNvSpPr>
          <p:nvPr>
            <p:ph type="title"/>
          </p:nvPr>
        </p:nvSpPr>
        <p:spPr/>
        <p:txBody>
          <a:bodyPr/>
          <a:lstStyle/>
          <a:p>
            <a:r>
              <a:rPr lang="en-US" sz="3000" dirty="0" smtClean="0"/>
              <a:t>Resource Orders:  Information Elements (1 of 2)</a:t>
            </a:r>
          </a:p>
        </p:txBody>
      </p:sp>
      <p:sp>
        <p:nvSpPr>
          <p:cNvPr id="25603" name="Rectangle 4"/>
          <p:cNvSpPr>
            <a:spLocks noGrp="1" noChangeArrowheads="1"/>
          </p:cNvSpPr>
          <p:nvPr>
            <p:ph idx="1"/>
          </p:nvPr>
        </p:nvSpPr>
        <p:spPr>
          <a:xfrm>
            <a:off x="3151188" y="1166813"/>
            <a:ext cx="5600700" cy="4646612"/>
          </a:xfrm>
        </p:spPr>
        <p:txBody>
          <a:bodyPr/>
          <a:lstStyle/>
          <a:p>
            <a:pPr lvl="1"/>
            <a:r>
              <a:rPr lang="en-US" sz="3200" smtClean="0"/>
              <a:t>Incident name</a:t>
            </a:r>
          </a:p>
          <a:p>
            <a:pPr lvl="1"/>
            <a:r>
              <a:rPr lang="en-US" sz="3200" smtClean="0"/>
              <a:t>Order and/or request number (if known or assigned)</a:t>
            </a:r>
          </a:p>
          <a:p>
            <a:pPr lvl="1"/>
            <a:r>
              <a:rPr lang="en-US" sz="3200" smtClean="0"/>
              <a:t>Date and time of order</a:t>
            </a:r>
          </a:p>
          <a:p>
            <a:pPr lvl="1"/>
            <a:r>
              <a:rPr lang="en-US" sz="3200" smtClean="0"/>
              <a:t>Quantity, kind, and type </a:t>
            </a:r>
          </a:p>
          <a:p>
            <a:pPr lvl="1"/>
            <a:r>
              <a:rPr lang="en-US" sz="3200" smtClean="0"/>
              <a:t>Special support needs </a:t>
            </a:r>
            <a:br>
              <a:rPr lang="en-US" sz="3200" smtClean="0"/>
            </a:br>
            <a:r>
              <a:rPr lang="en-US" sz="3200" smtClean="0"/>
              <a:t>(as appropriate)</a:t>
            </a:r>
          </a:p>
        </p:txBody>
      </p:sp>
      <p:pic>
        <p:nvPicPr>
          <p:cNvPr id="4" name="Picture 3" descr="Worker on phone"/>
          <p:cNvPicPr>
            <a:picLocks noChangeAspect="1"/>
          </p:cNvPicPr>
          <p:nvPr/>
        </p:nvPicPr>
        <p:blipFill>
          <a:blip r:embed="rId2">
            <a:lum bright="10000"/>
          </a:blip>
          <a:srcRect r="50000"/>
          <a:stretch>
            <a:fillRect/>
          </a:stretch>
        </p:blipFill>
        <p:spPr>
          <a:xfrm>
            <a:off x="681038" y="1376363"/>
            <a:ext cx="2306637" cy="3055937"/>
          </a:xfrm>
          <a:prstGeom prst="rect">
            <a:avLst/>
          </a:prstGeom>
          <a:noFill/>
          <a:ln w="9525">
            <a:solidFill>
              <a:schemeClr val="bg1"/>
            </a:solidFill>
            <a:miter lim="800000"/>
            <a:headEnd/>
            <a:tailEnd/>
          </a:ln>
          <a:effectLst>
            <a:outerShdw dist="35921" dir="2700000" algn="ctr" rotWithShape="0">
              <a:schemeClr val="bg2"/>
            </a:outerShdw>
          </a:effec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Unit Objectives (1 of 2)</a:t>
            </a:r>
          </a:p>
        </p:txBody>
      </p:sp>
      <p:sp>
        <p:nvSpPr>
          <p:cNvPr id="8195" name="Rectangle 3"/>
          <p:cNvSpPr>
            <a:spLocks noGrp="1" noChangeArrowheads="1"/>
          </p:cNvSpPr>
          <p:nvPr>
            <p:ph type="body" idx="1"/>
          </p:nvPr>
        </p:nvSpPr>
        <p:spPr>
          <a:xfrm>
            <a:off x="457200" y="1068388"/>
            <a:ext cx="8131175" cy="4646612"/>
          </a:xfrm>
        </p:spPr>
        <p:txBody>
          <a:bodyPr/>
          <a:lstStyle/>
          <a:p>
            <a:pPr lvl="1"/>
            <a:r>
              <a:rPr lang="en-US" smtClean="0"/>
              <a:t>Identify and describe basic principles of resource management.</a:t>
            </a:r>
          </a:p>
          <a:p>
            <a:pPr lvl="1"/>
            <a:r>
              <a:rPr lang="en-US" smtClean="0"/>
              <a:t>Identify the basic steps involved in managing incident resources.</a:t>
            </a:r>
          </a:p>
          <a:p>
            <a:pPr lvl="1"/>
            <a:r>
              <a:rPr lang="en-US" smtClean="0"/>
              <a:t>Identify key considerations associated with resource management and the reasons for each.</a:t>
            </a:r>
          </a:p>
          <a:p>
            <a:pPr lvl="1"/>
            <a:r>
              <a:rPr lang="en-US" smtClean="0"/>
              <a:t>Describe how ICS Form 215, Operational Planning Worksheet, is used to manage incident or event resources.</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spect="1" noChangeArrowheads="1"/>
          </p:cNvSpPr>
          <p:nvPr>
            <p:ph type="title"/>
          </p:nvPr>
        </p:nvSpPr>
        <p:spPr/>
        <p:txBody>
          <a:bodyPr/>
          <a:lstStyle/>
          <a:p>
            <a:r>
              <a:rPr lang="en-US" sz="3000" dirty="0" smtClean="0"/>
              <a:t>Resource Orders:  Information Elements (2 of 2)</a:t>
            </a:r>
          </a:p>
        </p:txBody>
      </p:sp>
      <p:sp>
        <p:nvSpPr>
          <p:cNvPr id="26627" name="Rectangle 4"/>
          <p:cNvSpPr>
            <a:spLocks noGrp="1" noChangeArrowheads="1"/>
          </p:cNvSpPr>
          <p:nvPr>
            <p:ph idx="1"/>
          </p:nvPr>
        </p:nvSpPr>
        <p:spPr>
          <a:xfrm>
            <a:off x="3151188" y="1166813"/>
            <a:ext cx="5600700" cy="4646612"/>
          </a:xfrm>
        </p:spPr>
        <p:txBody>
          <a:bodyPr/>
          <a:lstStyle/>
          <a:p>
            <a:pPr lvl="1"/>
            <a:r>
              <a:rPr lang="en-US" dirty="0" smtClean="0"/>
              <a:t>Reporting location (specific)</a:t>
            </a:r>
          </a:p>
          <a:p>
            <a:pPr lvl="1"/>
            <a:r>
              <a:rPr lang="en-US" dirty="0" smtClean="0"/>
              <a:t>Requested time of delivery </a:t>
            </a:r>
            <a:br>
              <a:rPr lang="en-US" dirty="0" smtClean="0"/>
            </a:br>
            <a:r>
              <a:rPr lang="en-US" dirty="0" smtClean="0"/>
              <a:t>(specific, immediate vs.                      planned, not ASAP)</a:t>
            </a:r>
          </a:p>
          <a:p>
            <a:pPr lvl="1"/>
            <a:r>
              <a:rPr lang="en-US" dirty="0" smtClean="0"/>
              <a:t>Radio frequency to be used</a:t>
            </a:r>
          </a:p>
          <a:p>
            <a:pPr lvl="1"/>
            <a:r>
              <a:rPr lang="en-US" dirty="0" smtClean="0"/>
              <a:t>Person/title placing request</a:t>
            </a:r>
          </a:p>
          <a:p>
            <a:pPr lvl="1"/>
            <a:r>
              <a:rPr lang="en-US" dirty="0" smtClean="0"/>
              <a:t>Callback phone number </a:t>
            </a:r>
            <a:br>
              <a:rPr lang="en-US" dirty="0" smtClean="0"/>
            </a:br>
            <a:r>
              <a:rPr lang="en-US" dirty="0" smtClean="0"/>
              <a:t>or radio designation</a:t>
            </a:r>
          </a:p>
        </p:txBody>
      </p:sp>
      <p:pic>
        <p:nvPicPr>
          <p:cNvPr id="5" name="Picture 4" descr="Worker writing information"/>
          <p:cNvPicPr>
            <a:picLocks noChangeAspect="1"/>
          </p:cNvPicPr>
          <p:nvPr/>
        </p:nvPicPr>
        <p:blipFill>
          <a:blip r:embed="rId2">
            <a:lum bright="10000" contrast="4000"/>
          </a:blip>
          <a:srcRect l="6333" r="39000"/>
          <a:stretch>
            <a:fillRect/>
          </a:stretch>
        </p:blipFill>
        <p:spPr>
          <a:xfrm>
            <a:off x="541338" y="1357313"/>
            <a:ext cx="2511425" cy="3057525"/>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0" descr="Information Included on Resource Order Forms&#10;Sources or potential sources for the resource requests&#10;Source for the responding resource&#10;Identification of the responding resource (name, ID number, transporting company, etc.)&#10;Estimated time of arrival&#10;Requisition/order numb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66675"/>
            <a:ext cx="9278938" cy="699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spect="1" noChangeArrowheads="1"/>
          </p:cNvSpPr>
          <p:nvPr>
            <p:ph type="title"/>
          </p:nvPr>
        </p:nvSpPr>
        <p:spPr/>
        <p:txBody>
          <a:bodyPr/>
          <a:lstStyle/>
          <a:p>
            <a:r>
              <a:rPr lang="en-US" dirty="0" smtClean="0"/>
              <a:t>Mobilize</a:t>
            </a:r>
          </a:p>
        </p:txBody>
      </p:sp>
      <p:pic>
        <p:nvPicPr>
          <p:cNvPr id="28675" name="Picture 6" descr="A flow chart of the Incident Resource Management Process. Mobilize is highligh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31900"/>
            <a:ext cx="8204200" cy="415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p:cNvSpPr>
            <a:spLocks noGrp="1"/>
          </p:cNvSpPr>
          <p:nvPr>
            <p:ph sz="half" idx="2"/>
          </p:nvPr>
        </p:nvSpPr>
        <p:spPr>
          <a:xfrm>
            <a:off x="447675" y="1577975"/>
            <a:ext cx="4859338" cy="1119188"/>
          </a:xfrm>
        </p:spPr>
        <p:txBody>
          <a:bodyPr/>
          <a:lstStyle/>
          <a:p>
            <a:pPr>
              <a:buFontTx/>
              <a:buNone/>
            </a:pPr>
            <a:r>
              <a:rPr lang="en-US" sz="3400" smtClean="0"/>
              <a:t>Where and how do you check in to an incident?</a:t>
            </a:r>
          </a:p>
          <a:p>
            <a:endParaRPr lang="en-US" sz="3400" smtClean="0"/>
          </a:p>
        </p:txBody>
      </p:sp>
      <p:sp>
        <p:nvSpPr>
          <p:cNvPr id="29699" name="Title 2"/>
          <p:cNvSpPr>
            <a:spLocks noGrp="1"/>
          </p:cNvSpPr>
          <p:nvPr>
            <p:ph type="title"/>
          </p:nvPr>
        </p:nvSpPr>
        <p:spPr/>
        <p:txBody>
          <a:bodyPr/>
          <a:lstStyle/>
          <a:p>
            <a:r>
              <a:rPr lang="en-US" dirty="0" smtClean="0"/>
              <a:t>Check-In Process (1 of 2)</a:t>
            </a:r>
          </a:p>
        </p:txBody>
      </p:sp>
      <p:pic>
        <p:nvPicPr>
          <p:cNvPr id="4" name="Picture 3" descr="Workers checking in"/>
          <p:cNvPicPr>
            <a:picLocks noChangeAspect="1"/>
          </p:cNvPicPr>
          <p:nvPr/>
        </p:nvPicPr>
        <p:blipFill>
          <a:blip r:embed="rId2"/>
          <a:stretch>
            <a:fillRect/>
          </a:stretch>
        </p:blipFill>
        <p:spPr>
          <a:xfrm>
            <a:off x="5292725" y="3349625"/>
            <a:ext cx="3213100" cy="212883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8950" y="3835400"/>
            <a:ext cx="8229600" cy="1752600"/>
          </a:xfrm>
        </p:spPr>
        <p:txBody>
          <a:bodyPr/>
          <a:lstStyle/>
          <a:p>
            <a:pPr lvl="1">
              <a:defRPr/>
            </a:pPr>
            <a:r>
              <a:rPr lang="en-US" dirty="0"/>
              <a:t>ICS Form 211, Check-In List, is used to document the check-in process.  </a:t>
            </a:r>
          </a:p>
          <a:p>
            <a:pPr lvl="1">
              <a:defRPr/>
            </a:pPr>
            <a:r>
              <a:rPr lang="en-US" dirty="0"/>
              <a:t>Check-in recorders report check-in information to the Resources Unit</a:t>
            </a:r>
            <a:r>
              <a:rPr lang="en-US" dirty="0" smtClean="0"/>
              <a:t>.</a:t>
            </a:r>
            <a:endParaRPr lang="en-US" dirty="0"/>
          </a:p>
        </p:txBody>
      </p:sp>
      <p:sp>
        <p:nvSpPr>
          <p:cNvPr id="30722" name="Rectangle 2"/>
          <p:cNvSpPr>
            <a:spLocks noGrp="1" noChangeAspect="1" noChangeArrowheads="1"/>
          </p:cNvSpPr>
          <p:nvPr>
            <p:ph type="title"/>
          </p:nvPr>
        </p:nvSpPr>
        <p:spPr/>
        <p:txBody>
          <a:bodyPr/>
          <a:lstStyle/>
          <a:p>
            <a:r>
              <a:rPr lang="en-US" dirty="0" smtClean="0"/>
              <a:t>Check-In Process (2 of 2)</a:t>
            </a:r>
          </a:p>
        </p:txBody>
      </p:sp>
      <p:pic>
        <p:nvPicPr>
          <p:cNvPr id="30725" name="Picture 5" descr="Incident Check-In List ICS 211"/>
          <p:cNvPicPr>
            <a:picLocks noChangeAspect="1" noChangeArrowheads="1"/>
          </p:cNvPicPr>
          <p:nvPr/>
        </p:nvPicPr>
        <p:blipFill>
          <a:blip r:embed="rId2"/>
          <a:srcRect l="17917" t="27234" r="18021" b="40596"/>
          <a:stretch>
            <a:fillRect/>
          </a:stretch>
        </p:blipFill>
        <p:spPr bwMode="auto">
          <a:xfrm>
            <a:off x="698500" y="1257300"/>
            <a:ext cx="7810500" cy="24003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08500" y="2209800"/>
            <a:ext cx="4038600" cy="2705100"/>
          </a:xfrm>
        </p:spPr>
        <p:txBody>
          <a:bodyPr/>
          <a:lstStyle/>
          <a:p>
            <a:pPr marL="406400" indent="-406400">
              <a:spcAft>
                <a:spcPct val="50000"/>
              </a:spcAft>
              <a:buFont typeface="Wingdings" pitchFamily="2" charset="2"/>
              <a:buChar char="ü"/>
              <a:defRPr/>
            </a:pPr>
            <a:r>
              <a:rPr lang="en-US" sz="2200" dirty="0"/>
              <a:t>Crew Leader name and number of personnel</a:t>
            </a:r>
          </a:p>
          <a:p>
            <a:pPr marL="406400" indent="-406400">
              <a:spcAft>
                <a:spcPct val="50000"/>
              </a:spcAft>
              <a:buFont typeface="Wingdings" pitchFamily="2" charset="2"/>
              <a:buChar char="ü"/>
              <a:defRPr/>
            </a:pPr>
            <a:r>
              <a:rPr lang="en-US" sz="2200" dirty="0"/>
              <a:t>Other qualifications</a:t>
            </a:r>
          </a:p>
          <a:p>
            <a:pPr marL="406400" indent="-406400">
              <a:spcAft>
                <a:spcPct val="50000"/>
              </a:spcAft>
              <a:buFont typeface="Wingdings" pitchFamily="2" charset="2"/>
              <a:buChar char="ü"/>
              <a:defRPr/>
            </a:pPr>
            <a:r>
              <a:rPr lang="en-US" sz="2200" dirty="0"/>
              <a:t>Travel method</a:t>
            </a:r>
          </a:p>
          <a:p>
            <a:pPr marL="406400" indent="-406400">
              <a:spcAft>
                <a:spcPct val="50000"/>
              </a:spcAft>
              <a:buFont typeface="Wingdings" pitchFamily="2" charset="2"/>
              <a:buChar char="ü"/>
              <a:defRPr/>
            </a:pPr>
            <a:r>
              <a:rPr lang="en-US" sz="2200" dirty="0"/>
              <a:t>Incident </a:t>
            </a:r>
            <a:r>
              <a:rPr lang="en-US" sz="2200" dirty="0" smtClean="0"/>
              <a:t>assignment</a:t>
            </a:r>
            <a:endParaRPr lang="en-US" sz="2200" dirty="0"/>
          </a:p>
        </p:txBody>
      </p:sp>
      <p:sp>
        <p:nvSpPr>
          <p:cNvPr id="2" name="Content Placeholder 1"/>
          <p:cNvSpPr>
            <a:spLocks noGrp="1"/>
          </p:cNvSpPr>
          <p:nvPr>
            <p:ph sz="half" idx="1"/>
          </p:nvPr>
        </p:nvSpPr>
        <p:spPr>
          <a:xfrm>
            <a:off x="457200" y="1093788"/>
            <a:ext cx="8051800" cy="4646612"/>
          </a:xfrm>
        </p:spPr>
        <p:txBody>
          <a:bodyPr/>
          <a:lstStyle/>
          <a:p>
            <a:pPr>
              <a:buNone/>
            </a:pPr>
            <a:r>
              <a:rPr lang="en-US" dirty="0"/>
              <a:t>The following check-in information is used for tracking, resource assignment, and financial purposes:  </a:t>
            </a:r>
          </a:p>
          <a:p>
            <a:pPr marL="406400" indent="-406400">
              <a:spcAft>
                <a:spcPct val="50000"/>
              </a:spcAft>
              <a:buFont typeface="Wingdings" pitchFamily="2" charset="2"/>
              <a:buChar char="ü"/>
              <a:defRPr/>
            </a:pPr>
            <a:r>
              <a:rPr lang="en-US" sz="2200" dirty="0"/>
              <a:t>Date and time of </a:t>
            </a:r>
            <a:br>
              <a:rPr lang="en-US" sz="2200" dirty="0"/>
            </a:br>
            <a:r>
              <a:rPr lang="en-US" sz="2200" dirty="0"/>
              <a:t>check-in</a:t>
            </a:r>
          </a:p>
          <a:p>
            <a:pPr marL="406400" indent="-406400">
              <a:spcAft>
                <a:spcPct val="50000"/>
              </a:spcAft>
              <a:buFont typeface="Wingdings" pitchFamily="2" charset="2"/>
              <a:buChar char="ü"/>
              <a:defRPr/>
            </a:pPr>
            <a:r>
              <a:rPr lang="en-US" sz="2200" dirty="0"/>
              <a:t>Name of the resource</a:t>
            </a:r>
          </a:p>
          <a:p>
            <a:pPr marL="406400" indent="-406400">
              <a:spcAft>
                <a:spcPct val="50000"/>
              </a:spcAft>
              <a:buFont typeface="Wingdings" pitchFamily="2" charset="2"/>
              <a:buChar char="ü"/>
              <a:defRPr/>
            </a:pPr>
            <a:r>
              <a:rPr lang="en-US" sz="2200" dirty="0"/>
              <a:t>Home unit or agency </a:t>
            </a:r>
          </a:p>
          <a:p>
            <a:pPr marL="406400" indent="-406400">
              <a:spcAft>
                <a:spcPct val="50000"/>
              </a:spcAft>
              <a:buFont typeface="Wingdings" pitchFamily="2" charset="2"/>
              <a:buChar char="ü"/>
              <a:defRPr/>
            </a:pPr>
            <a:r>
              <a:rPr lang="en-US" sz="2200" dirty="0"/>
              <a:t>Departure point, </a:t>
            </a:r>
            <a:r>
              <a:rPr lang="en-US" sz="2200" dirty="0" smtClean="0"/>
              <a:t>date,</a:t>
            </a:r>
            <a:br>
              <a:rPr lang="en-US" sz="2200" dirty="0" smtClean="0"/>
            </a:br>
            <a:r>
              <a:rPr lang="en-US" sz="2200" dirty="0" smtClean="0"/>
              <a:t>and </a:t>
            </a:r>
            <a:r>
              <a:rPr lang="en-US" sz="2200" dirty="0"/>
              <a:t>time</a:t>
            </a:r>
          </a:p>
          <a:p>
            <a:pPr marL="406400" indent="-406400">
              <a:spcAft>
                <a:spcPct val="50000"/>
              </a:spcAft>
              <a:buFont typeface="Wingdings" pitchFamily="2" charset="2"/>
              <a:buChar char="ü"/>
              <a:defRPr/>
            </a:pPr>
            <a:r>
              <a:rPr lang="en-US" sz="2200" dirty="0"/>
              <a:t>Order request number</a:t>
            </a:r>
          </a:p>
          <a:p>
            <a:endParaRPr lang="en-US" dirty="0"/>
          </a:p>
        </p:txBody>
      </p:sp>
      <p:sp>
        <p:nvSpPr>
          <p:cNvPr id="31746" name="Rectangle 2"/>
          <p:cNvSpPr>
            <a:spLocks noGrp="1" noChangeAspect="1" noChangeArrowheads="1"/>
          </p:cNvSpPr>
          <p:nvPr>
            <p:ph type="title"/>
          </p:nvPr>
        </p:nvSpPr>
        <p:spPr/>
        <p:txBody>
          <a:bodyPr/>
          <a:lstStyle/>
          <a:p>
            <a:r>
              <a:rPr lang="en-US" dirty="0" smtClean="0"/>
              <a:t>Check-In Information</a:t>
            </a: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spect="1" noChangeArrowheads="1"/>
          </p:cNvSpPr>
          <p:nvPr>
            <p:ph type="title"/>
          </p:nvPr>
        </p:nvSpPr>
        <p:spPr/>
        <p:txBody>
          <a:bodyPr/>
          <a:lstStyle/>
          <a:p>
            <a:r>
              <a:rPr lang="en-US" dirty="0" smtClean="0"/>
              <a:t>Assignment of Resources</a:t>
            </a:r>
          </a:p>
        </p:txBody>
      </p:sp>
      <p:pic>
        <p:nvPicPr>
          <p:cNvPr id="32771" name="Picture 2" descr="Chart covering incoming resources, assigned directly to supervisor, or assigned to staging area, or assigned to base or camp.&#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75" y="1127125"/>
            <a:ext cx="8213725"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defRPr/>
            </a:pPr>
            <a:r>
              <a:rPr lang="en-US" sz="2400" dirty="0"/>
              <a:t>On fast-moving or rapidly expanding incidents, tactical resources may report immediately to Divisions or Groups.</a:t>
            </a:r>
          </a:p>
          <a:p>
            <a:pPr lvl="1">
              <a:defRPr/>
            </a:pPr>
            <a:r>
              <a:rPr lang="en-US" sz="2400" dirty="0"/>
              <a:t>In direct assignments, tactical resources report in with a designated Supervisor. </a:t>
            </a:r>
          </a:p>
          <a:p>
            <a:pPr lvl="1">
              <a:defRPr/>
            </a:pPr>
            <a:r>
              <a:rPr lang="en-US" sz="2400" dirty="0"/>
              <a:t>Formal check-in must take </a:t>
            </a:r>
            <a:br>
              <a:rPr lang="en-US" sz="2400" dirty="0"/>
            </a:br>
            <a:r>
              <a:rPr lang="en-US" sz="2400" dirty="0"/>
              <a:t>place when the resources </a:t>
            </a:r>
            <a:br>
              <a:rPr lang="en-US" sz="2400" dirty="0"/>
            </a:br>
            <a:r>
              <a:rPr lang="en-US" sz="2400" dirty="0"/>
              <a:t>are in the Staging Areas </a:t>
            </a:r>
            <a:br>
              <a:rPr lang="en-US" sz="2400" dirty="0"/>
            </a:br>
            <a:r>
              <a:rPr lang="en-US" sz="2400" dirty="0"/>
              <a:t>or are out-of-service</a:t>
            </a:r>
            <a:r>
              <a:rPr lang="en-US" sz="2400" dirty="0" smtClean="0"/>
              <a:t>.</a:t>
            </a:r>
            <a:endParaRPr lang="en-US" sz="2400" dirty="0"/>
          </a:p>
        </p:txBody>
      </p:sp>
      <p:sp>
        <p:nvSpPr>
          <p:cNvPr id="33794" name="Rectangle 2"/>
          <p:cNvSpPr>
            <a:spLocks noGrp="1" noChangeAspect="1" noChangeArrowheads="1"/>
          </p:cNvSpPr>
          <p:nvPr>
            <p:ph type="title"/>
          </p:nvPr>
        </p:nvSpPr>
        <p:spPr/>
        <p:txBody>
          <a:bodyPr/>
          <a:lstStyle/>
          <a:p>
            <a:r>
              <a:rPr lang="en-US" dirty="0" smtClean="0"/>
              <a:t>Direct Assignment to Supervisor</a:t>
            </a:r>
          </a:p>
        </p:txBody>
      </p:sp>
      <p:pic>
        <p:nvPicPr>
          <p:cNvPr id="33796" name="Picture 2060" descr="Supervisor assigning work"/>
          <p:cNvPicPr>
            <a:picLocks noChangeAspect="1" noChangeArrowheads="1"/>
          </p:cNvPicPr>
          <p:nvPr/>
        </p:nvPicPr>
        <p:blipFill>
          <a:blip r:embed="rId2" cstate="print">
            <a:lum bright="10000"/>
            <a:extLst>
              <a:ext uri="{28A0092B-C50C-407E-A947-70E740481C1C}">
                <a14:useLocalDpi xmlns:a14="http://schemas.microsoft.com/office/drawing/2010/main" val="0"/>
              </a:ext>
            </a:extLst>
          </a:blip>
          <a:srcRect/>
          <a:stretch>
            <a:fillRect/>
          </a:stretch>
        </p:blipFill>
        <p:spPr bwMode="auto">
          <a:xfrm>
            <a:off x="5084763" y="3119438"/>
            <a:ext cx="3656012" cy="246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dirty="0"/>
              <a:t>Assignments to Staging Areas occur when:</a:t>
            </a:r>
          </a:p>
          <a:p>
            <a:pPr lvl="1">
              <a:defRPr/>
            </a:pPr>
            <a:r>
              <a:rPr lang="en-US" dirty="0"/>
              <a:t>Resources are to be assigned during the current operational period.</a:t>
            </a:r>
          </a:p>
          <a:p>
            <a:pPr lvl="1">
              <a:defRPr/>
            </a:pPr>
            <a:r>
              <a:rPr lang="en-US" dirty="0"/>
              <a:t>Resources are needed to provide a reserve force for contingencies.</a:t>
            </a:r>
          </a:p>
          <a:p>
            <a:pPr lvl="1">
              <a:defRPr/>
            </a:pPr>
            <a:r>
              <a:rPr lang="en-US" dirty="0"/>
              <a:t>Single resources need </a:t>
            </a:r>
            <a:r>
              <a:rPr lang="en-US" dirty="0" smtClean="0"/>
              <a:t>to</a:t>
            </a:r>
            <a:br>
              <a:rPr lang="en-US" dirty="0" smtClean="0"/>
            </a:br>
            <a:r>
              <a:rPr lang="en-US" dirty="0" smtClean="0"/>
              <a:t>be formed </a:t>
            </a:r>
            <a:r>
              <a:rPr lang="en-US" dirty="0"/>
              <a:t>into </a:t>
            </a:r>
            <a:r>
              <a:rPr lang="en-US" dirty="0" smtClean="0"/>
              <a:t>Task</a:t>
            </a:r>
            <a:br>
              <a:rPr lang="en-US" dirty="0" smtClean="0"/>
            </a:br>
            <a:r>
              <a:rPr lang="en-US" dirty="0" smtClean="0"/>
              <a:t>Forces and/or Strike</a:t>
            </a:r>
            <a:br>
              <a:rPr lang="en-US" dirty="0" smtClean="0"/>
            </a:br>
            <a:r>
              <a:rPr lang="en-US" dirty="0" smtClean="0"/>
              <a:t>Teams </a:t>
            </a:r>
            <a:r>
              <a:rPr lang="en-US" dirty="0"/>
              <a:t>prior </a:t>
            </a:r>
            <a:r>
              <a:rPr lang="en-US" dirty="0" smtClean="0"/>
              <a:t>to</a:t>
            </a:r>
            <a:br>
              <a:rPr lang="en-US" dirty="0" smtClean="0"/>
            </a:br>
            <a:r>
              <a:rPr lang="en-US" dirty="0" smtClean="0"/>
              <a:t>assignment.</a:t>
            </a:r>
            <a:endParaRPr lang="en-US" dirty="0"/>
          </a:p>
        </p:txBody>
      </p:sp>
      <p:sp>
        <p:nvSpPr>
          <p:cNvPr id="34818" name="Rectangle 2"/>
          <p:cNvSpPr>
            <a:spLocks noGrp="1" noChangeAspect="1" noChangeArrowheads="1"/>
          </p:cNvSpPr>
          <p:nvPr>
            <p:ph type="title"/>
          </p:nvPr>
        </p:nvSpPr>
        <p:spPr/>
        <p:txBody>
          <a:bodyPr/>
          <a:lstStyle/>
          <a:p>
            <a:r>
              <a:rPr lang="en-US" dirty="0" smtClean="0"/>
              <a:t>Assignment to Staging Area</a:t>
            </a:r>
          </a:p>
        </p:txBody>
      </p:sp>
      <p:pic>
        <p:nvPicPr>
          <p:cNvPr id="6" name="Picture 7" descr="Trucks"/>
          <p:cNvPicPr>
            <a:picLocks noChangeAspect="1" noChangeArrowheads="1"/>
          </p:cNvPicPr>
          <p:nvPr/>
        </p:nvPicPr>
        <p:blipFill>
          <a:blip r:embed="rId2"/>
          <a:srcRect/>
          <a:stretch>
            <a:fillRect/>
          </a:stretch>
        </p:blipFill>
        <p:spPr bwMode="auto">
          <a:xfrm>
            <a:off x="5557838" y="3275013"/>
            <a:ext cx="3132137" cy="2116137"/>
          </a:xfrm>
          <a:prstGeom prst="rect">
            <a:avLst/>
          </a:prstGeom>
          <a:noFill/>
          <a:ln w="9525">
            <a:solidFill>
              <a:schemeClr val="bg1"/>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2600" dirty="0"/>
              <a:t>The Operations Section Chief must brief the Staging Area Manager(s) about:</a:t>
            </a:r>
          </a:p>
          <a:p>
            <a:pPr lvl="1">
              <a:defRPr/>
            </a:pPr>
            <a:r>
              <a:rPr lang="en-US" sz="2600" dirty="0"/>
              <a:t>Expected number, kind, and type of resources.</a:t>
            </a:r>
          </a:p>
          <a:p>
            <a:pPr lvl="1">
              <a:defRPr/>
            </a:pPr>
            <a:r>
              <a:rPr lang="en-US" sz="2600" dirty="0"/>
              <a:t>Communications to be used.</a:t>
            </a:r>
          </a:p>
          <a:p>
            <a:pPr lvl="1">
              <a:defRPr/>
            </a:pPr>
            <a:r>
              <a:rPr lang="en-US" sz="2600" dirty="0"/>
              <a:t>Minimum resource levels that should be maintained.</a:t>
            </a:r>
          </a:p>
          <a:p>
            <a:pPr lvl="1">
              <a:defRPr/>
            </a:pPr>
            <a:r>
              <a:rPr lang="en-US" sz="2600" dirty="0"/>
              <a:t>Procedures for obtaining additional resources.</a:t>
            </a:r>
          </a:p>
          <a:p>
            <a:pPr lvl="1">
              <a:defRPr/>
            </a:pPr>
            <a:r>
              <a:rPr lang="en-US" sz="2600" dirty="0"/>
              <a:t>Expected duration for use of the Staging Area.</a:t>
            </a:r>
          </a:p>
          <a:p>
            <a:pPr lvl="1">
              <a:defRPr/>
            </a:pPr>
            <a:r>
              <a:rPr lang="en-US" sz="2600" dirty="0"/>
              <a:t>Procedures for obtaining logistical support.</a:t>
            </a:r>
          </a:p>
          <a:p>
            <a:endParaRPr lang="en-US" sz="2600" dirty="0"/>
          </a:p>
        </p:txBody>
      </p:sp>
      <p:sp>
        <p:nvSpPr>
          <p:cNvPr id="35842" name="Rectangle 2"/>
          <p:cNvSpPr>
            <a:spLocks noGrp="1" noChangeAspect="1" noChangeArrowheads="1"/>
          </p:cNvSpPr>
          <p:nvPr>
            <p:ph type="title"/>
          </p:nvPr>
        </p:nvSpPr>
        <p:spPr/>
        <p:txBody>
          <a:bodyPr/>
          <a:lstStyle/>
          <a:p>
            <a:r>
              <a:rPr lang="en-US" dirty="0" smtClean="0"/>
              <a:t>Staging Area Managers</a:t>
            </a: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Unit Objectives (2 of 2)</a:t>
            </a:r>
          </a:p>
        </p:txBody>
      </p:sp>
      <p:sp>
        <p:nvSpPr>
          <p:cNvPr id="9219" name="Rectangle 3"/>
          <p:cNvSpPr>
            <a:spLocks noGrp="1" noChangeArrowheads="1"/>
          </p:cNvSpPr>
          <p:nvPr>
            <p:ph type="body" idx="1"/>
          </p:nvPr>
        </p:nvSpPr>
        <p:spPr>
          <a:xfrm>
            <a:off x="457200" y="1068388"/>
            <a:ext cx="8039100" cy="4646612"/>
          </a:xfrm>
        </p:spPr>
        <p:txBody>
          <a:bodyPr/>
          <a:lstStyle/>
          <a:p>
            <a:pPr lvl="1"/>
            <a:r>
              <a:rPr lang="en-US" dirty="0" smtClean="0"/>
              <a:t>Identify the organizational elements at the incident that can order resources. </a:t>
            </a:r>
          </a:p>
          <a:p>
            <a:pPr lvl="1"/>
            <a:r>
              <a:rPr lang="en-US" dirty="0" smtClean="0"/>
              <a:t>Describe the differences between single-point and multipoint resource ordering and the reasons for each.</a:t>
            </a: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3"/>
          <p:cNvSpPr>
            <a:spLocks noGrp="1"/>
          </p:cNvSpPr>
          <p:nvPr>
            <p:ph sz="half" idx="2"/>
          </p:nvPr>
        </p:nvSpPr>
        <p:spPr>
          <a:xfrm>
            <a:off x="1654175" y="2089150"/>
            <a:ext cx="5676900" cy="1119188"/>
          </a:xfrm>
        </p:spPr>
        <p:txBody>
          <a:bodyPr/>
          <a:lstStyle/>
          <a:p>
            <a:pPr>
              <a:spcBef>
                <a:spcPct val="30000"/>
              </a:spcBef>
              <a:buFontTx/>
              <a:buNone/>
            </a:pPr>
            <a:r>
              <a:rPr lang="en-US" sz="2800" dirty="0" smtClean="0"/>
              <a:t>What are some concerns that the Operations Section Chief must be aware of if resources are in the Staging Area for long periods?</a:t>
            </a:r>
          </a:p>
        </p:txBody>
      </p:sp>
      <p:sp>
        <p:nvSpPr>
          <p:cNvPr id="36867" name="Rectangle 2"/>
          <p:cNvSpPr>
            <a:spLocks noGrp="1" noChangeAspect="1" noChangeArrowheads="1"/>
          </p:cNvSpPr>
          <p:nvPr>
            <p:ph type="title"/>
          </p:nvPr>
        </p:nvSpPr>
        <p:spPr/>
        <p:txBody>
          <a:bodyPr/>
          <a:lstStyle/>
          <a:p>
            <a:r>
              <a:rPr lang="en-US" dirty="0" smtClean="0"/>
              <a:t>Resources in Staging Areas</a:t>
            </a:r>
          </a:p>
        </p:txBody>
      </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defRPr/>
            </a:pPr>
            <a:r>
              <a:rPr lang="en-US" dirty="0"/>
              <a:t>Often done when the tactical resources are not scheduled for use during the current operational period.</a:t>
            </a:r>
          </a:p>
          <a:p>
            <a:pPr lvl="1">
              <a:defRPr/>
            </a:pPr>
            <a:r>
              <a:rPr lang="en-US" dirty="0"/>
              <a:t>For resources that have traveled some distance, being in an out-of-service status allows briefings and a </a:t>
            </a:r>
            <a:br>
              <a:rPr lang="en-US" dirty="0"/>
            </a:br>
            <a:r>
              <a:rPr lang="en-US" dirty="0"/>
              <a:t>rest period.</a:t>
            </a:r>
          </a:p>
          <a:p>
            <a:endParaRPr lang="en-US" dirty="0"/>
          </a:p>
        </p:txBody>
      </p:sp>
      <p:sp>
        <p:nvSpPr>
          <p:cNvPr id="37890" name="Rectangle 2"/>
          <p:cNvSpPr>
            <a:spLocks noGrp="1" noChangeAspect="1" noChangeArrowheads="1"/>
          </p:cNvSpPr>
          <p:nvPr>
            <p:ph type="title"/>
          </p:nvPr>
        </p:nvSpPr>
        <p:spPr/>
        <p:txBody>
          <a:bodyPr/>
          <a:lstStyle/>
          <a:p>
            <a:r>
              <a:rPr lang="en-US" dirty="0" smtClean="0"/>
              <a:t>Assignment to Base or Camp</a:t>
            </a:r>
          </a:p>
        </p:txBody>
      </p:sp>
      <p:pic>
        <p:nvPicPr>
          <p:cNvPr id="5" name="Picture 2" descr="The Ohio Disaster Medical Assistance Team (DMAT) 5 administers to patients in their operations tent"/>
          <p:cNvPicPr>
            <a:picLocks noChangeAspect="1" noChangeArrowheads="1"/>
          </p:cNvPicPr>
          <p:nvPr/>
        </p:nvPicPr>
        <p:blipFill>
          <a:blip r:embed="rId2"/>
          <a:srcRect/>
          <a:stretch>
            <a:fillRect/>
          </a:stretch>
        </p:blipFill>
        <p:spPr bwMode="auto">
          <a:xfrm>
            <a:off x="5184775" y="3473450"/>
            <a:ext cx="3201988" cy="2122488"/>
          </a:xfrm>
          <a:prstGeom prst="rect">
            <a:avLst/>
          </a:prstGeom>
          <a:noFill/>
          <a:ln w="9525">
            <a:solidFill>
              <a:schemeClr val="bg1"/>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spect="1" noChangeArrowheads="1"/>
          </p:cNvSpPr>
          <p:nvPr>
            <p:ph type="title"/>
          </p:nvPr>
        </p:nvSpPr>
        <p:spPr/>
        <p:txBody>
          <a:bodyPr/>
          <a:lstStyle/>
          <a:p>
            <a:r>
              <a:rPr lang="en-US" sz="3600" dirty="0" smtClean="0"/>
              <a:t>Incident Resource Management Process</a:t>
            </a:r>
          </a:p>
        </p:txBody>
      </p:sp>
      <p:pic>
        <p:nvPicPr>
          <p:cNvPr id="38915" name="Picture 6" descr="A flow chart of the Incident Resource Management Process. Track &amp; Report is highligh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113" y="1136650"/>
            <a:ext cx="8394700"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defRPr/>
            </a:pPr>
            <a:r>
              <a:rPr lang="en-US" sz="2600" dirty="0"/>
              <a:t>As responders arrive, they must be separated from spectators, self-dispatched personnel, and victims by securing a perimeter around the incident.</a:t>
            </a:r>
          </a:p>
          <a:p>
            <a:pPr lvl="1">
              <a:defRPr/>
            </a:pPr>
            <a:r>
              <a:rPr lang="en-US" sz="2600" dirty="0"/>
              <a:t>The perimeter allows the organization to:</a:t>
            </a:r>
          </a:p>
          <a:p>
            <a:pPr marL="912813" lvl="2" indent="-338138">
              <a:spcBef>
                <a:spcPct val="10000"/>
              </a:spcBef>
              <a:defRPr/>
            </a:pPr>
            <a:r>
              <a:rPr lang="en-US" sz="2600" dirty="0"/>
              <a:t>Establish personnel accountability.</a:t>
            </a:r>
          </a:p>
          <a:p>
            <a:pPr marL="912813" lvl="2" indent="-338138">
              <a:spcBef>
                <a:spcPct val="10000"/>
              </a:spcBef>
              <a:defRPr/>
            </a:pPr>
            <a:r>
              <a:rPr lang="en-US" sz="2600" dirty="0"/>
              <a:t>Control access.</a:t>
            </a:r>
          </a:p>
          <a:p>
            <a:pPr marL="912813" lvl="2" indent="-338138">
              <a:spcBef>
                <a:spcPct val="10000"/>
              </a:spcBef>
              <a:defRPr/>
            </a:pPr>
            <a:r>
              <a:rPr lang="en-US" sz="2600" dirty="0"/>
              <a:t>Ensure safety of the public.</a:t>
            </a:r>
          </a:p>
          <a:p>
            <a:pPr marL="912813" lvl="2" indent="-338138">
              <a:spcBef>
                <a:spcPct val="10000"/>
              </a:spcBef>
              <a:defRPr/>
            </a:pPr>
            <a:r>
              <a:rPr lang="en-US" sz="2600" dirty="0"/>
              <a:t>Establish a working environment for responders that is as safe and secure as possible.</a:t>
            </a:r>
          </a:p>
          <a:p>
            <a:endParaRPr lang="en-US" sz="2600" dirty="0"/>
          </a:p>
        </p:txBody>
      </p:sp>
      <p:sp>
        <p:nvSpPr>
          <p:cNvPr id="39938" name="Rectangle 2"/>
          <p:cNvSpPr>
            <a:spLocks noGrp="1" noChangeAspect="1" noChangeArrowheads="1"/>
          </p:cNvSpPr>
          <p:nvPr>
            <p:ph type="title"/>
          </p:nvPr>
        </p:nvSpPr>
        <p:spPr/>
        <p:txBody>
          <a:bodyPr/>
          <a:lstStyle/>
          <a:p>
            <a:r>
              <a:rPr lang="en-US" dirty="0" smtClean="0"/>
              <a:t>Accounting for Responders</a:t>
            </a:r>
          </a:p>
        </p:txBody>
      </p:sp>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8500" y="1068388"/>
            <a:ext cx="5448300" cy="4646612"/>
          </a:xfrm>
        </p:spPr>
        <p:txBody>
          <a:bodyPr/>
          <a:lstStyle/>
          <a:p>
            <a:pPr>
              <a:defRPr/>
            </a:pPr>
            <a:r>
              <a:rPr lang="en-US" sz="2400" dirty="0"/>
              <a:t>Incident security requires:</a:t>
            </a:r>
          </a:p>
          <a:p>
            <a:pPr lvl="1">
              <a:defRPr/>
            </a:pPr>
            <a:r>
              <a:rPr lang="en-US" sz="2400" dirty="0"/>
              <a:t>Distinguishing agency personnel who have been dispatched from those who self-dispatched.</a:t>
            </a:r>
          </a:p>
          <a:p>
            <a:pPr lvl="1">
              <a:defRPr/>
            </a:pPr>
            <a:r>
              <a:rPr lang="en-US" sz="2400" dirty="0"/>
              <a:t>Identifying and credentialing officially dispatched mutual aid resources.</a:t>
            </a:r>
          </a:p>
          <a:p>
            <a:pPr lvl="1">
              <a:defRPr/>
            </a:pPr>
            <a:r>
              <a:rPr lang="en-US" sz="2400" dirty="0"/>
              <a:t>Establishing controlled points of access for authorized personnel</a:t>
            </a:r>
            <a:r>
              <a:rPr lang="en-US" sz="2400" dirty="0" smtClean="0"/>
              <a:t>.</a:t>
            </a:r>
            <a:endParaRPr lang="en-US" sz="2400" dirty="0"/>
          </a:p>
        </p:txBody>
      </p:sp>
      <p:sp>
        <p:nvSpPr>
          <p:cNvPr id="40962" name="Rectangle 2"/>
          <p:cNvSpPr>
            <a:spLocks noGrp="1" noChangeAspect="1" noChangeArrowheads="1"/>
          </p:cNvSpPr>
          <p:nvPr>
            <p:ph type="title"/>
          </p:nvPr>
        </p:nvSpPr>
        <p:spPr/>
        <p:txBody>
          <a:bodyPr/>
          <a:lstStyle/>
          <a:p>
            <a:r>
              <a:rPr lang="en-US" dirty="0" smtClean="0"/>
              <a:t>Incident Security</a:t>
            </a:r>
          </a:p>
        </p:txBody>
      </p:sp>
      <p:pic>
        <p:nvPicPr>
          <p:cNvPr id="40964" name="Picture 4" descr="Officers"/>
          <p:cNvPicPr>
            <a:picLocks noChangeAspect="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587375" y="1241425"/>
            <a:ext cx="2428875"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7150">
              <a:spcBef>
                <a:spcPct val="50000"/>
              </a:spcBef>
              <a:defRPr/>
            </a:pPr>
            <a:r>
              <a:rPr lang="en-US" sz="2400" dirty="0"/>
              <a:t>Resource tracking responsibilities are shared as follows:</a:t>
            </a:r>
          </a:p>
          <a:p>
            <a:pPr marL="520700" lvl="1">
              <a:spcBef>
                <a:spcPct val="50000"/>
              </a:spcBef>
              <a:defRPr/>
            </a:pPr>
            <a:r>
              <a:rPr lang="en-US" sz="2400" dirty="0">
                <a:solidFill>
                  <a:srgbClr val="C00000"/>
                </a:solidFill>
              </a:rPr>
              <a:t>Planning Section </a:t>
            </a:r>
            <a:r>
              <a:rPr lang="en-US" sz="2400" dirty="0"/>
              <a:t>is responsible for tracking all resources assigned to the incident and their status (assigned, available, out of service).</a:t>
            </a:r>
          </a:p>
          <a:p>
            <a:pPr marL="520700" lvl="1">
              <a:spcBef>
                <a:spcPct val="50000"/>
              </a:spcBef>
              <a:defRPr/>
            </a:pPr>
            <a:r>
              <a:rPr lang="en-US" sz="2400" dirty="0">
                <a:solidFill>
                  <a:srgbClr val="C00000"/>
                </a:solidFill>
              </a:rPr>
              <a:t>Operations Section </a:t>
            </a:r>
            <a:r>
              <a:rPr lang="en-US" sz="2400" dirty="0"/>
              <a:t>is responsible for tracking the movement of resources within the Operations Section itself. </a:t>
            </a:r>
          </a:p>
          <a:p>
            <a:pPr marL="520700" lvl="1">
              <a:spcBef>
                <a:spcPct val="50000"/>
              </a:spcBef>
              <a:defRPr/>
            </a:pPr>
            <a:r>
              <a:rPr lang="en-US" sz="2400" dirty="0">
                <a:solidFill>
                  <a:srgbClr val="C00000"/>
                </a:solidFill>
              </a:rPr>
              <a:t>Finance/Administration Section </a:t>
            </a:r>
            <a:r>
              <a:rPr lang="en-US" sz="2400" dirty="0"/>
              <a:t>is responsible for ensuring the cost-effectiveness of resources</a:t>
            </a:r>
            <a:r>
              <a:rPr lang="en-US" sz="2400" dirty="0" smtClean="0"/>
              <a:t>.</a:t>
            </a:r>
            <a:endParaRPr lang="en-US" sz="2400" dirty="0"/>
          </a:p>
        </p:txBody>
      </p:sp>
      <p:sp>
        <p:nvSpPr>
          <p:cNvPr id="41986" name="Rectangle 2"/>
          <p:cNvSpPr>
            <a:spLocks noGrp="1" noChangeAspect="1" noChangeArrowheads="1"/>
          </p:cNvSpPr>
          <p:nvPr>
            <p:ph type="title"/>
          </p:nvPr>
        </p:nvSpPr>
        <p:spPr/>
        <p:txBody>
          <a:bodyPr/>
          <a:lstStyle/>
          <a:p>
            <a:r>
              <a:rPr lang="en-US" dirty="0" smtClean="0"/>
              <a:t>Tracking Resources:  Responsibilities</a:t>
            </a:r>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spect="1" noChangeArrowheads="1"/>
          </p:cNvSpPr>
          <p:nvPr>
            <p:ph type="title"/>
          </p:nvPr>
        </p:nvSpPr>
        <p:spPr/>
        <p:txBody>
          <a:bodyPr/>
          <a:lstStyle/>
          <a:p>
            <a:r>
              <a:rPr lang="en-US" dirty="0" smtClean="0"/>
              <a:t>Review:  Tactical Resources Status</a:t>
            </a:r>
          </a:p>
        </p:txBody>
      </p:sp>
      <p:pic>
        <p:nvPicPr>
          <p:cNvPr id="43011" name="Picture 7" descr="Out of Service:  Not available or ready to be assigned (e.g., maintenance issues, rest periods).&#10;Available:  Ready for immediate assignment and has been issued all required equipment.&#10;Assigned:  Currently working on an assignment under the direction of a supervisor.&#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077913"/>
            <a:ext cx="8351837"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5130800" cy="4646612"/>
          </a:xfrm>
        </p:spPr>
        <p:txBody>
          <a:bodyPr/>
          <a:lstStyle/>
          <a:p>
            <a:pPr lvl="1">
              <a:buNone/>
              <a:defRPr/>
            </a:pPr>
            <a:r>
              <a:rPr lang="en-US" sz="2400" dirty="0"/>
              <a:t>Change in resource status:</a:t>
            </a:r>
          </a:p>
          <a:p>
            <a:pPr lvl="1">
              <a:defRPr/>
            </a:pPr>
            <a:r>
              <a:rPr lang="en-US" sz="2400" dirty="0"/>
              <a:t>May be made by the Incident Commander, Operations Section Chief, Branch Director, or Division/Group Supervisor. </a:t>
            </a:r>
          </a:p>
          <a:p>
            <a:pPr lvl="1">
              <a:defRPr/>
            </a:pPr>
            <a:r>
              <a:rPr lang="en-US" sz="2400" dirty="0"/>
              <a:t>Must be communicated to </a:t>
            </a:r>
            <a:br>
              <a:rPr lang="en-US" sz="2400" dirty="0"/>
            </a:br>
            <a:r>
              <a:rPr lang="en-US" sz="2400" dirty="0"/>
              <a:t>the Resources Unit or other appropriate element if the change lasts more than a few </a:t>
            </a:r>
            <a:br>
              <a:rPr lang="en-US" sz="2400" dirty="0"/>
            </a:br>
            <a:r>
              <a:rPr lang="en-US" sz="2400" dirty="0"/>
              <a:t>minutes.</a:t>
            </a:r>
          </a:p>
          <a:p>
            <a:endParaRPr lang="en-US" dirty="0"/>
          </a:p>
        </p:txBody>
      </p:sp>
      <p:sp>
        <p:nvSpPr>
          <p:cNvPr id="44034" name="Rectangle 2"/>
          <p:cNvSpPr>
            <a:spLocks noGrp="1" noChangeAspect="1" noChangeArrowheads="1"/>
          </p:cNvSpPr>
          <p:nvPr>
            <p:ph type="title"/>
          </p:nvPr>
        </p:nvSpPr>
        <p:spPr/>
        <p:txBody>
          <a:bodyPr/>
          <a:lstStyle/>
          <a:p>
            <a:r>
              <a:rPr lang="en-US" dirty="0" smtClean="0"/>
              <a:t>Resource Status</a:t>
            </a:r>
          </a:p>
        </p:txBody>
      </p:sp>
      <p:pic>
        <p:nvPicPr>
          <p:cNvPr id="6" name="Picture 1033" descr="Workers"/>
          <p:cNvPicPr>
            <a:picLocks noChangeAspect="1" noChangeArrowheads="1"/>
          </p:cNvPicPr>
          <p:nvPr/>
        </p:nvPicPr>
        <p:blipFill>
          <a:blip r:embed="rId2">
            <a:lum bright="10000"/>
          </a:blip>
          <a:srcRect l="10863" r="13591"/>
          <a:stretch>
            <a:fillRect/>
          </a:stretch>
        </p:blipFill>
        <p:spPr bwMode="auto">
          <a:xfrm>
            <a:off x="5680075" y="1192213"/>
            <a:ext cx="2687638" cy="3186112"/>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8388"/>
            <a:ext cx="4584700" cy="4646612"/>
          </a:xfrm>
        </p:spPr>
        <p:txBody>
          <a:bodyPr/>
          <a:lstStyle/>
          <a:p>
            <a:pPr lvl="1">
              <a:defRPr/>
            </a:pPr>
            <a:r>
              <a:rPr lang="en-US" dirty="0"/>
              <a:t>Manual recordkeeping </a:t>
            </a:r>
            <a:br>
              <a:rPr lang="en-US" dirty="0"/>
            </a:br>
            <a:r>
              <a:rPr lang="en-US" dirty="0"/>
              <a:t>on ICS forms</a:t>
            </a:r>
          </a:p>
          <a:p>
            <a:pPr lvl="1">
              <a:defRPr/>
            </a:pPr>
            <a:r>
              <a:rPr lang="en-US" dirty="0"/>
              <a:t>Card systems</a:t>
            </a:r>
          </a:p>
          <a:p>
            <a:pPr lvl="1">
              <a:defRPr/>
            </a:pPr>
            <a:r>
              <a:rPr lang="en-US" dirty="0"/>
              <a:t>Magnetic symbols on </a:t>
            </a:r>
            <a:br>
              <a:rPr lang="en-US" dirty="0"/>
            </a:br>
            <a:r>
              <a:rPr lang="en-US" dirty="0"/>
              <a:t>maps or status boards</a:t>
            </a:r>
          </a:p>
          <a:p>
            <a:pPr lvl="1">
              <a:defRPr/>
            </a:pPr>
            <a:r>
              <a:rPr lang="en-US" dirty="0"/>
              <a:t>Computer </a:t>
            </a:r>
            <a:r>
              <a:rPr lang="en-US" dirty="0" smtClean="0"/>
              <a:t>systems</a:t>
            </a:r>
            <a:endParaRPr lang="en-US" dirty="0"/>
          </a:p>
        </p:txBody>
      </p:sp>
      <p:sp>
        <p:nvSpPr>
          <p:cNvPr id="45058" name="Rectangle 2"/>
          <p:cNvSpPr>
            <a:spLocks noGrp="1" noChangeAspect="1" noChangeArrowheads="1"/>
          </p:cNvSpPr>
          <p:nvPr>
            <p:ph type="title"/>
          </p:nvPr>
        </p:nvSpPr>
        <p:spPr/>
        <p:txBody>
          <a:bodyPr/>
          <a:lstStyle/>
          <a:p>
            <a:r>
              <a:rPr lang="en-US" dirty="0" smtClean="0"/>
              <a:t>Resource Status-Keeping Systems </a:t>
            </a:r>
          </a:p>
        </p:txBody>
      </p:sp>
      <p:pic>
        <p:nvPicPr>
          <p:cNvPr id="8" name="Picture 12" descr="Discussion"/>
          <p:cNvPicPr>
            <a:picLocks noChangeAspect="1" noChangeArrowheads="1"/>
          </p:cNvPicPr>
          <p:nvPr/>
        </p:nvPicPr>
        <p:blipFill>
          <a:blip r:embed="rId2"/>
          <a:srcRect/>
          <a:stretch>
            <a:fillRect/>
          </a:stretch>
        </p:blipFill>
        <p:spPr bwMode="auto">
          <a:xfrm>
            <a:off x="5216525" y="1279525"/>
            <a:ext cx="3227388" cy="2409825"/>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a:buNone/>
              <a:defRPr/>
            </a:pPr>
            <a:r>
              <a:rPr lang="en-US" sz="3200" dirty="0"/>
              <a:t>Resource use is:</a:t>
            </a:r>
          </a:p>
          <a:p>
            <a:pPr lvl="1">
              <a:defRPr/>
            </a:pPr>
            <a:r>
              <a:rPr lang="en-US" sz="3200" dirty="0"/>
              <a:t>Monitored on an ongoing basis.</a:t>
            </a:r>
          </a:p>
          <a:p>
            <a:pPr lvl="1">
              <a:defRPr/>
            </a:pPr>
            <a:r>
              <a:rPr lang="en-US" sz="3200" dirty="0"/>
              <a:t>Assessed before objectives are set for the next operational period.</a:t>
            </a:r>
          </a:p>
          <a:p>
            <a:endParaRPr lang="en-US" dirty="0"/>
          </a:p>
        </p:txBody>
      </p:sp>
      <p:sp>
        <p:nvSpPr>
          <p:cNvPr id="46082" name="Rectangle 2"/>
          <p:cNvSpPr>
            <a:spLocks noGrp="1" noChangeAspect="1" noChangeArrowheads="1"/>
          </p:cNvSpPr>
          <p:nvPr>
            <p:ph type="title"/>
          </p:nvPr>
        </p:nvSpPr>
        <p:spPr/>
        <p:txBody>
          <a:bodyPr/>
          <a:lstStyle/>
          <a:p>
            <a:r>
              <a:rPr lang="en-US" dirty="0" smtClean="0"/>
              <a:t>Monitoring and Assessing Resources</a:t>
            </a:r>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27534" y="1187799"/>
            <a:ext cx="3279932" cy="440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spect="1" noChangeArrowheads="1"/>
          </p:cNvSpPr>
          <p:nvPr>
            <p:ph type="title"/>
          </p:nvPr>
        </p:nvSpPr>
        <p:spPr>
          <a:xfrm>
            <a:off x="457200" y="304800"/>
            <a:ext cx="8474075" cy="639763"/>
          </a:xfrm>
        </p:spPr>
        <p:txBody>
          <a:bodyPr/>
          <a:lstStyle/>
          <a:p>
            <a:r>
              <a:rPr lang="en-US" sz="3600" dirty="0" smtClean="0"/>
              <a:t>NIMS Resource Management Principles</a:t>
            </a:r>
          </a:p>
        </p:txBody>
      </p:sp>
      <p:sp>
        <p:nvSpPr>
          <p:cNvPr id="10243" name="Rectangle 4"/>
          <p:cNvSpPr>
            <a:spLocks noGrp="1" noChangeArrowheads="1"/>
          </p:cNvSpPr>
          <p:nvPr>
            <p:ph idx="1"/>
          </p:nvPr>
        </p:nvSpPr>
        <p:spPr>
          <a:xfrm>
            <a:off x="342900" y="1068388"/>
            <a:ext cx="8582025" cy="4646612"/>
          </a:xfrm>
        </p:spPr>
        <p:txBody>
          <a:bodyPr/>
          <a:lstStyle/>
          <a:p>
            <a:pPr marL="577850" lvl="1">
              <a:spcBef>
                <a:spcPct val="0"/>
              </a:spcBef>
              <a:spcAft>
                <a:spcPct val="25000"/>
              </a:spcAft>
            </a:pPr>
            <a:r>
              <a:rPr lang="en-US" sz="2000" u="sng" dirty="0" smtClean="0">
                <a:solidFill>
                  <a:srgbClr val="C00000"/>
                </a:solidFill>
              </a:rPr>
              <a:t>Planning</a:t>
            </a:r>
            <a:r>
              <a:rPr lang="en-US" sz="2000" dirty="0" smtClean="0">
                <a:solidFill>
                  <a:srgbClr val="C00000"/>
                </a:solidFill>
              </a:rPr>
              <a:t>:  </a:t>
            </a:r>
            <a:r>
              <a:rPr lang="en-US" sz="2000" dirty="0" smtClean="0"/>
              <a:t>Preparedness organizations should work together before an incident to develop plans for managing and using resources.</a:t>
            </a:r>
          </a:p>
          <a:p>
            <a:pPr marL="577850" lvl="1">
              <a:spcBef>
                <a:spcPct val="0"/>
              </a:spcBef>
              <a:spcAft>
                <a:spcPct val="25000"/>
              </a:spcAft>
            </a:pPr>
            <a:r>
              <a:rPr lang="en-US" sz="2000" u="sng" dirty="0" smtClean="0">
                <a:solidFill>
                  <a:srgbClr val="C00000"/>
                </a:solidFill>
              </a:rPr>
              <a:t>Use of Agreements</a:t>
            </a:r>
            <a:r>
              <a:rPr lang="en-US" sz="2000" dirty="0" smtClean="0">
                <a:solidFill>
                  <a:srgbClr val="C00000"/>
                </a:solidFill>
              </a:rPr>
              <a:t>:  </a:t>
            </a:r>
            <a:r>
              <a:rPr lang="en-US" sz="2000" dirty="0" smtClean="0"/>
              <a:t>Mutual aid agreements should be established for resource sharing.</a:t>
            </a:r>
          </a:p>
          <a:p>
            <a:pPr marL="577850" lvl="1">
              <a:spcBef>
                <a:spcPct val="0"/>
              </a:spcBef>
              <a:spcAft>
                <a:spcPct val="25000"/>
              </a:spcAft>
            </a:pPr>
            <a:r>
              <a:rPr lang="en-US" sz="2000" u="sng" dirty="0" smtClean="0">
                <a:solidFill>
                  <a:srgbClr val="C00000"/>
                </a:solidFill>
              </a:rPr>
              <a:t>Categorizing Resources</a:t>
            </a:r>
            <a:r>
              <a:rPr lang="en-US" sz="2000" dirty="0" smtClean="0">
                <a:solidFill>
                  <a:srgbClr val="C00000"/>
                </a:solidFill>
              </a:rPr>
              <a:t>:  </a:t>
            </a:r>
            <a:r>
              <a:rPr lang="en-US" sz="2000" dirty="0" smtClean="0"/>
              <a:t>Resources should be categorized by size, capacity, capability, skill, or other characteristics to make resource ordering and dispatch more efficient. </a:t>
            </a:r>
          </a:p>
          <a:p>
            <a:pPr marL="577850" lvl="1">
              <a:spcBef>
                <a:spcPct val="0"/>
              </a:spcBef>
              <a:spcAft>
                <a:spcPct val="25000"/>
              </a:spcAft>
            </a:pPr>
            <a:r>
              <a:rPr lang="en-US" sz="2000" u="sng" dirty="0" smtClean="0">
                <a:solidFill>
                  <a:srgbClr val="C00000"/>
                </a:solidFill>
              </a:rPr>
              <a:t>Resource Identification and Ordering</a:t>
            </a:r>
            <a:r>
              <a:rPr lang="en-US" sz="2000" dirty="0" smtClean="0">
                <a:solidFill>
                  <a:srgbClr val="C00000"/>
                </a:solidFill>
              </a:rPr>
              <a:t>:</a:t>
            </a:r>
            <a:r>
              <a:rPr lang="en-US" sz="2000" dirty="0" smtClean="0"/>
              <a:t>  Standard processes and methods to identify, order, mobilize, dispatch, and track resources should be used.</a:t>
            </a:r>
          </a:p>
          <a:p>
            <a:pPr marL="577850" lvl="1">
              <a:spcBef>
                <a:spcPct val="0"/>
              </a:spcBef>
              <a:spcAft>
                <a:spcPct val="25000"/>
              </a:spcAft>
            </a:pPr>
            <a:r>
              <a:rPr lang="en-US" sz="2000" u="sng" dirty="0" smtClean="0">
                <a:solidFill>
                  <a:srgbClr val="C00000"/>
                </a:solidFill>
              </a:rPr>
              <a:t>Effective Management of Resources</a:t>
            </a:r>
            <a:r>
              <a:rPr lang="en-US" sz="2000" dirty="0" smtClean="0">
                <a:solidFill>
                  <a:srgbClr val="C00000"/>
                </a:solidFill>
              </a:rPr>
              <a:t>:  </a:t>
            </a:r>
            <a:r>
              <a:rPr lang="en-US" sz="2000" dirty="0" smtClean="0"/>
              <a:t>Validated practices should be used to perform key resource management tasks.</a:t>
            </a: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068388"/>
            <a:ext cx="5422900" cy="4646612"/>
          </a:xfrm>
        </p:spPr>
        <p:txBody>
          <a:bodyPr/>
          <a:lstStyle/>
          <a:p>
            <a:pPr>
              <a:buNone/>
              <a:defRPr/>
            </a:pPr>
            <a:r>
              <a:rPr lang="en-US" sz="2800" dirty="0"/>
              <a:t>Resources should be evaluated:</a:t>
            </a:r>
          </a:p>
          <a:p>
            <a:pPr lvl="1">
              <a:defRPr/>
            </a:pPr>
            <a:r>
              <a:rPr lang="en-US" sz="2800" dirty="0"/>
              <a:t>On an ongoing basis as </a:t>
            </a:r>
            <a:br>
              <a:rPr lang="en-US" sz="2800" dirty="0"/>
            </a:br>
            <a:r>
              <a:rPr lang="en-US" sz="2800" dirty="0"/>
              <a:t>part of resource monitoring.</a:t>
            </a:r>
          </a:p>
          <a:p>
            <a:pPr lvl="1">
              <a:defRPr/>
            </a:pPr>
            <a:r>
              <a:rPr lang="en-US" sz="2800" dirty="0"/>
              <a:t>At demobilization, upon the </a:t>
            </a:r>
            <a:br>
              <a:rPr lang="en-US" sz="2800" dirty="0"/>
            </a:br>
            <a:r>
              <a:rPr lang="en-US" sz="2800" dirty="0"/>
              <a:t>achievement of the assigned tactical objectives.</a:t>
            </a:r>
          </a:p>
          <a:p>
            <a:pPr lvl="1">
              <a:defRPr/>
            </a:pPr>
            <a:r>
              <a:rPr lang="en-US" sz="2800" dirty="0"/>
              <a:t>During after-action reporting. </a:t>
            </a:r>
          </a:p>
          <a:p>
            <a:pPr>
              <a:defRPr/>
            </a:pPr>
            <a:endParaRPr lang="en-US" sz="2800" dirty="0"/>
          </a:p>
          <a:p>
            <a:pPr>
              <a:buNone/>
            </a:pPr>
            <a:endParaRPr lang="en-US" dirty="0"/>
          </a:p>
        </p:txBody>
      </p:sp>
      <p:sp>
        <p:nvSpPr>
          <p:cNvPr id="47106" name="Rectangle 2"/>
          <p:cNvSpPr>
            <a:spLocks noGrp="1" noChangeAspect="1" noChangeArrowheads="1"/>
          </p:cNvSpPr>
          <p:nvPr>
            <p:ph type="title"/>
          </p:nvPr>
        </p:nvSpPr>
        <p:spPr/>
        <p:txBody>
          <a:bodyPr/>
          <a:lstStyle/>
          <a:p>
            <a:r>
              <a:rPr lang="en-US" dirty="0" smtClean="0"/>
              <a:t>Resource Evaluation</a:t>
            </a:r>
          </a:p>
        </p:txBody>
      </p:sp>
      <p:pic>
        <p:nvPicPr>
          <p:cNvPr id="7" name="Picture 7" descr="Responder"/>
          <p:cNvPicPr>
            <a:picLocks noGrp="1" noChangeAspect="1" noChangeArrowheads="1"/>
          </p:cNvPicPr>
          <p:nvPr>
            <p:ph sz="half" idx="2"/>
          </p:nvPr>
        </p:nvPicPr>
        <p:blipFill>
          <a:blip r:embed="rId2" cstate="print"/>
          <a:srcRect/>
          <a:stretch>
            <a:fillRect/>
          </a:stretch>
        </p:blipFill>
        <p:spPr bwMode="auto">
          <a:xfrm>
            <a:off x="6030912" y="1610519"/>
            <a:ext cx="2543175" cy="31051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2200" dirty="0"/>
              <a:t>Management practices may be the underlying cause of poor incident outcomes:</a:t>
            </a:r>
          </a:p>
          <a:p>
            <a:pPr lvl="1">
              <a:defRPr/>
            </a:pPr>
            <a:r>
              <a:rPr lang="en-US" sz="2200" dirty="0"/>
              <a:t>Incident objectives, strategies, or tactics are unrealistic or poorly defined.</a:t>
            </a:r>
          </a:p>
          <a:p>
            <a:pPr lvl="1">
              <a:defRPr/>
            </a:pPr>
            <a:r>
              <a:rPr lang="en-US" sz="2200" dirty="0"/>
              <a:t>The wrong resource was allocated for the assignment.</a:t>
            </a:r>
          </a:p>
          <a:p>
            <a:pPr lvl="1">
              <a:defRPr/>
            </a:pPr>
            <a:r>
              <a:rPr lang="en-US" sz="2200" dirty="0"/>
              <a:t>There are inadequate tactical resources, logistical support, or communications.</a:t>
            </a:r>
          </a:p>
          <a:p>
            <a:pPr lvl="1">
              <a:defRPr/>
            </a:pPr>
            <a:r>
              <a:rPr lang="en-US" sz="2200" dirty="0"/>
              <a:t>The resource is not trained or properly equipped for the assignment.</a:t>
            </a:r>
          </a:p>
          <a:p>
            <a:pPr lvl="1">
              <a:defRPr/>
            </a:pPr>
            <a:r>
              <a:rPr lang="en-US" sz="2200" dirty="0"/>
              <a:t>Conflicting agency policies or procedures prevent the resource from carrying out the assignment</a:t>
            </a:r>
            <a:r>
              <a:rPr lang="en-US" sz="2200" dirty="0" smtClean="0"/>
              <a:t>.</a:t>
            </a:r>
            <a:endParaRPr lang="en-US" sz="2200" dirty="0"/>
          </a:p>
        </p:txBody>
      </p:sp>
      <p:sp>
        <p:nvSpPr>
          <p:cNvPr id="48130" name="Rectangle 2"/>
          <p:cNvSpPr>
            <a:spLocks noGrp="1" noChangeAspect="1" noChangeArrowheads="1"/>
          </p:cNvSpPr>
          <p:nvPr>
            <p:ph type="title"/>
          </p:nvPr>
        </p:nvSpPr>
        <p:spPr/>
        <p:txBody>
          <a:bodyPr/>
          <a:lstStyle/>
          <a:p>
            <a:r>
              <a:rPr lang="en-US" sz="3200" dirty="0" smtClean="0"/>
              <a:t>Management Actions &amp; Poor Performance</a:t>
            </a:r>
          </a:p>
        </p:txBody>
      </p:sp>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2200" u="sng" dirty="0"/>
              <a:t>Instructions</a:t>
            </a:r>
            <a:r>
              <a:rPr lang="en-US" sz="2200" dirty="0"/>
              <a:t>:</a:t>
            </a:r>
          </a:p>
          <a:p>
            <a:pPr lvl="1" indent="-457200">
              <a:buFont typeface="Wingdings" pitchFamily="2" charset="2"/>
              <a:buAutoNum type="arabicPeriod"/>
              <a:defRPr/>
            </a:pPr>
            <a:r>
              <a:rPr lang="en-US" sz="2200" dirty="0"/>
              <a:t>Working as a team, review your assigned problem statement.</a:t>
            </a:r>
          </a:p>
          <a:p>
            <a:pPr indent="-457200">
              <a:buFont typeface="+mj-lt"/>
              <a:buAutoNum type="arabicPeriod" startAt="2"/>
              <a:defRPr/>
            </a:pPr>
            <a:r>
              <a:rPr lang="en-US" sz="2200" dirty="0"/>
              <a:t>Answer the following questions:</a:t>
            </a:r>
          </a:p>
          <a:p>
            <a:pPr marL="800100" lvl="1">
              <a:defRPr/>
            </a:pPr>
            <a:r>
              <a:rPr lang="en-US" sz="2200" dirty="0"/>
              <a:t>What is the cause of the performance problem?</a:t>
            </a:r>
          </a:p>
          <a:p>
            <a:pPr marL="800100" lvl="1">
              <a:defRPr/>
            </a:pPr>
            <a:r>
              <a:rPr lang="en-US" sz="2200" dirty="0"/>
              <a:t>Who in the Command and General Staff need to address the problem?</a:t>
            </a:r>
          </a:p>
          <a:p>
            <a:pPr marL="800100" lvl="1">
              <a:defRPr/>
            </a:pPr>
            <a:r>
              <a:rPr lang="en-US" sz="2200" dirty="0"/>
              <a:t>What are some strategies for preventing or solving this problem?</a:t>
            </a:r>
          </a:p>
          <a:p>
            <a:pPr lvl="1" indent="-457200">
              <a:buFont typeface="+mj-lt"/>
              <a:buAutoNum type="arabicPeriod" startAt="3"/>
              <a:defRPr/>
            </a:pPr>
            <a:r>
              <a:rPr lang="en-US" sz="2200" dirty="0"/>
              <a:t>Select a spokesperson and be prepared to present your work in 15 minutes</a:t>
            </a:r>
            <a:r>
              <a:rPr lang="en-US" sz="2200" dirty="0" smtClean="0"/>
              <a:t>.</a:t>
            </a:r>
            <a:endParaRPr lang="en-US" sz="2200" dirty="0"/>
          </a:p>
        </p:txBody>
      </p:sp>
      <p:sp>
        <p:nvSpPr>
          <p:cNvPr id="49154" name="Rectangle 2"/>
          <p:cNvSpPr>
            <a:spLocks noGrp="1" noChangeAspect="1" noChangeArrowheads="1"/>
          </p:cNvSpPr>
          <p:nvPr>
            <p:ph type="title"/>
          </p:nvPr>
        </p:nvSpPr>
        <p:spPr/>
        <p:txBody>
          <a:bodyPr/>
          <a:lstStyle/>
          <a:p>
            <a:r>
              <a:rPr lang="en-US" sz="3000" dirty="0" smtClean="0"/>
              <a:t>Activity:  Improving Performance Effectiveness</a:t>
            </a:r>
          </a:p>
        </p:txBody>
      </p:sp>
    </p:spTree>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spect="1" noChangeArrowheads="1"/>
          </p:cNvSpPr>
          <p:nvPr>
            <p:ph type="title"/>
          </p:nvPr>
        </p:nvSpPr>
        <p:spPr/>
        <p:txBody>
          <a:bodyPr/>
          <a:lstStyle/>
          <a:p>
            <a:r>
              <a:rPr lang="en-US" sz="3600" dirty="0" smtClean="0"/>
              <a:t>Recover, Demobilize, and Reimburse</a:t>
            </a:r>
          </a:p>
        </p:txBody>
      </p:sp>
      <p:pic>
        <p:nvPicPr>
          <p:cNvPr id="50179" name="Picture 10" descr="A flow chart of the Incident Resource Management Process. Recover/Demobilize and Reimburse are highligh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 y="1077913"/>
            <a:ext cx="8180388" cy="474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01599" y="1068388"/>
            <a:ext cx="4281219" cy="4646612"/>
          </a:xfrm>
        </p:spPr>
        <p:txBody>
          <a:bodyPr/>
          <a:lstStyle/>
          <a:p>
            <a:pPr marL="628650" lvl="1">
              <a:spcBef>
                <a:spcPct val="50000"/>
              </a:spcBef>
              <a:defRPr/>
            </a:pPr>
            <a:r>
              <a:rPr lang="en-US" dirty="0"/>
              <a:t>Initial incident needs exceed resources.</a:t>
            </a:r>
          </a:p>
          <a:p>
            <a:pPr marL="628650" lvl="1">
              <a:spcBef>
                <a:spcPct val="50000"/>
              </a:spcBef>
              <a:defRPr/>
            </a:pPr>
            <a:r>
              <a:rPr lang="en-US" dirty="0"/>
              <a:t>Resources sufficient to control incident.</a:t>
            </a:r>
          </a:p>
          <a:p>
            <a:pPr marL="628650" lvl="1">
              <a:spcBef>
                <a:spcPct val="50000"/>
              </a:spcBef>
              <a:defRPr/>
            </a:pPr>
            <a:r>
              <a:rPr lang="en-US" dirty="0"/>
              <a:t>Incident decline results in excess resources</a:t>
            </a:r>
            <a:r>
              <a:rPr lang="en-US" dirty="0" smtClean="0"/>
              <a:t>.</a:t>
            </a:r>
            <a:endParaRPr lang="en-US" dirty="0"/>
          </a:p>
        </p:txBody>
      </p:sp>
      <p:sp>
        <p:nvSpPr>
          <p:cNvPr id="51202" name="Rectangle 2"/>
          <p:cNvSpPr>
            <a:spLocks noGrp="1" noChangeAspect="1" noChangeArrowheads="1"/>
          </p:cNvSpPr>
          <p:nvPr>
            <p:ph type="title"/>
          </p:nvPr>
        </p:nvSpPr>
        <p:spPr/>
        <p:txBody>
          <a:bodyPr/>
          <a:lstStyle/>
          <a:p>
            <a:r>
              <a:rPr lang="en-US" dirty="0" smtClean="0"/>
              <a:t>Evaluating Resource Needs</a:t>
            </a:r>
          </a:p>
        </p:txBody>
      </p:sp>
      <p:grpSp>
        <p:nvGrpSpPr>
          <p:cNvPr id="13" name="Group 12" descr="Timeline on Resource Needs"/>
          <p:cNvGrpSpPr>
            <a:grpSpLocks/>
          </p:cNvGrpSpPr>
          <p:nvPr/>
        </p:nvGrpSpPr>
        <p:grpSpPr bwMode="auto">
          <a:xfrm>
            <a:off x="4367776" y="1573265"/>
            <a:ext cx="4519613" cy="3693644"/>
            <a:chOff x="2167" y="738"/>
            <a:chExt cx="3305" cy="2718"/>
          </a:xfrm>
        </p:grpSpPr>
        <p:sp>
          <p:nvSpPr>
            <p:cNvPr id="14" name="Rectangle 13" descr="Graph. X-axis is labeled Resources and Y-axis is labeled Time. Incident Needs data line curves upward then curves downward over time. Resources Mobilized data line starts after the Incident Needs data line, but similarly curves upward then downward."/>
            <p:cNvSpPr>
              <a:spLocks noChangeArrowheads="1"/>
            </p:cNvSpPr>
            <p:nvPr/>
          </p:nvSpPr>
          <p:spPr bwMode="auto">
            <a:xfrm>
              <a:off x="2178" y="738"/>
              <a:ext cx="3294" cy="2709"/>
            </a:xfrm>
            <a:prstGeom prst="rect">
              <a:avLst/>
            </a:prstGeom>
            <a:solidFill>
              <a:srgbClr val="003366"/>
            </a:solidFill>
            <a:ln w="9525">
              <a:noFill/>
              <a:miter lim="800000"/>
              <a:headEnd/>
              <a:tailEnd/>
            </a:ln>
            <a:effectLst>
              <a:outerShdw dist="35921" dir="2700000" algn="ctr" rotWithShape="0">
                <a:srgbClr val="808080"/>
              </a:outerShdw>
            </a:effectLst>
          </p:spPr>
          <p:txBody>
            <a:bodyPr wrap="none" anchor="ctr"/>
            <a:lstStyle/>
            <a:p>
              <a:pPr>
                <a:defRPr/>
              </a:pPr>
              <a:endParaRPr lang="en-US" dirty="0">
                <a:solidFill>
                  <a:schemeClr val="bg1"/>
                </a:solidFill>
                <a:latin typeface="+mn-lt"/>
              </a:endParaRPr>
            </a:p>
          </p:txBody>
        </p:sp>
        <p:sp>
          <p:nvSpPr>
            <p:cNvPr id="15" name="Freeform 14"/>
            <p:cNvSpPr>
              <a:spLocks/>
            </p:cNvSpPr>
            <p:nvPr/>
          </p:nvSpPr>
          <p:spPr bwMode="auto">
            <a:xfrm>
              <a:off x="2409" y="1296"/>
              <a:ext cx="2986" cy="1847"/>
            </a:xfrm>
            <a:custGeom>
              <a:avLst/>
              <a:gdLst/>
              <a:ahLst/>
              <a:cxnLst>
                <a:cxn ang="0">
                  <a:pos x="0" y="2880"/>
                </a:cxn>
                <a:cxn ang="0">
                  <a:pos x="2256" y="0"/>
                </a:cxn>
                <a:cxn ang="0">
                  <a:pos x="4656" y="2880"/>
                </a:cxn>
              </a:cxnLst>
              <a:rect l="0" t="0" r="r" b="b"/>
              <a:pathLst>
                <a:path w="4656" h="2880">
                  <a:moveTo>
                    <a:pt x="0" y="2880"/>
                  </a:moveTo>
                  <a:cubicBezTo>
                    <a:pt x="740" y="1440"/>
                    <a:pt x="1480" y="0"/>
                    <a:pt x="2256" y="0"/>
                  </a:cubicBezTo>
                  <a:cubicBezTo>
                    <a:pt x="3032" y="0"/>
                    <a:pt x="3844" y="1440"/>
                    <a:pt x="4656" y="2880"/>
                  </a:cubicBezTo>
                </a:path>
              </a:pathLst>
            </a:custGeom>
            <a:noFill/>
            <a:ln w="57150" cmpd="sng">
              <a:solidFill>
                <a:schemeClr val="bg1"/>
              </a:solidFill>
              <a:round/>
              <a:headEnd/>
              <a:tailEnd/>
            </a:ln>
            <a:effectLst/>
          </p:spPr>
          <p:txBody>
            <a:bodyPr wrap="none" anchor="ctr"/>
            <a:lstStyle/>
            <a:p>
              <a:pPr>
                <a:defRPr/>
              </a:pPr>
              <a:endParaRPr lang="en-US" dirty="0">
                <a:solidFill>
                  <a:schemeClr val="bg1"/>
                </a:solidFill>
                <a:latin typeface="+mn-lt"/>
              </a:endParaRPr>
            </a:p>
          </p:txBody>
        </p:sp>
        <p:sp>
          <p:nvSpPr>
            <p:cNvPr id="16" name="Freeform 15"/>
            <p:cNvSpPr>
              <a:spLocks/>
            </p:cNvSpPr>
            <p:nvPr/>
          </p:nvSpPr>
          <p:spPr bwMode="auto">
            <a:xfrm>
              <a:off x="2808" y="1204"/>
              <a:ext cx="2583" cy="1939"/>
            </a:xfrm>
            <a:custGeom>
              <a:avLst/>
              <a:gdLst/>
              <a:ahLst/>
              <a:cxnLst>
                <a:cxn ang="0">
                  <a:pos x="0" y="2880"/>
                </a:cxn>
                <a:cxn ang="0">
                  <a:pos x="2256" y="0"/>
                </a:cxn>
                <a:cxn ang="0">
                  <a:pos x="4656" y="2880"/>
                </a:cxn>
              </a:cxnLst>
              <a:rect l="0" t="0" r="r" b="b"/>
              <a:pathLst>
                <a:path w="4656" h="2880">
                  <a:moveTo>
                    <a:pt x="0" y="2880"/>
                  </a:moveTo>
                  <a:cubicBezTo>
                    <a:pt x="740" y="1440"/>
                    <a:pt x="1480" y="0"/>
                    <a:pt x="2256" y="0"/>
                  </a:cubicBezTo>
                  <a:cubicBezTo>
                    <a:pt x="3032" y="0"/>
                    <a:pt x="3844" y="1440"/>
                    <a:pt x="4656" y="2880"/>
                  </a:cubicBezTo>
                </a:path>
              </a:pathLst>
            </a:custGeom>
            <a:noFill/>
            <a:ln w="57150" cap="flat" cmpd="sng">
              <a:solidFill>
                <a:srgbClr val="00FF00"/>
              </a:solidFill>
              <a:prstDash val="dash"/>
              <a:round/>
              <a:headEnd/>
              <a:tailEnd/>
            </a:ln>
            <a:effectLst/>
          </p:spPr>
          <p:txBody>
            <a:bodyPr wrap="none" anchor="ctr"/>
            <a:lstStyle/>
            <a:p>
              <a:pPr>
                <a:defRPr/>
              </a:pPr>
              <a:endParaRPr lang="en-US" dirty="0">
                <a:solidFill>
                  <a:schemeClr val="bg1"/>
                </a:solidFill>
                <a:latin typeface="+mn-lt"/>
              </a:endParaRPr>
            </a:p>
          </p:txBody>
        </p:sp>
        <p:sp>
          <p:nvSpPr>
            <p:cNvPr id="17" name="Text Box 16"/>
            <p:cNvSpPr txBox="1">
              <a:spLocks noChangeArrowheads="1"/>
            </p:cNvSpPr>
            <p:nvPr/>
          </p:nvSpPr>
          <p:spPr bwMode="auto">
            <a:xfrm rot="-5400000">
              <a:off x="1775" y="1786"/>
              <a:ext cx="1034" cy="250"/>
            </a:xfrm>
            <a:prstGeom prst="rect">
              <a:avLst/>
            </a:prstGeom>
            <a:noFill/>
            <a:ln w="9525">
              <a:noFill/>
              <a:miter lim="800000"/>
              <a:headEnd/>
              <a:tailEnd/>
            </a:ln>
            <a:effectLst/>
          </p:spPr>
          <p:txBody>
            <a:bodyPr>
              <a:spAutoFit/>
            </a:bodyPr>
            <a:lstStyle/>
            <a:p>
              <a:pPr eaLnBrk="0" hangingPunct="0">
                <a:spcBef>
                  <a:spcPct val="50000"/>
                </a:spcBef>
                <a:defRPr/>
              </a:pPr>
              <a:r>
                <a:rPr lang="en-US" sz="2000" dirty="0">
                  <a:solidFill>
                    <a:schemeClr val="bg1"/>
                  </a:solidFill>
                  <a:latin typeface="+mn-lt"/>
                </a:rPr>
                <a:t>Resources</a:t>
              </a:r>
            </a:p>
          </p:txBody>
        </p:sp>
        <p:sp>
          <p:nvSpPr>
            <p:cNvPr id="18" name="Text Box 17"/>
            <p:cNvSpPr txBox="1">
              <a:spLocks noChangeArrowheads="1"/>
            </p:cNvSpPr>
            <p:nvPr/>
          </p:nvSpPr>
          <p:spPr bwMode="auto">
            <a:xfrm>
              <a:off x="3579" y="3162"/>
              <a:ext cx="623" cy="294"/>
            </a:xfrm>
            <a:prstGeom prst="rect">
              <a:avLst/>
            </a:prstGeom>
            <a:noFill/>
            <a:ln w="9525">
              <a:noFill/>
              <a:miter lim="800000"/>
              <a:headEnd/>
              <a:tailEnd/>
            </a:ln>
            <a:effectLst/>
          </p:spPr>
          <p:txBody>
            <a:bodyPr wrap="square">
              <a:spAutoFit/>
            </a:bodyPr>
            <a:lstStyle/>
            <a:p>
              <a:pPr eaLnBrk="0" hangingPunct="0">
                <a:spcBef>
                  <a:spcPct val="50000"/>
                </a:spcBef>
                <a:defRPr/>
              </a:pPr>
              <a:r>
                <a:rPr lang="en-US" sz="2000" dirty="0" smtClean="0">
                  <a:solidFill>
                    <a:schemeClr val="bg1"/>
                  </a:solidFill>
                  <a:latin typeface="+mn-lt"/>
                </a:rPr>
                <a:t>Time</a:t>
              </a:r>
              <a:endParaRPr lang="en-US" sz="2000" dirty="0">
                <a:solidFill>
                  <a:schemeClr val="bg1"/>
                </a:solidFill>
                <a:latin typeface="+mn-lt"/>
              </a:endParaRPr>
            </a:p>
          </p:txBody>
        </p:sp>
        <p:sp>
          <p:nvSpPr>
            <p:cNvPr id="19" name="Text Box 18"/>
            <p:cNvSpPr txBox="1">
              <a:spLocks noChangeArrowheads="1"/>
            </p:cNvSpPr>
            <p:nvPr/>
          </p:nvSpPr>
          <p:spPr bwMode="auto">
            <a:xfrm rot="-3666816">
              <a:off x="2211" y="2036"/>
              <a:ext cx="1114" cy="212"/>
            </a:xfrm>
            <a:prstGeom prst="rect">
              <a:avLst/>
            </a:prstGeom>
            <a:noFill/>
            <a:ln w="9525">
              <a:noFill/>
              <a:miter lim="800000"/>
              <a:headEnd/>
              <a:tailEnd/>
            </a:ln>
            <a:effectLst/>
          </p:spPr>
          <p:txBody>
            <a:bodyPr>
              <a:spAutoFit/>
            </a:bodyPr>
            <a:lstStyle/>
            <a:p>
              <a:pPr eaLnBrk="0" hangingPunct="0">
                <a:spcBef>
                  <a:spcPct val="50000"/>
                </a:spcBef>
                <a:defRPr/>
              </a:pPr>
              <a:r>
                <a:rPr lang="en-US" sz="1600" dirty="0">
                  <a:solidFill>
                    <a:schemeClr val="bg1"/>
                  </a:solidFill>
                  <a:latin typeface="+mn-lt"/>
                </a:rPr>
                <a:t>Incident Needs</a:t>
              </a:r>
            </a:p>
          </p:txBody>
        </p:sp>
        <p:sp>
          <p:nvSpPr>
            <p:cNvPr id="20" name="Text Box 19"/>
            <p:cNvSpPr txBox="1">
              <a:spLocks noChangeArrowheads="1"/>
            </p:cNvSpPr>
            <p:nvPr/>
          </p:nvSpPr>
          <p:spPr bwMode="auto">
            <a:xfrm rot="-3938513">
              <a:off x="2282" y="2182"/>
              <a:ext cx="1586" cy="219"/>
            </a:xfrm>
            <a:prstGeom prst="rect">
              <a:avLst/>
            </a:prstGeom>
            <a:noFill/>
            <a:ln w="9525">
              <a:noFill/>
              <a:miter lim="800000"/>
              <a:headEnd/>
              <a:tailEnd/>
            </a:ln>
            <a:effectLst/>
          </p:spPr>
          <p:txBody>
            <a:bodyPr>
              <a:spAutoFit/>
            </a:bodyPr>
            <a:lstStyle/>
            <a:p>
              <a:pPr eaLnBrk="0" hangingPunct="0">
                <a:spcBef>
                  <a:spcPct val="50000"/>
                </a:spcBef>
                <a:defRPr/>
              </a:pPr>
              <a:r>
                <a:rPr lang="en-US" sz="1600" dirty="0">
                  <a:solidFill>
                    <a:schemeClr val="bg1"/>
                  </a:solidFill>
                  <a:latin typeface="+mn-lt"/>
                </a:rPr>
                <a:t>Resources Mobilized</a:t>
              </a:r>
            </a:p>
          </p:txBody>
        </p:sp>
        <p:sp>
          <p:nvSpPr>
            <p:cNvPr id="21" name="Freeform 20"/>
            <p:cNvSpPr>
              <a:spLocks/>
            </p:cNvSpPr>
            <p:nvPr/>
          </p:nvSpPr>
          <p:spPr bwMode="auto">
            <a:xfrm>
              <a:off x="2391" y="857"/>
              <a:ext cx="3038" cy="2275"/>
            </a:xfrm>
            <a:custGeom>
              <a:avLst/>
              <a:gdLst/>
              <a:ahLst/>
              <a:cxnLst>
                <a:cxn ang="0">
                  <a:pos x="0" y="0"/>
                </a:cxn>
                <a:cxn ang="0">
                  <a:pos x="0" y="3552"/>
                </a:cxn>
                <a:cxn ang="0">
                  <a:pos x="4992" y="3552"/>
                </a:cxn>
              </a:cxnLst>
              <a:rect l="0" t="0" r="r" b="b"/>
              <a:pathLst>
                <a:path w="4992" h="3552">
                  <a:moveTo>
                    <a:pt x="0" y="0"/>
                  </a:moveTo>
                  <a:lnTo>
                    <a:pt x="0" y="3552"/>
                  </a:lnTo>
                  <a:lnTo>
                    <a:pt x="4992" y="3552"/>
                  </a:lnTo>
                </a:path>
              </a:pathLst>
            </a:custGeom>
            <a:noFill/>
            <a:ln w="19050" cmpd="sng">
              <a:solidFill>
                <a:schemeClr val="bg1"/>
              </a:solidFill>
              <a:round/>
              <a:headEnd/>
              <a:tailEnd/>
            </a:ln>
            <a:effectLst/>
          </p:spPr>
          <p:txBody>
            <a:bodyPr/>
            <a:lstStyle/>
            <a:p>
              <a:pPr>
                <a:defRPr/>
              </a:pPr>
              <a:endParaRPr lang="en-US" dirty="0">
                <a:solidFill>
                  <a:schemeClr val="bg1"/>
                </a:solidFill>
                <a:latin typeface="+mn-lt"/>
              </a:endParaRPr>
            </a:p>
          </p:txBody>
        </p:sp>
      </p:grpSp>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defRPr/>
            </a:pPr>
            <a:r>
              <a:rPr lang="en-US" sz="2400" dirty="0"/>
              <a:t>Excess resources must be released in a timely manner to reduce costs, and to "free them up" for reassignments.  </a:t>
            </a:r>
          </a:p>
          <a:p>
            <a:pPr lvl="1">
              <a:defRPr/>
            </a:pPr>
            <a:r>
              <a:rPr lang="en-US" sz="2400" dirty="0"/>
              <a:t>Demobilization planning </a:t>
            </a:r>
            <a:r>
              <a:rPr lang="en-US" sz="2400" dirty="0">
                <a:solidFill>
                  <a:srgbClr val="C00000"/>
                </a:solidFill>
              </a:rPr>
              <a:t>should begin almost immediately</a:t>
            </a:r>
            <a:r>
              <a:rPr lang="en-US" sz="2400" dirty="0"/>
              <a:t>.</a:t>
            </a:r>
          </a:p>
          <a:p>
            <a:pPr lvl="1">
              <a:defRPr/>
            </a:pPr>
            <a:r>
              <a:rPr lang="en-US" sz="2400" dirty="0"/>
              <a:t>Demobilization planning begins with the tactical resources assigned to the Operations Section.  As tactical resources are released, support resources may also be reduced</a:t>
            </a:r>
            <a:r>
              <a:rPr lang="en-US" sz="2400" dirty="0" smtClean="0"/>
              <a:t>.</a:t>
            </a:r>
            <a:endParaRPr lang="en-US" sz="2400" dirty="0"/>
          </a:p>
        </p:txBody>
      </p:sp>
      <p:sp>
        <p:nvSpPr>
          <p:cNvPr id="52226" name="Rectangle 2"/>
          <p:cNvSpPr>
            <a:spLocks noGrp="1" noChangeAspect="1" noChangeArrowheads="1"/>
          </p:cNvSpPr>
          <p:nvPr>
            <p:ph type="title"/>
          </p:nvPr>
        </p:nvSpPr>
        <p:spPr/>
        <p:txBody>
          <a:bodyPr/>
          <a:lstStyle/>
          <a:p>
            <a:r>
              <a:rPr lang="en-US" dirty="0" smtClean="0"/>
              <a:t>Resource Demobilization</a:t>
            </a:r>
          </a:p>
        </p:txBody>
      </p:sp>
      <p:pic>
        <p:nvPicPr>
          <p:cNvPr id="16" name="Picture 6" descr="Man working on computer"/>
          <p:cNvPicPr>
            <a:picLocks noChangeAspect="1" noChangeArrowheads="1"/>
          </p:cNvPicPr>
          <p:nvPr/>
        </p:nvPicPr>
        <p:blipFill>
          <a:blip r:embed="rId2"/>
          <a:srcRect/>
          <a:stretch>
            <a:fillRect/>
          </a:stretch>
        </p:blipFill>
        <p:spPr bwMode="auto">
          <a:xfrm>
            <a:off x="5329238" y="4384675"/>
            <a:ext cx="3044825" cy="1195388"/>
          </a:xfrm>
          <a:prstGeom prst="rect">
            <a:avLst/>
          </a:prstGeom>
          <a:noFill/>
          <a:ln w="9525">
            <a:solidFill>
              <a:schemeClr val="bg1"/>
            </a:solidFill>
            <a:miter lim="800000"/>
            <a:headEnd/>
            <a:tailEnd/>
          </a:ln>
          <a:effectLst>
            <a:outerShdw dist="35921" dir="2700000" algn="ctr" rotWithShape="0">
              <a:srgbClr val="DDDDDD">
                <a:alpha val="50000"/>
              </a:srgbClr>
            </a:outerShdw>
          </a:effectLst>
        </p:spPr>
      </p:pic>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79800" y="1384300"/>
            <a:ext cx="5207000" cy="4330700"/>
          </a:xfrm>
        </p:spPr>
        <p:txBody>
          <a:bodyPr/>
          <a:lstStyle/>
          <a:p>
            <a:pPr marL="342900" indent="-342900">
              <a:spcBef>
                <a:spcPct val="30000"/>
              </a:spcBef>
            </a:pPr>
            <a:r>
              <a:rPr lang="en-US" dirty="0">
                <a:solidFill>
                  <a:srgbClr val="25387D"/>
                </a:solidFill>
                <a:latin typeface="Arial" charset="0"/>
              </a:rPr>
              <a:t>Follow instructions . . .</a:t>
            </a:r>
          </a:p>
          <a:p>
            <a:pPr marL="463550" lvl="1" indent="-349250">
              <a:spcBef>
                <a:spcPct val="30000"/>
              </a:spcBef>
              <a:buClr>
                <a:srgbClr val="25387D"/>
              </a:buClr>
              <a:buSzPts val="2800"/>
            </a:pPr>
            <a:r>
              <a:rPr lang="en-US" dirty="0">
                <a:solidFill>
                  <a:srgbClr val="25387D"/>
                </a:solidFill>
                <a:latin typeface="Arial" charset="0"/>
              </a:rPr>
              <a:t>Presented by instructors.</a:t>
            </a:r>
          </a:p>
          <a:p>
            <a:pPr marL="463550" lvl="1" indent="-349250">
              <a:spcBef>
                <a:spcPct val="30000"/>
              </a:spcBef>
              <a:buClr>
                <a:srgbClr val="25387D"/>
              </a:buClr>
              <a:buSzPts val="2800"/>
            </a:pPr>
            <a:r>
              <a:rPr lang="en-US" dirty="0">
                <a:solidFill>
                  <a:srgbClr val="25387D"/>
                </a:solidFill>
                <a:latin typeface="Arial" charset="0"/>
              </a:rPr>
              <a:t>Outlined on handouts.</a:t>
            </a:r>
          </a:p>
          <a:p>
            <a:endParaRPr lang="en-US" dirty="0"/>
          </a:p>
        </p:txBody>
      </p:sp>
      <p:sp>
        <p:nvSpPr>
          <p:cNvPr id="53250" name="Rectangle 2"/>
          <p:cNvSpPr>
            <a:spLocks noGrp="1" noChangeAspect="1" noChangeArrowheads="1"/>
          </p:cNvSpPr>
          <p:nvPr>
            <p:ph type="title"/>
          </p:nvPr>
        </p:nvSpPr>
        <p:spPr/>
        <p:txBody>
          <a:bodyPr/>
          <a:lstStyle/>
          <a:p>
            <a:r>
              <a:rPr lang="en-US" dirty="0" smtClean="0">
                <a:solidFill>
                  <a:srgbClr val="25387D"/>
                </a:solidFill>
              </a:rPr>
              <a:t>Applied </a:t>
            </a:r>
            <a:r>
              <a:rPr lang="en-US" dirty="0"/>
              <a:t>Activity</a:t>
            </a:r>
            <a:endParaRPr lang="en-US" dirty="0" smtClean="0">
              <a:solidFill>
                <a:srgbClr val="25387D"/>
              </a:solidFill>
            </a:endParaRPr>
          </a:p>
        </p:txBody>
      </p:sp>
      <p:pic>
        <p:nvPicPr>
          <p:cNvPr id="53251" name="Picture 4" descr="Meeting"/>
          <p:cNvPicPr>
            <a:picLocks noChangeAspect="1"/>
          </p:cNvPicPr>
          <p:nvPr/>
        </p:nvPicPr>
        <p:blipFill>
          <a:blip r:embed="rId2">
            <a:lum bright="20000"/>
            <a:extLst>
              <a:ext uri="{28A0092B-C50C-407E-A947-70E740481C1C}">
                <a14:useLocalDpi xmlns:a14="http://schemas.microsoft.com/office/drawing/2010/main" val="0"/>
              </a:ext>
            </a:extLst>
          </a:blip>
          <a:srcRect l="26666" r="33194"/>
          <a:stretch>
            <a:fillRect/>
          </a:stretch>
        </p:blipFill>
        <p:spPr bwMode="auto">
          <a:xfrm>
            <a:off x="600075" y="1243013"/>
            <a:ext cx="2536825" cy="4205287"/>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2400" dirty="0"/>
              <a:t>Are you now able to:</a:t>
            </a:r>
          </a:p>
          <a:p>
            <a:pPr lvl="1">
              <a:defRPr/>
            </a:pPr>
            <a:r>
              <a:rPr lang="en-US" sz="2400" dirty="0"/>
              <a:t>Identify and describe basic principles of resource management?</a:t>
            </a:r>
          </a:p>
          <a:p>
            <a:pPr lvl="1">
              <a:defRPr/>
            </a:pPr>
            <a:r>
              <a:rPr lang="en-US" sz="2400" dirty="0"/>
              <a:t>Identify the basic steps involved in managing incident resources?</a:t>
            </a:r>
          </a:p>
          <a:p>
            <a:pPr lvl="1">
              <a:defRPr/>
            </a:pPr>
            <a:r>
              <a:rPr lang="en-US" sz="2400" dirty="0"/>
              <a:t>Identify key considerations associated with resource management and the reasons for each?</a:t>
            </a:r>
          </a:p>
          <a:p>
            <a:pPr lvl="1">
              <a:defRPr/>
            </a:pPr>
            <a:r>
              <a:rPr lang="en-US" sz="2400" dirty="0"/>
              <a:t>Describe how ICS Form 215, Operational Planning Worksheet, is used to manage incident or event resources</a:t>
            </a:r>
            <a:r>
              <a:rPr lang="en-US" sz="2400" dirty="0" smtClean="0"/>
              <a:t>?</a:t>
            </a:r>
            <a:endParaRPr lang="en-US" sz="2400" dirty="0"/>
          </a:p>
        </p:txBody>
      </p:sp>
      <p:sp>
        <p:nvSpPr>
          <p:cNvPr id="54274" name="Rectangle 2"/>
          <p:cNvSpPr>
            <a:spLocks noGrp="1" noChangeAspect="1" noChangeArrowheads="1"/>
          </p:cNvSpPr>
          <p:nvPr>
            <p:ph type="title"/>
          </p:nvPr>
        </p:nvSpPr>
        <p:spPr/>
        <p:txBody>
          <a:bodyPr/>
          <a:lstStyle/>
          <a:p>
            <a:r>
              <a:rPr lang="en-US" dirty="0" smtClean="0"/>
              <a:t>Summary (1 of 2)</a:t>
            </a:r>
          </a:p>
        </p:txBody>
      </p:sp>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73400" y="1068388"/>
            <a:ext cx="5613400" cy="4646612"/>
          </a:xfrm>
        </p:spPr>
        <p:txBody>
          <a:bodyPr/>
          <a:lstStyle/>
          <a:p>
            <a:pPr>
              <a:defRPr/>
            </a:pPr>
            <a:r>
              <a:rPr lang="en-US" sz="2400" dirty="0"/>
              <a:t>Are you now able to:</a:t>
            </a:r>
          </a:p>
          <a:p>
            <a:pPr lvl="1">
              <a:defRPr/>
            </a:pPr>
            <a:r>
              <a:rPr lang="en-US" sz="2400" dirty="0"/>
              <a:t>Identify the organizational elements at the incident that can order resources? </a:t>
            </a:r>
          </a:p>
          <a:p>
            <a:pPr lvl="1">
              <a:defRPr/>
            </a:pPr>
            <a:r>
              <a:rPr lang="en-US" sz="2400" dirty="0"/>
              <a:t>Describe the differences between single-point and multipoint resource ordering and the reasons for each</a:t>
            </a:r>
            <a:r>
              <a:rPr lang="en-US" sz="2400" dirty="0" smtClean="0"/>
              <a:t>?</a:t>
            </a:r>
            <a:endParaRPr lang="en-US" sz="2400" dirty="0"/>
          </a:p>
        </p:txBody>
      </p:sp>
      <p:sp>
        <p:nvSpPr>
          <p:cNvPr id="55298" name="Rectangle 2"/>
          <p:cNvSpPr>
            <a:spLocks noGrp="1" noChangeAspect="1" noChangeArrowheads="1"/>
          </p:cNvSpPr>
          <p:nvPr>
            <p:ph type="title"/>
          </p:nvPr>
        </p:nvSpPr>
        <p:spPr/>
        <p:txBody>
          <a:bodyPr/>
          <a:lstStyle/>
          <a:p>
            <a:r>
              <a:rPr lang="en-US" dirty="0" smtClean="0"/>
              <a:t>Summary (2 of 2)</a:t>
            </a:r>
          </a:p>
        </p:txBody>
      </p:sp>
      <p:pic>
        <p:nvPicPr>
          <p:cNvPr id="4" name="Picture 2" descr="Member of the Ohio Disaster Medical Assistance Team (DMAT) "/>
          <p:cNvPicPr>
            <a:picLocks noChangeAspect="1" noChangeArrowheads="1"/>
          </p:cNvPicPr>
          <p:nvPr/>
        </p:nvPicPr>
        <p:blipFill>
          <a:blip r:embed="rId2"/>
          <a:srcRect l="50333"/>
          <a:stretch>
            <a:fillRect/>
          </a:stretch>
        </p:blipFill>
        <p:spPr bwMode="auto">
          <a:xfrm>
            <a:off x="576263" y="1265238"/>
            <a:ext cx="2278062" cy="3038475"/>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spect="1" noChangeArrowheads="1"/>
          </p:cNvSpPr>
          <p:nvPr>
            <p:ph type="title"/>
          </p:nvPr>
        </p:nvSpPr>
        <p:spPr>
          <a:xfrm>
            <a:off x="457200" y="304800"/>
            <a:ext cx="8474075" cy="639763"/>
          </a:xfrm>
        </p:spPr>
        <p:txBody>
          <a:bodyPr/>
          <a:lstStyle/>
          <a:p>
            <a:r>
              <a:rPr lang="en-US" sz="3600" dirty="0" smtClean="0"/>
              <a:t>Resource Management Practices</a:t>
            </a:r>
          </a:p>
        </p:txBody>
      </p:sp>
      <p:sp>
        <p:nvSpPr>
          <p:cNvPr id="11267" name="Rectangle 4"/>
          <p:cNvSpPr>
            <a:spLocks noGrp="1" noChangeArrowheads="1"/>
          </p:cNvSpPr>
          <p:nvPr>
            <p:ph idx="1"/>
          </p:nvPr>
        </p:nvSpPr>
        <p:spPr>
          <a:xfrm>
            <a:off x="342900" y="1068388"/>
            <a:ext cx="8582025" cy="4646612"/>
          </a:xfrm>
        </p:spPr>
        <p:txBody>
          <a:bodyPr/>
          <a:lstStyle/>
          <a:p>
            <a:pPr marL="577850" lvl="1">
              <a:spcBef>
                <a:spcPct val="0"/>
              </a:spcBef>
              <a:spcAft>
                <a:spcPct val="25000"/>
              </a:spcAft>
            </a:pPr>
            <a:r>
              <a:rPr lang="en-US" sz="2000" u="sng" dirty="0" smtClean="0">
                <a:solidFill>
                  <a:srgbClr val="C00000"/>
                </a:solidFill>
              </a:rPr>
              <a:t>Safety</a:t>
            </a:r>
            <a:r>
              <a:rPr lang="en-US" sz="2000" dirty="0" smtClean="0">
                <a:solidFill>
                  <a:srgbClr val="C00000"/>
                </a:solidFill>
              </a:rPr>
              <a:t>:  </a:t>
            </a:r>
            <a:r>
              <a:rPr lang="en-US" sz="2000" dirty="0" smtClean="0"/>
              <a:t>Resource actions at all levels of the organization must be conducted in a safe manner.</a:t>
            </a:r>
          </a:p>
          <a:p>
            <a:pPr marL="577850" lvl="1">
              <a:spcBef>
                <a:spcPct val="0"/>
              </a:spcBef>
              <a:spcAft>
                <a:spcPct val="25000"/>
              </a:spcAft>
            </a:pPr>
            <a:r>
              <a:rPr lang="en-US" sz="2000" u="sng" dirty="0" smtClean="0">
                <a:solidFill>
                  <a:srgbClr val="C00000"/>
                </a:solidFill>
              </a:rPr>
              <a:t>Personnel Accountability</a:t>
            </a:r>
            <a:r>
              <a:rPr lang="en-US" sz="2000" dirty="0" smtClean="0">
                <a:solidFill>
                  <a:srgbClr val="C00000"/>
                </a:solidFill>
              </a:rPr>
              <a:t>:  </a:t>
            </a:r>
            <a:r>
              <a:rPr lang="en-US" sz="2000" dirty="0" smtClean="0"/>
              <a:t>All resources will be fully accounted for at all times.</a:t>
            </a:r>
          </a:p>
          <a:p>
            <a:pPr marL="577850" lvl="1">
              <a:spcBef>
                <a:spcPct val="0"/>
              </a:spcBef>
              <a:spcAft>
                <a:spcPct val="25000"/>
              </a:spcAft>
            </a:pPr>
            <a:r>
              <a:rPr lang="en-US" sz="2000" u="sng" dirty="0" smtClean="0">
                <a:solidFill>
                  <a:srgbClr val="C00000"/>
                </a:solidFill>
              </a:rPr>
              <a:t>Managerial Control</a:t>
            </a:r>
            <a:r>
              <a:rPr lang="en-US" sz="2000" dirty="0" smtClean="0">
                <a:solidFill>
                  <a:srgbClr val="C00000"/>
                </a:solidFill>
              </a:rPr>
              <a:t>:  </a:t>
            </a:r>
            <a:r>
              <a:rPr lang="en-US" sz="2000" dirty="0" smtClean="0"/>
              <a:t>Performance and adequacy of the current Incident Action Plan must be assessed and adjusted continually.  Direction is always through the chain of command.</a:t>
            </a:r>
          </a:p>
          <a:p>
            <a:pPr marL="577850" lvl="1">
              <a:spcBef>
                <a:spcPct val="0"/>
              </a:spcBef>
              <a:spcAft>
                <a:spcPct val="25000"/>
              </a:spcAft>
            </a:pPr>
            <a:r>
              <a:rPr lang="en-US" sz="2000" u="sng" dirty="0" smtClean="0">
                <a:solidFill>
                  <a:srgbClr val="C00000"/>
                </a:solidFill>
              </a:rPr>
              <a:t>Adequate Reserves</a:t>
            </a:r>
            <a:r>
              <a:rPr lang="en-US" sz="2000" dirty="0" smtClean="0">
                <a:solidFill>
                  <a:srgbClr val="C00000"/>
                </a:solidFill>
              </a:rPr>
              <a:t>:  </a:t>
            </a:r>
            <a:r>
              <a:rPr lang="en-US" sz="2000" dirty="0" smtClean="0"/>
              <a:t>Adequate reserves must be maintained to meet anticipated demands.</a:t>
            </a:r>
          </a:p>
          <a:p>
            <a:pPr marL="577850" lvl="1">
              <a:spcBef>
                <a:spcPct val="0"/>
              </a:spcBef>
              <a:spcAft>
                <a:spcPct val="25000"/>
              </a:spcAft>
            </a:pPr>
            <a:r>
              <a:rPr lang="en-US" sz="2000" u="sng" dirty="0" smtClean="0">
                <a:solidFill>
                  <a:srgbClr val="C00000"/>
                </a:solidFill>
              </a:rPr>
              <a:t>Cost</a:t>
            </a:r>
            <a:r>
              <a:rPr lang="en-US" sz="2000" dirty="0" smtClean="0">
                <a:solidFill>
                  <a:srgbClr val="C00000"/>
                </a:solidFill>
              </a:rPr>
              <a:t>:  </a:t>
            </a:r>
            <a:r>
              <a:rPr lang="en-US" sz="2000" dirty="0" smtClean="0"/>
              <a:t>Objectives must be achieved through cost-effective strategy selection, and selection of the right kind, type, and quantity of resources.</a:t>
            </a:r>
            <a:r>
              <a:rPr lang="en-US" sz="2000" b="0" dirty="0" smtClean="0"/>
              <a:t>  </a:t>
            </a: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spect="1" noChangeArrowheads="1"/>
          </p:cNvSpPr>
          <p:nvPr>
            <p:ph type="title"/>
          </p:nvPr>
        </p:nvSpPr>
        <p:spPr>
          <a:xfrm>
            <a:off x="457200" y="304800"/>
            <a:ext cx="8474075" cy="639763"/>
          </a:xfrm>
        </p:spPr>
        <p:txBody>
          <a:bodyPr/>
          <a:lstStyle/>
          <a:p>
            <a:r>
              <a:rPr lang="en-US" sz="3600" dirty="0" smtClean="0"/>
              <a:t>Incident Resource Management Process</a:t>
            </a:r>
          </a:p>
        </p:txBody>
      </p:sp>
      <p:pic>
        <p:nvPicPr>
          <p:cNvPr id="12291" name="Picture 2061" descr="A flow chart of the Incident Resource Management Process. Beginning with Preparedness Activities for Resource Management: Resource Typing and Credentialing. This points towards the flow chart point Inventory, leading to Incident, then Identify Requirement, then Order &amp; Acquire, then Mobilze, then Track &amp; Report, then Recover/Demobilize, then Reimburse, then back to Inventory to begin the flowchart ag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75" y="1036638"/>
            <a:ext cx="6865938" cy="481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spect="1" noChangeArrowheads="1"/>
          </p:cNvSpPr>
          <p:nvPr>
            <p:ph type="title"/>
          </p:nvPr>
        </p:nvSpPr>
        <p:spPr>
          <a:xfrm>
            <a:off x="457200" y="304800"/>
            <a:ext cx="8474075" cy="639763"/>
          </a:xfrm>
        </p:spPr>
        <p:txBody>
          <a:bodyPr/>
          <a:lstStyle/>
          <a:p>
            <a:r>
              <a:rPr lang="en-US" sz="3600" dirty="0" smtClean="0"/>
              <a:t>Inventory</a:t>
            </a:r>
          </a:p>
        </p:txBody>
      </p:sp>
      <p:pic>
        <p:nvPicPr>
          <p:cNvPr id="13315" name="Picture 2055" descr="A flow chart of the Incident Resource Management Process. Inventory is highlighted. Listed is preparedness activities for resource management: resource typing and credential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2050" y="1001713"/>
            <a:ext cx="6610350"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spect="1" noChangeArrowheads="1"/>
          </p:cNvSpPr>
          <p:nvPr>
            <p:ph type="title"/>
          </p:nvPr>
        </p:nvSpPr>
        <p:spPr/>
        <p:txBody>
          <a:bodyPr/>
          <a:lstStyle/>
          <a:p>
            <a:r>
              <a:rPr lang="en-US" dirty="0" smtClean="0"/>
              <a:t>Credentialing</a:t>
            </a:r>
          </a:p>
        </p:txBody>
      </p:sp>
      <p:sp>
        <p:nvSpPr>
          <p:cNvPr id="14339" name="Rectangle 4"/>
          <p:cNvSpPr>
            <a:spLocks noGrp="1" noChangeArrowheads="1"/>
          </p:cNvSpPr>
          <p:nvPr>
            <p:ph idx="1"/>
          </p:nvPr>
        </p:nvSpPr>
        <p:spPr>
          <a:xfrm>
            <a:off x="457200" y="1068388"/>
            <a:ext cx="4849813" cy="4646612"/>
          </a:xfrm>
        </p:spPr>
        <p:txBody>
          <a:bodyPr/>
          <a:lstStyle/>
          <a:p>
            <a:pPr lvl="1"/>
            <a:r>
              <a:rPr lang="en-US" smtClean="0"/>
              <a:t>An objective evaluation of a person’s qualifications to meet nationally accepted minimum standards.</a:t>
            </a:r>
          </a:p>
          <a:p>
            <a:pPr lvl="1"/>
            <a:r>
              <a:rPr lang="en-US" smtClean="0"/>
              <a:t>A separate process from badging, which takes place at an incident scene.</a:t>
            </a:r>
          </a:p>
        </p:txBody>
      </p:sp>
      <p:pic>
        <p:nvPicPr>
          <p:cNvPr id="4" name="Picture 1029" descr="Hazmat workers"/>
          <p:cNvPicPr>
            <a:picLocks noChangeAspect="1" noChangeArrowheads="1"/>
          </p:cNvPicPr>
          <p:nvPr/>
        </p:nvPicPr>
        <p:blipFill>
          <a:blip r:embed="rId2">
            <a:lum bright="10000"/>
          </a:blip>
          <a:srcRect l="13714" r="31917"/>
          <a:stretch>
            <a:fillRect/>
          </a:stretch>
        </p:blipFill>
        <p:spPr bwMode="auto">
          <a:xfrm>
            <a:off x="5562600" y="1195388"/>
            <a:ext cx="2684463" cy="3295650"/>
          </a:xfrm>
          <a:prstGeom prst="rect">
            <a:avLst/>
          </a:prstGeom>
          <a:noFill/>
          <a:ln w="9525">
            <a:solidFill>
              <a:schemeClr val="bg1"/>
            </a:solidFill>
            <a:miter lim="800000"/>
            <a:headEnd/>
            <a:tailEnd/>
          </a:ln>
          <a:effectLst>
            <a:outerShdw dist="35921" dir="2700000" algn="ctr" rotWithShape="0">
              <a:schemeClr val="bg2"/>
            </a:outerShdw>
          </a:effec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2600" dirty="0"/>
              <a:t>To ensure that responders get the right personnel and equipment, ICS resources are categorized by:</a:t>
            </a:r>
          </a:p>
          <a:p>
            <a:pPr lvl="1">
              <a:defRPr/>
            </a:pPr>
            <a:r>
              <a:rPr lang="en-US" sz="2600" dirty="0">
                <a:solidFill>
                  <a:srgbClr val="C00000"/>
                </a:solidFill>
              </a:rPr>
              <a:t>Kinds of Resources:  </a:t>
            </a:r>
            <a:r>
              <a:rPr lang="en-US" sz="2600" dirty="0"/>
              <a:t>Describe what the resource is (for example:  medic, firefighter, Planning Section Chief, helicopters, ambulances, combustible gas indicators, bulldozers).</a:t>
            </a:r>
          </a:p>
          <a:p>
            <a:pPr lvl="1">
              <a:defRPr/>
            </a:pPr>
            <a:r>
              <a:rPr lang="en-US" sz="2600" dirty="0">
                <a:solidFill>
                  <a:srgbClr val="C00000"/>
                </a:solidFill>
              </a:rPr>
              <a:t>Types of Resources:  </a:t>
            </a:r>
            <a:r>
              <a:rPr lang="en-US" sz="2600" dirty="0"/>
              <a:t>Describe the size, capability, and staffing qualifications of a specific kind of resource.  </a:t>
            </a:r>
          </a:p>
          <a:p>
            <a:endParaRPr lang="en-US" sz="2600" dirty="0"/>
          </a:p>
        </p:txBody>
      </p:sp>
      <p:sp>
        <p:nvSpPr>
          <p:cNvPr id="15362" name="Rectangle 2"/>
          <p:cNvSpPr>
            <a:spLocks noGrp="1" noChangeAspect="1" noChangeArrowheads="1"/>
          </p:cNvSpPr>
          <p:nvPr>
            <p:ph type="title"/>
          </p:nvPr>
        </p:nvSpPr>
        <p:spPr/>
        <p:txBody>
          <a:bodyPr/>
          <a:lstStyle/>
          <a:p>
            <a:r>
              <a:rPr lang="en-US" dirty="0" smtClean="0"/>
              <a:t>Review:  Resource Typing</a:t>
            </a:r>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02_ICSHigherEd_Visuals_SF</Template>
  <TotalTime>37013</TotalTime>
  <Words>1504</Words>
  <Application>Microsoft Office PowerPoint</Application>
  <PresentationFormat>On-screen Show (4:3)</PresentationFormat>
  <Paragraphs>187</Paragraphs>
  <Slides>48</Slides>
  <Notes>3</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1_Default Design</vt:lpstr>
      <vt:lpstr>Unit 5: </vt:lpstr>
      <vt:lpstr>Unit Objectives (1 of 2)</vt:lpstr>
      <vt:lpstr>Unit Objectives (2 of 2)</vt:lpstr>
      <vt:lpstr>NIMS Resource Management Principles</vt:lpstr>
      <vt:lpstr>Resource Management Practices</vt:lpstr>
      <vt:lpstr>Incident Resource Management Process</vt:lpstr>
      <vt:lpstr>Inventory</vt:lpstr>
      <vt:lpstr>Credentialing</vt:lpstr>
      <vt:lpstr>Review:  Resource Typing</vt:lpstr>
      <vt:lpstr>Identify Requirements</vt:lpstr>
      <vt:lpstr>Identifying Requirements:  Tactics Meeting</vt:lpstr>
      <vt:lpstr>Order and Acquire</vt:lpstr>
      <vt:lpstr>Who Does What?</vt:lpstr>
      <vt:lpstr>Authority To Order Resources</vt:lpstr>
      <vt:lpstr>Resource Ordering:  Small Incidents</vt:lpstr>
      <vt:lpstr>Single-Point Ordering</vt:lpstr>
      <vt:lpstr>Multipoint Ordering</vt:lpstr>
      <vt:lpstr>Review:  Single-Point vs. Multipoint Ordering</vt:lpstr>
      <vt:lpstr>Resource Orders:  Information Elements (1 of 2)</vt:lpstr>
      <vt:lpstr>Resource Orders:  Information Elements (2 of 2)</vt:lpstr>
      <vt:lpstr>PowerPoint Presentation</vt:lpstr>
      <vt:lpstr>Mobilize</vt:lpstr>
      <vt:lpstr>Check-In Process (1 of 2)</vt:lpstr>
      <vt:lpstr>Check-In Process (2 of 2)</vt:lpstr>
      <vt:lpstr>Check-In Information</vt:lpstr>
      <vt:lpstr>Assignment of Resources</vt:lpstr>
      <vt:lpstr>Direct Assignment to Supervisor</vt:lpstr>
      <vt:lpstr>Assignment to Staging Area</vt:lpstr>
      <vt:lpstr>Staging Area Managers</vt:lpstr>
      <vt:lpstr>Resources in Staging Areas</vt:lpstr>
      <vt:lpstr>Assignment to Base or Camp</vt:lpstr>
      <vt:lpstr>Incident Resource Management Process</vt:lpstr>
      <vt:lpstr>Accounting for Responders</vt:lpstr>
      <vt:lpstr>Incident Security</vt:lpstr>
      <vt:lpstr>Tracking Resources:  Responsibilities</vt:lpstr>
      <vt:lpstr>Review:  Tactical Resources Status</vt:lpstr>
      <vt:lpstr>Resource Status</vt:lpstr>
      <vt:lpstr>Resource Status-Keeping Systems </vt:lpstr>
      <vt:lpstr>Monitoring and Assessing Resources</vt:lpstr>
      <vt:lpstr>Resource Evaluation</vt:lpstr>
      <vt:lpstr>Management Actions &amp; Poor Performance</vt:lpstr>
      <vt:lpstr>Activity:  Improving Performance Effectiveness</vt:lpstr>
      <vt:lpstr>Recover, Demobilize, and Reimburse</vt:lpstr>
      <vt:lpstr>Evaluating Resource Needs</vt:lpstr>
      <vt:lpstr>Resource Demobilization</vt:lpstr>
      <vt:lpstr>Applied Activity</vt:lpstr>
      <vt:lpstr>Summary (1 of 2)</vt:lpstr>
      <vt:lpstr>Summary (2 of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ICS200</dc:title>
  <dc:creator>Sharon</dc:creator>
  <cp:lastModifiedBy>Bob</cp:lastModifiedBy>
  <cp:revision>2517</cp:revision>
  <cp:lastPrinted>2005-07-05T17:26:47Z</cp:lastPrinted>
  <dcterms:created xsi:type="dcterms:W3CDTF">2004-12-03T17:53:15Z</dcterms:created>
  <dcterms:modified xsi:type="dcterms:W3CDTF">2014-06-06T01:31:07Z</dcterms:modified>
</cp:coreProperties>
</file>