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34"/>
  </p:notesMasterIdLst>
  <p:handoutMasterIdLst>
    <p:handoutMasterId r:id="rId35"/>
  </p:handoutMasterIdLst>
  <p:sldIdLst>
    <p:sldId id="628" r:id="rId2"/>
    <p:sldId id="632" r:id="rId3"/>
    <p:sldId id="699" r:id="rId4"/>
    <p:sldId id="693" r:id="rId5"/>
    <p:sldId id="700" r:id="rId6"/>
    <p:sldId id="701" r:id="rId7"/>
    <p:sldId id="694" r:id="rId8"/>
    <p:sldId id="695" r:id="rId9"/>
    <p:sldId id="696" r:id="rId10"/>
    <p:sldId id="697" r:id="rId11"/>
    <p:sldId id="698" r:id="rId12"/>
    <p:sldId id="702" r:id="rId13"/>
    <p:sldId id="703" r:id="rId14"/>
    <p:sldId id="704" r:id="rId15"/>
    <p:sldId id="705" r:id="rId16"/>
    <p:sldId id="706" r:id="rId17"/>
    <p:sldId id="707" r:id="rId18"/>
    <p:sldId id="709" r:id="rId19"/>
    <p:sldId id="708" r:id="rId20"/>
    <p:sldId id="710" r:id="rId21"/>
    <p:sldId id="711" r:id="rId22"/>
    <p:sldId id="712" r:id="rId23"/>
    <p:sldId id="713" r:id="rId24"/>
    <p:sldId id="714" r:id="rId25"/>
    <p:sldId id="716" r:id="rId26"/>
    <p:sldId id="717" r:id="rId27"/>
    <p:sldId id="718" r:id="rId28"/>
    <p:sldId id="719" r:id="rId29"/>
    <p:sldId id="720" r:id="rId30"/>
    <p:sldId id="721" r:id="rId31"/>
    <p:sldId id="722" r:id="rId32"/>
    <p:sldId id="723" r:id="rId33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6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6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6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6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000CC"/>
    <a:srgbClr val="D2E8F6"/>
    <a:srgbClr val="006699"/>
    <a:srgbClr val="EBD0C1"/>
    <a:srgbClr val="A40000"/>
    <a:srgbClr val="D2EBC1"/>
    <a:srgbClr val="006600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9" autoAdjust="0"/>
    <p:restoredTop sz="86475" autoAdjust="0"/>
  </p:normalViewPr>
  <p:slideViewPr>
    <p:cSldViewPr snapToGrid="0">
      <p:cViewPr>
        <p:scale>
          <a:sx n="68" d="100"/>
          <a:sy n="68" d="100"/>
        </p:scale>
        <p:origin x="-1212" y="-72"/>
      </p:cViewPr>
      <p:guideLst>
        <p:guide orient="horz" pos="720"/>
        <p:guide pos="2880"/>
      </p:guideLst>
    </p:cSldViewPr>
  </p:slideViewPr>
  <p:outlineViewPr>
    <p:cViewPr>
      <p:scale>
        <a:sx n="33" d="100"/>
        <a:sy n="33" d="100"/>
      </p:scale>
      <p:origin x="48" y="2080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510"/>
    </p:cViewPr>
  </p:sorterViewPr>
  <p:notesViewPr>
    <p:cSldViewPr snapToGrid="0">
      <p:cViewPr>
        <p:scale>
          <a:sx n="75" d="100"/>
          <a:sy n="75" d="100"/>
        </p:scale>
        <p:origin x="-2322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l" defTabSz="957263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r" defTabSz="957263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9713"/>
            <a:ext cx="3170238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l" defTabSz="957263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9713"/>
            <a:ext cx="3170237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r" defTabSz="957263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04BDEB0D-3832-45F6-B56D-114E6A16FB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9140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l" defTabSz="957263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r" defTabSz="957263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l" defTabSz="957263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r" defTabSz="957263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4942CE88-AB5C-48DD-B10F-52924D8BF57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5685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IS-700.A:  National Incident Management System, An Introduction</a:t>
            </a:r>
          </a:p>
        </p:txBody>
      </p:sp>
      <p:sp>
        <p:nvSpPr>
          <p:cNvPr id="28675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January 2009</a:t>
            </a:r>
          </a:p>
        </p:txBody>
      </p:sp>
      <p:sp>
        <p:nvSpPr>
          <p:cNvPr id="28676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Page 2.</a:t>
            </a:r>
            <a:fld id="{8427D61B-1E39-44EB-A5F9-BD90362A0F15}" type="slidenum">
              <a:rPr lang="en-US" smtClean="0"/>
              <a:pPr>
                <a:defRPr/>
              </a:pPr>
              <a:t>1</a:t>
            </a:fld>
            <a:endParaRPr lang="en-US" dirty="0" smtClean="0"/>
          </a:p>
        </p:txBody>
      </p:sp>
      <p:sp>
        <p:nvSpPr>
          <p:cNvPr id="4301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339EC2-5494-42F9-8657-7B97C0F2F43E}" type="slidenum">
              <a:rPr lang="en-US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19138"/>
            <a:ext cx="4802188" cy="3600450"/>
          </a:xfrm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C03E8F-5C2B-40C4-89D0-E291736CDCC5}" type="slidenum">
              <a:rPr lang="en-US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19138"/>
            <a:ext cx="4802188" cy="3600450"/>
          </a:xfrm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mtClean="0"/>
              <a:t>Initial decisions and objectives are established based on the following priorities:</a:t>
            </a:r>
          </a:p>
          <a:p>
            <a:r>
              <a:rPr lang="en-US" smtClean="0"/>
              <a:t> </a:t>
            </a:r>
          </a:p>
          <a:p>
            <a:r>
              <a:rPr lang="en-US" smtClean="0"/>
              <a:t>First Priority:  Life Safety</a:t>
            </a:r>
          </a:p>
          <a:p>
            <a:r>
              <a:rPr lang="en-US" smtClean="0"/>
              <a:t>Second Priority:  Incident Stabilization</a:t>
            </a:r>
          </a:p>
          <a:p>
            <a:r>
              <a:rPr lang="en-US" smtClean="0"/>
              <a:t>Third Priority:  Property Conservation</a:t>
            </a:r>
          </a:p>
          <a:p>
            <a:r>
              <a:rPr lang="en-US" smtClean="0"/>
              <a:t> </a:t>
            </a:r>
          </a:p>
          <a:p>
            <a:r>
              <a:rPr lang="en-US" b="1" smtClean="0"/>
              <a:t>Ask the participants for examples of each type of priority.  Present examples based on your experience.</a:t>
            </a:r>
            <a:endParaRPr lang="en-US" smtClean="0"/>
          </a:p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DF47662-CAB3-4B26-B2AF-00AD08137FD1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PbkgFEMA_v0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2"/>
          <p:cNvSpPr>
            <a:spLocks noChangeArrowheads="1"/>
          </p:cNvSpPr>
          <p:nvPr userDrawn="1"/>
        </p:nvSpPr>
        <p:spPr bwMode="gray">
          <a:xfrm>
            <a:off x="6248400" y="59690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r>
              <a:rPr lang="en-US" sz="1400" b="1" dirty="0">
                <a:solidFill>
                  <a:schemeClr val="bg1"/>
                </a:solidFill>
                <a:latin typeface="+mn-lt"/>
              </a:rPr>
              <a:t> Visual 4.</a:t>
            </a:r>
            <a:fld id="{CC100665-78B0-4252-AC80-535A14BD639E}" type="slidenum">
              <a:rPr lang="en-US" sz="1400" b="1">
                <a:solidFill>
                  <a:schemeClr val="bg1"/>
                </a:solidFill>
                <a:latin typeface="+mn-lt"/>
              </a:rPr>
              <a:pPr algn="r">
                <a:defRPr/>
              </a:pPr>
              <a:t>‹#›</a:t>
            </a:fld>
            <a:endParaRPr lang="en-US" sz="1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 userDrawn="1"/>
        </p:nvSpPr>
        <p:spPr bwMode="gray">
          <a:xfrm>
            <a:off x="2890838" y="6181725"/>
            <a:ext cx="6253162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ts val="0"/>
              </a:spcBef>
              <a:defRPr/>
            </a:pPr>
            <a:r>
              <a:rPr lang="en-US" sz="1400" b="1" dirty="0">
                <a:solidFill>
                  <a:schemeClr val="bg1"/>
                </a:solidFill>
                <a:latin typeface="+mn-lt"/>
              </a:rPr>
              <a:t>Incident/Event Assessment &amp; Agency Guidance </a:t>
            </a:r>
            <a:br>
              <a:rPr lang="en-US" sz="1400" b="1" dirty="0">
                <a:solidFill>
                  <a:schemeClr val="bg1"/>
                </a:solidFill>
                <a:latin typeface="+mn-lt"/>
              </a:rPr>
            </a:br>
            <a:r>
              <a:rPr lang="en-US" sz="1400" b="1" dirty="0">
                <a:solidFill>
                  <a:schemeClr val="bg1"/>
                </a:solidFill>
                <a:latin typeface="+mn-lt"/>
              </a:rPr>
              <a:t>in Establishing Incident Objectives</a:t>
            </a:r>
          </a:p>
          <a:p>
            <a:pPr algn="r">
              <a:spcBef>
                <a:spcPts val="0"/>
              </a:spcBef>
              <a:defRPr/>
            </a:pPr>
            <a:endParaRPr lang="en-US" sz="1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7891" name="Rectangle 4"/>
          <p:cNvSpPr>
            <a:spLocks noGrp="1" noChangeAspect="1" noChangeArrowheads="1"/>
          </p:cNvSpPr>
          <p:nvPr>
            <p:ph type="ctrTitle"/>
          </p:nvPr>
        </p:nvSpPr>
        <p:spPr>
          <a:xfrm>
            <a:off x="736600" y="1901825"/>
            <a:ext cx="7772400" cy="1470025"/>
          </a:xfrm>
        </p:spPr>
        <p:txBody>
          <a:bodyPr/>
          <a:lstStyle>
            <a:lvl1pPr>
              <a:defRPr sz="44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7892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800100" y="25781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4000">
                <a:latin typeface="Times New Roman" pitchFamily="18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54848328"/>
      </p:ext>
    </p:extLst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Callout 5"/>
          <p:cNvSpPr/>
          <p:nvPr userDrawn="1"/>
        </p:nvSpPr>
        <p:spPr>
          <a:xfrm>
            <a:off x="800048" y="2230582"/>
            <a:ext cx="5641848" cy="1645920"/>
          </a:xfrm>
          <a:prstGeom prst="wedgeEllipseCallout">
            <a:avLst>
              <a:gd name="adj1" fmla="val -40071"/>
              <a:gd name="adj2" fmla="val 71843"/>
            </a:avLst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Oval Callout 7"/>
          <p:cNvSpPr/>
          <p:nvPr userDrawn="1"/>
        </p:nvSpPr>
        <p:spPr>
          <a:xfrm flipH="1">
            <a:off x="3366655" y="3823855"/>
            <a:ext cx="5638800" cy="1648691"/>
          </a:xfrm>
          <a:prstGeom prst="wedgeEllipseCallout">
            <a:avLst>
              <a:gd name="adj1" fmla="val -47052"/>
              <a:gd name="adj2" fmla="val 64028"/>
            </a:avLst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2095602" y="2229752"/>
            <a:ext cx="3446215" cy="832103"/>
          </a:xfrm>
          <a:noFill/>
        </p:spPr>
        <p:txBody>
          <a:bodyPr/>
          <a:lstStyle>
            <a:lvl1pPr algn="ctr">
              <a:buNone/>
              <a:defRPr sz="36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Content Placeholder 3"/>
          <p:cNvSpPr>
            <a:spLocks noGrp="1"/>
          </p:cNvSpPr>
          <p:nvPr>
            <p:ph sz="half" idx="10"/>
          </p:nvPr>
        </p:nvSpPr>
        <p:spPr>
          <a:xfrm>
            <a:off x="4603275" y="3850733"/>
            <a:ext cx="3446215" cy="832103"/>
          </a:xfrm>
          <a:noFill/>
        </p:spPr>
        <p:txBody>
          <a:bodyPr/>
          <a:lstStyle>
            <a:lvl1pPr algn="ctr">
              <a:buNone/>
              <a:defRPr sz="36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35086221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Callout 3"/>
          <p:cNvSpPr/>
          <p:nvPr userDrawn="1"/>
        </p:nvSpPr>
        <p:spPr>
          <a:xfrm flipH="1">
            <a:off x="4946068" y="4017818"/>
            <a:ext cx="4031672" cy="1493520"/>
          </a:xfrm>
          <a:prstGeom prst="wedgeEllipseCallout">
            <a:avLst>
              <a:gd name="adj1" fmla="val -47052"/>
              <a:gd name="adj2" fmla="val 64028"/>
            </a:avLst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Content Placeholder 3"/>
          <p:cNvSpPr>
            <a:spLocks noGrp="1"/>
          </p:cNvSpPr>
          <p:nvPr>
            <p:ph sz="half" idx="10"/>
          </p:nvPr>
        </p:nvSpPr>
        <p:spPr>
          <a:xfrm>
            <a:off x="5115892" y="4072406"/>
            <a:ext cx="3446215" cy="832103"/>
          </a:xfrm>
          <a:noFill/>
        </p:spPr>
        <p:txBody>
          <a:bodyPr/>
          <a:lstStyle>
            <a:lvl1pPr algn="ctr">
              <a:buNone/>
              <a:defRPr sz="36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66627058"/>
      </p:ext>
    </p:extLst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Callout 3"/>
          <p:cNvSpPr/>
          <p:nvPr userDrawn="1"/>
        </p:nvSpPr>
        <p:spPr>
          <a:xfrm flipH="1">
            <a:off x="2452249" y="3602182"/>
            <a:ext cx="4419605" cy="1839883"/>
          </a:xfrm>
          <a:prstGeom prst="wedgeEllipseCallout">
            <a:avLst>
              <a:gd name="adj1" fmla="val -47052"/>
              <a:gd name="adj2" fmla="val 64028"/>
            </a:avLst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Content Placeholder 3"/>
          <p:cNvSpPr>
            <a:spLocks noGrp="1"/>
          </p:cNvSpPr>
          <p:nvPr>
            <p:ph sz="half" idx="10"/>
          </p:nvPr>
        </p:nvSpPr>
        <p:spPr>
          <a:xfrm>
            <a:off x="2968437" y="3920005"/>
            <a:ext cx="3446215" cy="832103"/>
          </a:xfrm>
          <a:noFill/>
        </p:spPr>
        <p:txBody>
          <a:bodyPr/>
          <a:lstStyle>
            <a:lvl1pPr algn="ctr">
              <a:buNone/>
              <a:defRPr sz="36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8826048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PPbkgFEMA_v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2"/>
          <p:cNvSpPr>
            <a:spLocks noChangeArrowheads="1"/>
          </p:cNvSpPr>
          <p:nvPr userDrawn="1"/>
        </p:nvSpPr>
        <p:spPr bwMode="gray">
          <a:xfrm>
            <a:off x="6248400" y="59690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r>
              <a:rPr lang="en-US" sz="1400" b="1" dirty="0">
                <a:solidFill>
                  <a:schemeClr val="bg1"/>
                </a:solidFill>
                <a:latin typeface="Arial" charset="0"/>
              </a:rPr>
              <a:t> Visual 1.</a:t>
            </a:r>
            <a:fld id="{90D89E0E-EFA0-46D2-A174-1063E553CAF3}" type="slidenum">
              <a:rPr lang="en-US" sz="1400" b="1">
                <a:solidFill>
                  <a:schemeClr val="bg1"/>
                </a:solidFill>
                <a:latin typeface="Arial" charset="0"/>
              </a:rPr>
              <a:pPr algn="r">
                <a:defRPr/>
              </a:pPr>
              <a:t>‹#›</a:t>
            </a:fld>
            <a:endParaRPr lang="en-US" sz="14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 userDrawn="1"/>
        </p:nvSpPr>
        <p:spPr bwMode="gray">
          <a:xfrm>
            <a:off x="2890838" y="6181725"/>
            <a:ext cx="6253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ts val="0"/>
              </a:spcBef>
              <a:defRPr/>
            </a:pPr>
            <a:r>
              <a:rPr lang="en-US" sz="1400" b="1" dirty="0">
                <a:solidFill>
                  <a:schemeClr val="bg1"/>
                </a:solidFill>
                <a:latin typeface="+mn-lt"/>
              </a:rPr>
              <a:t>Course Overview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491379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tabLst/>
              <a:defRPr sz="2800">
                <a:latin typeface="+mn-lt"/>
              </a:defRPr>
            </a:lvl1pPr>
            <a:lvl2pPr>
              <a:tabLst>
                <a:tab pos="457200" algn="l"/>
              </a:tabLst>
              <a:defRPr sz="2800">
                <a:latin typeface="+mn-lt"/>
              </a:defRPr>
            </a:lvl2pPr>
            <a:lvl3pPr>
              <a:defRPr sz="2800">
                <a:latin typeface="+mn-lt"/>
              </a:defRPr>
            </a:lvl3pPr>
            <a:lvl4pPr>
              <a:defRPr sz="2800">
                <a:latin typeface="+mn-lt"/>
              </a:defRPr>
            </a:lvl4pPr>
            <a:lvl5pPr>
              <a:defRPr sz="2800"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101940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8388"/>
            <a:ext cx="4038600" cy="4646612"/>
          </a:xfrm>
        </p:spPr>
        <p:txBody>
          <a:bodyPr/>
          <a:lstStyle>
            <a:lvl1pPr marL="0" indent="0"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8388"/>
            <a:ext cx="4038600" cy="4646612"/>
          </a:xfrm>
        </p:spPr>
        <p:txBody>
          <a:bodyPr/>
          <a:lstStyle>
            <a:lvl1pPr marL="0" indent="0"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397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660548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985" y="4558352"/>
            <a:ext cx="7948684" cy="910988"/>
          </a:xfrm>
          <a:solidFill>
            <a:srgbClr val="000066"/>
          </a:solidFill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1068388"/>
            <a:ext cx="7936173" cy="3162418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397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393552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Callout 3"/>
          <p:cNvSpPr/>
          <p:nvPr userDrawn="1"/>
        </p:nvSpPr>
        <p:spPr>
          <a:xfrm>
            <a:off x="1146412" y="1555844"/>
            <a:ext cx="6632812" cy="3016156"/>
          </a:xfrm>
          <a:prstGeom prst="wedgeEllipseCallou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1860076" y="2340588"/>
            <a:ext cx="5205484" cy="1119116"/>
          </a:xfrm>
          <a:noFill/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342052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175847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/>
          <p:cNvSpPr>
            <a:spLocks noGrp="1"/>
          </p:cNvSpPr>
          <p:nvPr>
            <p:ph sz="half" idx="13"/>
          </p:nvPr>
        </p:nvSpPr>
        <p:spPr>
          <a:xfrm>
            <a:off x="635011" y="4264172"/>
            <a:ext cx="7948684" cy="683500"/>
          </a:xfrm>
          <a:solidFill>
            <a:srgbClr val="000066"/>
          </a:solidFill>
        </p:spPr>
        <p:txBody>
          <a:bodyPr/>
          <a:lstStyle>
            <a:lvl1pPr marL="0" indent="0">
              <a:defRPr sz="24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12"/>
          </p:nvPr>
        </p:nvSpPr>
        <p:spPr>
          <a:xfrm>
            <a:off x="631473" y="3473792"/>
            <a:ext cx="7948684" cy="683500"/>
          </a:xfrm>
          <a:solidFill>
            <a:srgbClr val="000066"/>
          </a:solidFill>
        </p:spPr>
        <p:txBody>
          <a:bodyPr/>
          <a:lstStyle>
            <a:lvl1pPr marL="0" indent="0">
              <a:defRPr sz="24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half" idx="11"/>
          </p:nvPr>
        </p:nvSpPr>
        <p:spPr>
          <a:xfrm>
            <a:off x="642105" y="2708261"/>
            <a:ext cx="7948684" cy="683500"/>
          </a:xfrm>
          <a:solidFill>
            <a:srgbClr val="000066"/>
          </a:solidFill>
        </p:spPr>
        <p:txBody>
          <a:bodyPr/>
          <a:lstStyle>
            <a:lvl1pPr marL="0" indent="0">
              <a:defRPr sz="24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0"/>
          </p:nvPr>
        </p:nvSpPr>
        <p:spPr>
          <a:xfrm>
            <a:off x="652739" y="1932096"/>
            <a:ext cx="7948684" cy="683500"/>
          </a:xfrm>
          <a:solidFill>
            <a:srgbClr val="000066"/>
          </a:solidFill>
        </p:spPr>
        <p:txBody>
          <a:bodyPr/>
          <a:lstStyle>
            <a:lvl1pPr marL="0" indent="0">
              <a:defRPr sz="24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sz="half" idx="2"/>
          </p:nvPr>
        </p:nvSpPr>
        <p:spPr>
          <a:xfrm>
            <a:off x="631474" y="1177198"/>
            <a:ext cx="7948684" cy="683500"/>
          </a:xfrm>
          <a:solidFill>
            <a:srgbClr val="000066"/>
          </a:solidFill>
        </p:spPr>
        <p:txBody>
          <a:bodyPr/>
          <a:lstStyle>
            <a:lvl1pPr marL="0" indent="0">
              <a:defRPr sz="24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27554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7E8539EA-EDA7-4C1F-B8A2-3811A3B37498}" type="datetime1">
              <a:rPr lang="en-US"/>
              <a:pPr>
                <a:defRPr/>
              </a:pPr>
              <a:t>6/5/2014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r>
              <a:rPr lang="en-US"/>
              <a:t>Visual </a:t>
            </a:r>
            <a:fld id="{6BE7B36C-1D70-4AF7-83F7-93082D77F355}" type="slidenum">
              <a:rPr lang="en-US"/>
              <a:pPr>
                <a:defRPr/>
              </a:pPr>
              <a:t>‹#›</a:t>
            </a:fld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23976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PPbkgFEMA_v0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457200" y="990600"/>
            <a:ext cx="807720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12"/>
          <p:cNvSpPr>
            <a:spLocks noChangeArrowheads="1"/>
          </p:cNvSpPr>
          <p:nvPr/>
        </p:nvSpPr>
        <p:spPr bwMode="gray">
          <a:xfrm>
            <a:off x="6248400" y="59690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r>
              <a:rPr lang="en-US" sz="1400" b="1" dirty="0">
                <a:solidFill>
                  <a:schemeClr val="bg1"/>
                </a:solidFill>
                <a:latin typeface="+mn-lt"/>
              </a:rPr>
              <a:t> Visual 4.</a:t>
            </a:r>
            <a:fld id="{91704672-0174-4397-9ED8-C4F76C990D41}" type="slidenum">
              <a:rPr lang="en-US" sz="1400" b="1">
                <a:solidFill>
                  <a:schemeClr val="bg1"/>
                </a:solidFill>
                <a:latin typeface="+mn-lt"/>
              </a:rPr>
              <a:pPr algn="r">
                <a:defRPr/>
              </a:pPr>
              <a:t>‹#›</a:t>
            </a:fld>
            <a:endParaRPr lang="en-US" sz="1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gray">
          <a:xfrm>
            <a:off x="2890838" y="6181725"/>
            <a:ext cx="62531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ts val="0"/>
              </a:spcBef>
              <a:defRPr/>
            </a:pPr>
            <a:r>
              <a:rPr lang="en-US" sz="1400" b="1" dirty="0">
                <a:solidFill>
                  <a:schemeClr val="bg1"/>
                </a:solidFill>
                <a:latin typeface="+mn-lt"/>
              </a:rPr>
              <a:t>Incident/Event Assessment &amp; Agency Guidance </a:t>
            </a:r>
            <a:br>
              <a:rPr lang="en-US" sz="1400" b="1" dirty="0">
                <a:solidFill>
                  <a:schemeClr val="bg1"/>
                </a:solidFill>
                <a:latin typeface="+mn-lt"/>
              </a:rPr>
            </a:br>
            <a:r>
              <a:rPr lang="en-US" sz="1400" b="1" dirty="0">
                <a:solidFill>
                  <a:schemeClr val="bg1"/>
                </a:solidFill>
                <a:latin typeface="+mn-lt"/>
              </a:rPr>
              <a:t>in Establishing Incident Objectives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68388"/>
            <a:ext cx="8229600" cy="464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03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2296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85" r:id="rId1"/>
    <p:sldLayoutId id="2147484786" r:id="rId2"/>
    <p:sldLayoutId id="2147484780" r:id="rId3"/>
    <p:sldLayoutId id="2147484781" r:id="rId4"/>
    <p:sldLayoutId id="2147484782" r:id="rId5"/>
    <p:sldLayoutId id="2147484787" r:id="rId6"/>
    <p:sldLayoutId id="2147484783" r:id="rId7"/>
    <p:sldLayoutId id="2147484784" r:id="rId8"/>
    <p:sldLayoutId id="2147484788" r:id="rId9"/>
    <p:sldLayoutId id="2147484789" r:id="rId10"/>
    <p:sldLayoutId id="2147484790" r:id="rId11"/>
    <p:sldLayoutId id="2147484791" r:id="rId12"/>
  </p:sldLayoutIdLst>
  <p:transition>
    <p:wipe dir="r"/>
  </p:transition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tabLst>
          <a:tab pos="457200" algn="l"/>
        </a:tabLst>
        <a:defRPr sz="2800" b="1">
          <a:solidFill>
            <a:srgbClr val="000066"/>
          </a:solidFill>
          <a:latin typeface="+mn-lt"/>
          <a:ea typeface="+mn-ea"/>
          <a:cs typeface="+mn-cs"/>
        </a:defRPr>
      </a:lvl1pPr>
      <a:lvl2pPr marL="4572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tabLst>
          <a:tab pos="457200" algn="l"/>
        </a:tabLst>
        <a:defRPr sz="2800" b="1">
          <a:solidFill>
            <a:srgbClr val="000066"/>
          </a:solidFill>
          <a:latin typeface="+mn-lt"/>
          <a:cs typeface="+mn-cs"/>
        </a:defRPr>
      </a:lvl2pPr>
      <a:lvl3pPr marL="9144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tabLst>
          <a:tab pos="914400" algn="l"/>
        </a:tabLst>
        <a:defRPr sz="2800" b="1">
          <a:solidFill>
            <a:srgbClr val="000066"/>
          </a:solidFill>
          <a:latin typeface="+mn-lt"/>
          <a:cs typeface="+mn-cs"/>
        </a:defRPr>
      </a:lvl3pPr>
      <a:lvl4pPr marL="13716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tabLst>
          <a:tab pos="1371600" algn="l"/>
        </a:tabLst>
        <a:defRPr sz="2800" b="1">
          <a:solidFill>
            <a:srgbClr val="000066"/>
          </a:solidFill>
          <a:latin typeface="+mn-lt"/>
          <a:cs typeface="+mn-cs"/>
        </a:defRPr>
      </a:lvl4pPr>
      <a:lvl5pPr marL="2174875" indent="-228600" algn="l" rtl="0" eaLnBrk="0" fontAlgn="base" hangingPunct="0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5pPr>
      <a:lvl6pPr marL="26320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6pPr>
      <a:lvl7pPr marL="30892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7pPr>
      <a:lvl8pPr marL="35464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8pPr>
      <a:lvl9pPr marL="40036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9"/>
          <p:cNvSpPr>
            <a:spLocks noGrp="1" noChangeAspect="1" noChangeArrowheads="1"/>
          </p:cNvSpPr>
          <p:nvPr>
            <p:ph type="ctrTitle"/>
          </p:nvPr>
        </p:nvSpPr>
        <p:spPr>
          <a:xfrm>
            <a:off x="736600" y="819150"/>
            <a:ext cx="7772400" cy="1470025"/>
          </a:xfrm>
        </p:spPr>
        <p:txBody>
          <a:bodyPr/>
          <a:lstStyle/>
          <a:p>
            <a:pPr eaLnBrk="1" hangingPunct="1"/>
            <a:r>
              <a:rPr lang="en-US" sz="4000" dirty="0" smtClean="0"/>
              <a:t>Unit 4: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 smtClean="0"/>
          </a:p>
        </p:txBody>
      </p:sp>
      <p:sp>
        <p:nvSpPr>
          <p:cNvPr id="9219" name="Subtitle 3"/>
          <p:cNvSpPr>
            <a:spLocks noGrp="1"/>
          </p:cNvSpPr>
          <p:nvPr>
            <p:ph type="subTitle" idx="1"/>
          </p:nvPr>
        </p:nvSpPr>
        <p:spPr>
          <a:xfrm>
            <a:off x="736600" y="1495425"/>
            <a:ext cx="4357688" cy="2963863"/>
          </a:xfrm>
        </p:spPr>
        <p:txBody>
          <a:bodyPr/>
          <a:lstStyle/>
          <a:p>
            <a:r>
              <a:rPr lang="en-US" sz="3600" dirty="0" smtClean="0"/>
              <a:t>Incident/Event Assessment &amp; Agency Guidance </a:t>
            </a:r>
            <a:br>
              <a:rPr lang="en-US" sz="3600" dirty="0" smtClean="0"/>
            </a:br>
            <a:r>
              <a:rPr lang="en-US" sz="3600" dirty="0" smtClean="0"/>
              <a:t>in Establishing Incident Objectives</a:t>
            </a:r>
          </a:p>
        </p:txBody>
      </p:sp>
      <p:pic>
        <p:nvPicPr>
          <p:cNvPr id="6" name="Picture 5" descr="Emergency workers about to begin ICS training."/>
          <p:cNvPicPr>
            <a:picLocks noChangeAspect="1" noChangeArrowheads="1"/>
          </p:cNvPicPr>
          <p:nvPr/>
        </p:nvPicPr>
        <p:blipFill>
          <a:blip r:embed="rId3">
            <a:lum bright="10000"/>
          </a:blip>
          <a:srcRect l="42219" r="7609"/>
          <a:stretch>
            <a:fillRect/>
          </a:stretch>
        </p:blipFill>
        <p:spPr bwMode="auto">
          <a:xfrm>
            <a:off x="5124450" y="866775"/>
            <a:ext cx="3216275" cy="4257675"/>
          </a:xfrm>
          <a:prstGeom prst="rect">
            <a:avLst/>
          </a:prstGeom>
          <a:noFill/>
          <a:ln w="9525" algn="ctr">
            <a:solidFill>
              <a:srgbClr val="25387D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Response:  Conduct a </a:t>
            </a:r>
            <a:r>
              <a:rPr lang="en-US" dirty="0" err="1" smtClean="0"/>
              <a:t>Sizeup</a:t>
            </a:r>
            <a:endParaRPr lang="en-US" dirty="0" smtClean="0"/>
          </a:p>
        </p:txBody>
      </p:sp>
      <p:sp>
        <p:nvSpPr>
          <p:cNvPr id="18435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200" dirty="0" smtClean="0"/>
              <a:t>The first responder to arrive must assume command and size up the situation by determining:</a:t>
            </a:r>
          </a:p>
          <a:p>
            <a:pPr lvl="1">
              <a:tabLst/>
            </a:pPr>
            <a:r>
              <a:rPr lang="en-US" sz="2200" dirty="0" smtClean="0"/>
              <a:t>Nature and magnitude of the incident</a:t>
            </a:r>
          </a:p>
          <a:p>
            <a:pPr lvl="1">
              <a:tabLst/>
            </a:pPr>
            <a:r>
              <a:rPr lang="en-US" sz="2200" dirty="0" smtClean="0"/>
              <a:t>Hazards and safety concerns</a:t>
            </a:r>
          </a:p>
          <a:p>
            <a:pPr marL="1028700" lvl="2" indent="-344488">
              <a:spcBef>
                <a:spcPct val="0"/>
              </a:spcBef>
              <a:tabLst/>
            </a:pPr>
            <a:r>
              <a:rPr lang="en-US" sz="2200" dirty="0" smtClean="0"/>
              <a:t>Hazards facing response personnel and the public</a:t>
            </a:r>
          </a:p>
          <a:p>
            <a:pPr marL="1028700" lvl="2" indent="-344488">
              <a:spcBef>
                <a:spcPct val="0"/>
              </a:spcBef>
              <a:tabLst/>
            </a:pPr>
            <a:r>
              <a:rPr lang="en-US" sz="2200" dirty="0" smtClean="0"/>
              <a:t>Evacuation and warnings</a:t>
            </a:r>
          </a:p>
          <a:p>
            <a:pPr marL="1028700" lvl="2" indent="-344488">
              <a:spcBef>
                <a:spcPct val="0"/>
              </a:spcBef>
              <a:tabLst/>
            </a:pPr>
            <a:r>
              <a:rPr lang="en-US" sz="2200" dirty="0" smtClean="0"/>
              <a:t>Injuries and casualties </a:t>
            </a:r>
          </a:p>
          <a:p>
            <a:pPr marL="1028700" lvl="2" indent="-344488">
              <a:spcBef>
                <a:spcPct val="0"/>
              </a:spcBef>
              <a:tabLst/>
            </a:pPr>
            <a:r>
              <a:rPr lang="en-US" sz="2200" dirty="0" smtClean="0"/>
              <a:t>Need to secure and isolate the area</a:t>
            </a:r>
          </a:p>
          <a:p>
            <a:pPr lvl="1">
              <a:tabLst/>
            </a:pPr>
            <a:r>
              <a:rPr lang="en-US" sz="2200" dirty="0" smtClean="0"/>
              <a:t>Initial priorities and immediate resource requirements</a:t>
            </a:r>
          </a:p>
          <a:p>
            <a:pPr lvl="1">
              <a:tabLst/>
            </a:pPr>
            <a:r>
              <a:rPr lang="en-US" sz="2200" dirty="0" smtClean="0"/>
              <a:t>Location of Incident Command Post and Staging Area(s)</a:t>
            </a:r>
          </a:p>
          <a:p>
            <a:pPr lvl="1">
              <a:tabLst/>
            </a:pPr>
            <a:r>
              <a:rPr lang="en-US" sz="2200" dirty="0" smtClean="0"/>
              <a:t>Entrance and exit routes for responders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68388"/>
            <a:ext cx="8229600" cy="943292"/>
          </a:xfrm>
        </p:spPr>
        <p:txBody>
          <a:bodyPr/>
          <a:lstStyle/>
          <a:p>
            <a:r>
              <a:rPr lang="en-US" dirty="0"/>
              <a:t>A thorough </a:t>
            </a:r>
            <a:r>
              <a:rPr lang="en-US" dirty="0" err="1"/>
              <a:t>sizeup</a:t>
            </a:r>
            <a:r>
              <a:rPr lang="en-US" dirty="0"/>
              <a:t> provides information needed to make initial management decisions.  </a:t>
            </a:r>
          </a:p>
          <a:p>
            <a:endParaRPr lang="en-US" dirty="0"/>
          </a:p>
        </p:txBody>
      </p:sp>
      <p:sp>
        <p:nvSpPr>
          <p:cNvPr id="19458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Management Decisions</a:t>
            </a:r>
          </a:p>
        </p:txBody>
      </p:sp>
      <p:pic>
        <p:nvPicPr>
          <p:cNvPr id="19460" name="Picture 5" descr="Three arrows that make up a circle. First is sizeup and problem ID, then Establish Objectives Develop Strategy Select Tactics and Incident Action Plan, then Implementation and Tasks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1538"/>
            <a:ext cx="8724900" cy="345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Situational Awareness</a:t>
            </a:r>
          </a:p>
        </p:txBody>
      </p:sp>
      <p:sp>
        <p:nvSpPr>
          <p:cNvPr id="20483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Situational awareness is the perception of:</a:t>
            </a:r>
          </a:p>
          <a:p>
            <a:pPr lvl="1">
              <a:tabLst/>
            </a:pPr>
            <a:r>
              <a:rPr lang="en-US" dirty="0" smtClean="0"/>
              <a:t>What the incident is doing, and</a:t>
            </a:r>
          </a:p>
          <a:p>
            <a:pPr lvl="1">
              <a:tabLst/>
            </a:pPr>
            <a:r>
              <a:rPr lang="en-US" dirty="0" smtClean="0"/>
              <a:t>What you are doing in relation to the incident and your objectives. </a:t>
            </a:r>
          </a:p>
          <a:p>
            <a:r>
              <a:rPr lang="en-US" dirty="0" smtClean="0"/>
              <a:t>Situational awareness involves the ability to  predict:</a:t>
            </a:r>
          </a:p>
          <a:p>
            <a:pPr lvl="1">
              <a:tabLst/>
            </a:pPr>
            <a:r>
              <a:rPr lang="en-US" dirty="0" smtClean="0"/>
              <a:t>Changes in the incident, and </a:t>
            </a:r>
          </a:p>
          <a:p>
            <a:pPr lvl="1">
              <a:tabLst/>
            </a:pPr>
            <a:r>
              <a:rPr lang="en-US" dirty="0" smtClean="0"/>
              <a:t>Your future actions. 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Situational Awareness Skills (1 of 2)</a:t>
            </a:r>
          </a:p>
        </p:txBody>
      </p:sp>
      <p:sp>
        <p:nvSpPr>
          <p:cNvPr id="21507" name="Rectangle 4"/>
          <p:cNvSpPr>
            <a:spLocks noGrp="1" noChangeArrowheads="1"/>
          </p:cNvSpPr>
          <p:nvPr>
            <p:ph idx="1"/>
          </p:nvPr>
        </p:nvSpPr>
        <p:spPr>
          <a:xfrm>
            <a:off x="457200" y="1068388"/>
            <a:ext cx="4652963" cy="4646612"/>
          </a:xfrm>
        </p:spPr>
        <p:txBody>
          <a:bodyPr/>
          <a:lstStyle/>
          <a:p>
            <a:pPr lvl="1"/>
            <a:r>
              <a:rPr lang="en-US" sz="2400" dirty="0" smtClean="0"/>
              <a:t>Identify problems/potential problems.</a:t>
            </a:r>
          </a:p>
          <a:p>
            <a:pPr lvl="1"/>
            <a:r>
              <a:rPr lang="en-US" sz="2400" dirty="0" smtClean="0"/>
              <a:t>Recognize the need for action (atypical situations).</a:t>
            </a:r>
          </a:p>
          <a:p>
            <a:pPr lvl="1"/>
            <a:r>
              <a:rPr lang="en-US" sz="2400" dirty="0" smtClean="0"/>
              <a:t>Do NOT ignore information discrepancies; rather, analyze discrepancies before proceeding.</a:t>
            </a:r>
          </a:p>
          <a:p>
            <a:pPr lvl="1"/>
            <a:r>
              <a:rPr lang="en-US" sz="2400" dirty="0" smtClean="0"/>
              <a:t>Seek and provide information before acting.</a:t>
            </a:r>
          </a:p>
        </p:txBody>
      </p:sp>
      <p:pic>
        <p:nvPicPr>
          <p:cNvPr id="21508" name="Picture 4" descr="Emergency responders"/>
          <p:cNvPicPr>
            <a:picLocks noChangeAspect="1"/>
          </p:cNvPicPr>
          <p:nvPr/>
        </p:nvPicPr>
        <p:blipFill>
          <a:blip r:embed="rId2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1" t="23148" r="6516"/>
          <a:stretch>
            <a:fillRect/>
          </a:stretch>
        </p:blipFill>
        <p:spPr bwMode="auto">
          <a:xfrm>
            <a:off x="5184775" y="1189038"/>
            <a:ext cx="3251200" cy="3235325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Situational Awareness Skills (2 of 2)</a:t>
            </a:r>
          </a:p>
        </p:txBody>
      </p:sp>
      <p:sp>
        <p:nvSpPr>
          <p:cNvPr id="22531" name="Rectangle 4"/>
          <p:cNvSpPr>
            <a:spLocks noGrp="1" noChangeArrowheads="1"/>
          </p:cNvSpPr>
          <p:nvPr>
            <p:ph idx="1"/>
          </p:nvPr>
        </p:nvSpPr>
        <p:spPr>
          <a:xfrm>
            <a:off x="3902075" y="1052513"/>
            <a:ext cx="4865688" cy="4646612"/>
          </a:xfrm>
        </p:spPr>
        <p:txBody>
          <a:bodyPr/>
          <a:lstStyle/>
          <a:p>
            <a:pPr lvl="1"/>
            <a:r>
              <a:rPr lang="en-US" sz="2600" dirty="0" smtClean="0"/>
              <a:t>Continue collecting information about the incident and assignments made.</a:t>
            </a:r>
          </a:p>
          <a:p>
            <a:pPr lvl="1"/>
            <a:r>
              <a:rPr lang="en-US" sz="2600" dirty="0" smtClean="0"/>
              <a:t>Assess your own task performance.</a:t>
            </a:r>
          </a:p>
          <a:p>
            <a:pPr lvl="1"/>
            <a:r>
              <a:rPr lang="en-US" sz="2600" dirty="0" smtClean="0"/>
              <a:t>Identify deviations from the expected.</a:t>
            </a:r>
          </a:p>
          <a:p>
            <a:pPr lvl="1"/>
            <a:r>
              <a:rPr lang="en-US" sz="2600" dirty="0" smtClean="0">
                <a:solidFill>
                  <a:srgbClr val="C00000"/>
                </a:solidFill>
              </a:rPr>
              <a:t>Communicate your situational awareness to all team members!</a:t>
            </a:r>
          </a:p>
        </p:txBody>
      </p:sp>
      <p:pic>
        <p:nvPicPr>
          <p:cNvPr id="22532" name="Picture 3" descr="Firefighters"/>
          <p:cNvPicPr>
            <a:picLocks noChangeAspect="1"/>
          </p:cNvPicPr>
          <p:nvPr/>
        </p:nvPicPr>
        <p:blipFill>
          <a:blip r:embed="rId2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55" t="29375" r="27611"/>
          <a:stretch>
            <a:fillRect/>
          </a:stretch>
        </p:blipFill>
        <p:spPr bwMode="auto">
          <a:xfrm>
            <a:off x="658813" y="1262063"/>
            <a:ext cx="3000375" cy="3017837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Loss of Situational Awareness</a:t>
            </a:r>
          </a:p>
        </p:txBody>
      </p:sp>
      <p:sp>
        <p:nvSpPr>
          <p:cNvPr id="23555" name="Rectangle 4" descr="call out box: How might you know if you are experiencing tunnel vision?"/>
          <p:cNvSpPr>
            <a:spLocks noChangeArrowheads="1"/>
          </p:cNvSpPr>
          <p:nvPr/>
        </p:nvSpPr>
        <p:spPr bwMode="auto">
          <a:xfrm>
            <a:off x="1470025" y="2455863"/>
            <a:ext cx="457200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30000"/>
              </a:spcBef>
              <a:buFont typeface="Wingdings" pitchFamily="2" charset="2"/>
              <a:buNone/>
            </a:pPr>
            <a:r>
              <a:rPr lang="en-US" b="1" dirty="0">
                <a:solidFill>
                  <a:schemeClr val="bg1"/>
                </a:solidFill>
                <a:latin typeface="Arial" charset="0"/>
              </a:rPr>
              <a:t>How might you know if you are experiencing tunnel vision?</a:t>
            </a:r>
          </a:p>
        </p:txBody>
      </p:sp>
      <p:sp>
        <p:nvSpPr>
          <p:cNvPr id="23556" name="Rectangle 5" descr="call out box: What causes tunnel vision?  How can it be avoided?&#10;"/>
          <p:cNvSpPr>
            <a:spLocks noChangeArrowheads="1"/>
          </p:cNvSpPr>
          <p:nvPr/>
        </p:nvSpPr>
        <p:spPr bwMode="auto">
          <a:xfrm>
            <a:off x="4164013" y="4186238"/>
            <a:ext cx="4572000" cy="89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30000"/>
              </a:spcBef>
              <a:buFont typeface="Wingdings" pitchFamily="2" charset="2"/>
              <a:buNone/>
            </a:pPr>
            <a:r>
              <a:rPr lang="en-US" b="1" dirty="0">
                <a:solidFill>
                  <a:schemeClr val="bg1"/>
                </a:solidFill>
                <a:latin typeface="Arial" charset="0"/>
              </a:rPr>
              <a:t>What causes tunnel vision?  How can it be avoided?</a:t>
            </a:r>
          </a:p>
        </p:txBody>
      </p:sp>
      <p:sp>
        <p:nvSpPr>
          <p:cNvPr id="7" name="Rectangle 4" descr="text box: Tunnel vision is an indicator of losing situational awareness.&#10;"/>
          <p:cNvSpPr txBox="1">
            <a:spLocks noChangeArrowheads="1"/>
          </p:cNvSpPr>
          <p:nvPr/>
        </p:nvSpPr>
        <p:spPr>
          <a:xfrm>
            <a:off x="490538" y="1154113"/>
            <a:ext cx="8229600" cy="838200"/>
          </a:xfrm>
          <a:prstGeom prst="rect">
            <a:avLst/>
          </a:prstGeom>
          <a:noFill/>
        </p:spPr>
        <p:txBody>
          <a:bodyPr/>
          <a:lstStyle/>
          <a:p>
            <a:pPr eaLnBrk="0" hangingPunct="0">
              <a:spcBef>
                <a:spcPct val="20000"/>
              </a:spcBef>
              <a:tabLst>
                <a:tab pos="457200" algn="l"/>
              </a:tabLst>
              <a:defRPr/>
            </a:pPr>
            <a:r>
              <a:rPr lang="en-US" sz="2800" b="1" kern="0" dirty="0" smtClean="0">
                <a:solidFill>
                  <a:srgbClr val="000066"/>
                </a:solidFill>
                <a:latin typeface="+mn-lt"/>
                <a:cs typeface="+mn-cs"/>
              </a:rPr>
              <a:t>Tunnel vision is an indicator of losing situational awareness.</a:t>
            </a:r>
            <a:endParaRPr lang="en-US" sz="2800" b="1" kern="0" dirty="0">
              <a:solidFill>
                <a:srgbClr val="000066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Complexity Analysis Factors (1 of 2)</a:t>
            </a:r>
          </a:p>
        </p:txBody>
      </p:sp>
      <p:sp>
        <p:nvSpPr>
          <p:cNvPr id="24579" name="Rectangle 4"/>
          <p:cNvSpPr>
            <a:spLocks noGrp="1" noChangeArrowheads="1"/>
          </p:cNvSpPr>
          <p:nvPr>
            <p:ph idx="1"/>
          </p:nvPr>
        </p:nvSpPr>
        <p:spPr>
          <a:xfrm>
            <a:off x="473075" y="1052513"/>
            <a:ext cx="5078413" cy="4646612"/>
          </a:xfrm>
        </p:spPr>
        <p:txBody>
          <a:bodyPr/>
          <a:lstStyle/>
          <a:p>
            <a:pPr lvl="1"/>
            <a:r>
              <a:rPr lang="en-US" sz="2400" dirty="0" smtClean="0"/>
              <a:t>Impacts to life, property, and the economy</a:t>
            </a:r>
          </a:p>
          <a:p>
            <a:pPr lvl="1"/>
            <a:r>
              <a:rPr lang="en-US" sz="2400" dirty="0" smtClean="0"/>
              <a:t>Community and responder safety</a:t>
            </a:r>
          </a:p>
          <a:p>
            <a:pPr lvl="1"/>
            <a:r>
              <a:rPr lang="en-US" sz="2400" dirty="0" smtClean="0"/>
              <a:t>Expected duration</a:t>
            </a:r>
          </a:p>
          <a:p>
            <a:pPr lvl="1"/>
            <a:r>
              <a:rPr lang="en-US" sz="2400" dirty="0" smtClean="0"/>
              <a:t>Number of resources involved</a:t>
            </a:r>
          </a:p>
          <a:p>
            <a:pPr lvl="1"/>
            <a:r>
              <a:rPr lang="en-US" sz="2400" dirty="0" smtClean="0"/>
              <a:t>Potential hazardous materials </a:t>
            </a:r>
          </a:p>
          <a:p>
            <a:pPr lvl="1"/>
            <a:r>
              <a:rPr lang="en-US" sz="2400" dirty="0" smtClean="0"/>
              <a:t>Weather and other environmental influences</a:t>
            </a:r>
          </a:p>
          <a:p>
            <a:pPr lvl="1"/>
            <a:r>
              <a:rPr lang="en-US" sz="2400" dirty="0" smtClean="0"/>
              <a:t>Likelihood of cascading events or incidents</a:t>
            </a:r>
          </a:p>
        </p:txBody>
      </p:sp>
      <p:pic>
        <p:nvPicPr>
          <p:cNvPr id="24580" name="Picture 6" descr="Responders setting up a &quot;Detour Ahead&quot; sign"/>
          <p:cNvPicPr>
            <a:picLocks noChangeAspect="1" noChangeArrowheads="1"/>
          </p:cNvPicPr>
          <p:nvPr/>
        </p:nvPicPr>
        <p:blipFill>
          <a:blip r:embed="rId2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8" r="24286"/>
          <a:stretch>
            <a:fillRect/>
          </a:stretch>
        </p:blipFill>
        <p:spPr bwMode="auto">
          <a:xfrm>
            <a:off x="5619750" y="1211263"/>
            <a:ext cx="2925763" cy="3992562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Complexity Analysis Factors (2 of 2)</a:t>
            </a:r>
          </a:p>
        </p:txBody>
      </p:sp>
      <p:sp>
        <p:nvSpPr>
          <p:cNvPr id="25603" name="Rectangle 4"/>
          <p:cNvSpPr>
            <a:spLocks noGrp="1" noChangeArrowheads="1"/>
          </p:cNvSpPr>
          <p:nvPr>
            <p:ph idx="1"/>
          </p:nvPr>
        </p:nvSpPr>
        <p:spPr>
          <a:xfrm>
            <a:off x="473075" y="1052513"/>
            <a:ext cx="4643438" cy="4646612"/>
          </a:xfrm>
        </p:spPr>
        <p:txBody>
          <a:bodyPr/>
          <a:lstStyle/>
          <a:p>
            <a:pPr lvl="1"/>
            <a:r>
              <a:rPr lang="en-US" sz="2600" dirty="0" smtClean="0"/>
              <a:t>Potential crime scene (including terrorism)</a:t>
            </a:r>
          </a:p>
          <a:p>
            <a:pPr lvl="1"/>
            <a:r>
              <a:rPr lang="en-US" sz="2600" dirty="0" smtClean="0"/>
              <a:t>Political sensitivity, external influences, and media relations</a:t>
            </a:r>
          </a:p>
          <a:p>
            <a:pPr lvl="1"/>
            <a:r>
              <a:rPr lang="en-US" sz="2600" dirty="0" smtClean="0"/>
              <a:t>Area involved, jurisdictional boundaries</a:t>
            </a:r>
          </a:p>
          <a:p>
            <a:pPr lvl="1"/>
            <a:r>
              <a:rPr lang="en-US" sz="2600" dirty="0" smtClean="0"/>
              <a:t>Availability of resources</a:t>
            </a:r>
          </a:p>
        </p:txBody>
      </p:sp>
      <p:pic>
        <p:nvPicPr>
          <p:cNvPr id="25604" name="Picture 6" descr="FBI and ATF responders at the scene of a terrorist atta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46" t="8797" r="20789"/>
          <a:stretch>
            <a:fillRect/>
          </a:stretch>
        </p:blipFill>
        <p:spPr bwMode="auto">
          <a:xfrm>
            <a:off x="5246688" y="1176338"/>
            <a:ext cx="3178175" cy="4038600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spect="1" noChangeArrowheads="1"/>
          </p:cNvSpPr>
          <p:nvPr>
            <p:ph type="title"/>
          </p:nvPr>
        </p:nvSpPr>
        <p:spPr>
          <a:xfrm>
            <a:off x="457200" y="304800"/>
            <a:ext cx="8686800" cy="639763"/>
          </a:xfrm>
        </p:spPr>
        <p:txBody>
          <a:bodyPr/>
          <a:lstStyle/>
          <a:p>
            <a:r>
              <a:rPr lang="en-US" sz="3200" dirty="0" smtClean="0"/>
              <a:t>Authorities, Policies, and External Stakeholders</a:t>
            </a:r>
          </a:p>
        </p:txBody>
      </p:sp>
      <p:sp>
        <p:nvSpPr>
          <p:cNvPr id="26627" name="Rectangle 4"/>
          <p:cNvSpPr>
            <a:spLocks noGrp="1" noChangeArrowheads="1"/>
          </p:cNvSpPr>
          <p:nvPr>
            <p:ph idx="1"/>
          </p:nvPr>
        </p:nvSpPr>
        <p:spPr>
          <a:xfrm>
            <a:off x="473075" y="1052513"/>
            <a:ext cx="8294688" cy="4646612"/>
          </a:xfrm>
        </p:spPr>
        <p:txBody>
          <a:bodyPr/>
          <a:lstStyle/>
          <a:p>
            <a:r>
              <a:rPr lang="en-US" sz="3200" smtClean="0"/>
              <a:t>In addition to the information collected during the sizeup, the Incident Commander must take into account:</a:t>
            </a:r>
          </a:p>
        </p:txBody>
      </p:sp>
      <p:pic>
        <p:nvPicPr>
          <p:cNvPr id="26628" name="Picture 2" descr="Authorities. Policies &amp; guidelines. External stakeholders.&#10;&#10;Image: meeting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88" y="2900363"/>
            <a:ext cx="8156575" cy="271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1"/>
          <p:cNvSpPr>
            <a:spLocks noGrp="1"/>
          </p:cNvSpPr>
          <p:nvPr>
            <p:ph sz="half" idx="2"/>
          </p:nvPr>
        </p:nvSpPr>
        <p:spPr>
          <a:xfrm>
            <a:off x="1778000" y="2095500"/>
            <a:ext cx="5205413" cy="1119188"/>
          </a:xfrm>
        </p:spPr>
        <p:txBody>
          <a:bodyPr/>
          <a:lstStyle/>
          <a:p>
            <a:pPr>
              <a:spcBef>
                <a:spcPct val="30000"/>
              </a:spcBef>
              <a:buFont typeface="Wingdings" pitchFamily="2" charset="2"/>
              <a:buNone/>
            </a:pPr>
            <a:r>
              <a:rPr lang="en-US" sz="2800" dirty="0" smtClean="0"/>
              <a:t>What are some examples of agency policies and guidelines that can affect your management of an incident?</a:t>
            </a:r>
          </a:p>
        </p:txBody>
      </p:sp>
      <p:sp>
        <p:nvSpPr>
          <p:cNvPr id="2765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Agency Policies and Guidelines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Unit Objectives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2400" dirty="0" smtClean="0"/>
              <a:t>Describe methods and tools used to assess incident/event complexity.  </a:t>
            </a:r>
          </a:p>
          <a:p>
            <a:pPr lvl="1"/>
            <a:r>
              <a:rPr lang="en-US" sz="2400" dirty="0" smtClean="0"/>
              <a:t>Describe types of agency(s) policies and guidelines that influence management of incident or event activities.  </a:t>
            </a:r>
          </a:p>
          <a:p>
            <a:pPr lvl="1"/>
            <a:r>
              <a:rPr lang="en-US" sz="2400" dirty="0" smtClean="0"/>
              <a:t>Describe the process for developing incident objectives, strategies, and tactics. </a:t>
            </a:r>
          </a:p>
          <a:p>
            <a:pPr lvl="1"/>
            <a:r>
              <a:rPr lang="en-US" sz="2400" dirty="0" smtClean="0"/>
              <a:t>Describe the steps in transferring and assuming incident command.</a:t>
            </a:r>
          </a:p>
          <a:p>
            <a:pPr lvl="1"/>
            <a:r>
              <a:rPr lang="en-US" sz="2400" dirty="0" smtClean="0"/>
              <a:t>As part of an </a:t>
            </a:r>
            <a:r>
              <a:rPr lang="en-US" sz="2400" dirty="0"/>
              <a:t>activity</a:t>
            </a:r>
            <a:r>
              <a:rPr lang="en-US" sz="2400" dirty="0" smtClean="0"/>
              <a:t>, develop incident objectives for a simulated incident.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1">
              <a:spcBef>
                <a:spcPts val="500"/>
              </a:spcBef>
              <a:defRPr/>
            </a:pPr>
            <a:r>
              <a:rPr lang="en-US" sz="2000" dirty="0" err="1"/>
              <a:t>Wildland</a:t>
            </a:r>
            <a:r>
              <a:rPr lang="en-US" sz="2000" dirty="0"/>
              <a:t> Fire Situation Analysis (WFSA) </a:t>
            </a:r>
          </a:p>
          <a:p>
            <a:pPr lvl="1">
              <a:spcBef>
                <a:spcPts val="500"/>
              </a:spcBef>
              <a:defRPr/>
            </a:pPr>
            <a:r>
              <a:rPr lang="en-US" sz="2000" dirty="0" err="1"/>
              <a:t>Wildland</a:t>
            </a:r>
            <a:r>
              <a:rPr lang="en-US" sz="2000" dirty="0"/>
              <a:t> Fire Implementation Plan (WFIP)</a:t>
            </a:r>
          </a:p>
          <a:p>
            <a:pPr lvl="1">
              <a:spcBef>
                <a:spcPts val="500"/>
              </a:spcBef>
              <a:defRPr/>
            </a:pPr>
            <a:r>
              <a:rPr lang="en-US" sz="2000" dirty="0"/>
              <a:t>Corrective action plans</a:t>
            </a:r>
          </a:p>
          <a:p>
            <a:pPr lvl="1">
              <a:spcBef>
                <a:spcPts val="500"/>
              </a:spcBef>
              <a:defRPr/>
            </a:pPr>
            <a:r>
              <a:rPr lang="en-US" sz="2000" dirty="0"/>
              <a:t>Mitigation plans</a:t>
            </a:r>
          </a:p>
          <a:p>
            <a:pPr lvl="1">
              <a:spcBef>
                <a:spcPts val="500"/>
              </a:spcBef>
              <a:defRPr/>
            </a:pPr>
            <a:r>
              <a:rPr lang="en-US" sz="2000" dirty="0"/>
              <a:t>Recovery plans</a:t>
            </a:r>
          </a:p>
          <a:p>
            <a:pPr lvl="1">
              <a:spcBef>
                <a:spcPts val="500"/>
              </a:spcBef>
              <a:defRPr/>
            </a:pPr>
            <a:r>
              <a:rPr lang="en-US" sz="2000" dirty="0"/>
              <a:t>Tribal, State, regional, and national mobilization guides</a:t>
            </a:r>
          </a:p>
          <a:p>
            <a:pPr lvl="1">
              <a:spcBef>
                <a:spcPts val="500"/>
              </a:spcBef>
              <a:defRPr/>
            </a:pPr>
            <a:r>
              <a:rPr lang="en-US" sz="2000" dirty="0"/>
              <a:t>Field operations guides</a:t>
            </a:r>
          </a:p>
          <a:p>
            <a:pPr lvl="1">
              <a:spcBef>
                <a:spcPts val="500"/>
              </a:spcBef>
              <a:defRPr/>
            </a:pPr>
            <a:r>
              <a:rPr lang="en-US" sz="2000" dirty="0"/>
              <a:t>Delegations of </a:t>
            </a:r>
            <a:r>
              <a:rPr lang="en-US" sz="2000" dirty="0" smtClean="0"/>
              <a:t>authority</a:t>
            </a:r>
            <a:endParaRPr lang="en-US" sz="2000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>
              <a:spcBef>
                <a:spcPts val="500"/>
              </a:spcBef>
              <a:defRPr/>
            </a:pPr>
            <a:r>
              <a:rPr lang="en-US" sz="2200" dirty="0"/>
              <a:t>Pre-incident plans</a:t>
            </a:r>
          </a:p>
          <a:p>
            <a:pPr lvl="1">
              <a:spcBef>
                <a:spcPts val="500"/>
              </a:spcBef>
              <a:defRPr/>
            </a:pPr>
            <a:r>
              <a:rPr lang="en-US" sz="2200" dirty="0"/>
              <a:t>Standard operating procedures</a:t>
            </a:r>
          </a:p>
          <a:p>
            <a:pPr lvl="1">
              <a:spcBef>
                <a:spcPts val="500"/>
              </a:spcBef>
              <a:defRPr/>
            </a:pPr>
            <a:r>
              <a:rPr lang="en-US" sz="2200" dirty="0"/>
              <a:t>Emergency operations plans</a:t>
            </a:r>
          </a:p>
          <a:p>
            <a:pPr lvl="1">
              <a:spcBef>
                <a:spcPts val="500"/>
              </a:spcBef>
              <a:defRPr/>
            </a:pPr>
            <a:r>
              <a:rPr lang="en-US" sz="2200" dirty="0"/>
              <a:t>Continuity of operations plans</a:t>
            </a:r>
          </a:p>
          <a:p>
            <a:pPr lvl="1">
              <a:spcBef>
                <a:spcPts val="500"/>
              </a:spcBef>
              <a:defRPr/>
            </a:pPr>
            <a:r>
              <a:rPr lang="en-US" sz="2200" dirty="0"/>
              <a:t>Community preparedness plans</a:t>
            </a:r>
          </a:p>
          <a:p>
            <a:pPr lvl="1">
              <a:spcBef>
                <a:spcPts val="500"/>
              </a:spcBef>
              <a:defRPr/>
            </a:pPr>
            <a:r>
              <a:rPr lang="en-US" sz="2200" dirty="0"/>
              <a:t>Mutual aid and assistance </a:t>
            </a:r>
            <a:r>
              <a:rPr lang="en-US" sz="2200" dirty="0" smtClean="0"/>
              <a:t>agreements</a:t>
            </a:r>
            <a:endParaRPr lang="en-US" sz="2200" dirty="0"/>
          </a:p>
        </p:txBody>
      </p:sp>
      <p:sp>
        <p:nvSpPr>
          <p:cNvPr id="28674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Policies and Guidelines:  Examples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spect="1" noChangeArrowheads="1"/>
          </p:cNvSpPr>
          <p:nvPr>
            <p:ph type="title"/>
          </p:nvPr>
        </p:nvSpPr>
        <p:spPr>
          <a:xfrm>
            <a:off x="457200" y="304800"/>
            <a:ext cx="8686800" cy="639763"/>
          </a:xfrm>
        </p:spPr>
        <p:txBody>
          <a:bodyPr/>
          <a:lstStyle/>
          <a:p>
            <a:r>
              <a:rPr lang="en-US" sz="3600" dirty="0" smtClean="0"/>
              <a:t>Responsibility for Developing Objectives</a:t>
            </a:r>
          </a:p>
        </p:txBody>
      </p:sp>
      <p:sp>
        <p:nvSpPr>
          <p:cNvPr id="29699" name="Rectangle 4"/>
          <p:cNvSpPr>
            <a:spLocks noGrp="1" noChangeArrowheads="1"/>
          </p:cNvSpPr>
          <p:nvPr>
            <p:ph idx="1"/>
          </p:nvPr>
        </p:nvSpPr>
        <p:spPr>
          <a:xfrm>
            <a:off x="4049713" y="1133475"/>
            <a:ext cx="4556125" cy="4646613"/>
          </a:xfrm>
        </p:spPr>
        <p:txBody>
          <a:bodyPr/>
          <a:lstStyle/>
          <a:p>
            <a:pPr lvl="1"/>
            <a:r>
              <a:rPr lang="en-US" sz="2600" dirty="0" smtClean="0"/>
              <a:t>On small incidents, the Incident Commander is solely responsible for developing incident objectives.</a:t>
            </a:r>
          </a:p>
          <a:p>
            <a:pPr lvl="1"/>
            <a:r>
              <a:rPr lang="en-US" sz="2600" dirty="0" smtClean="0"/>
              <a:t>On larger incidents, Command and General Staff contribute to the development of incident objectives.</a:t>
            </a:r>
          </a:p>
        </p:txBody>
      </p:sp>
      <p:pic>
        <p:nvPicPr>
          <p:cNvPr id="29700" name="Picture 8" descr="Meeting"/>
          <p:cNvPicPr>
            <a:picLocks noChangeAspect="1"/>
          </p:cNvPicPr>
          <p:nvPr/>
        </p:nvPicPr>
        <p:blipFill>
          <a:blip r:embed="rId2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12" t="8565" r="37500" b="18117"/>
          <a:stretch>
            <a:fillRect/>
          </a:stretch>
        </p:blipFill>
        <p:spPr bwMode="auto">
          <a:xfrm>
            <a:off x="719138" y="1135063"/>
            <a:ext cx="3019425" cy="4346575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386138" y="1181100"/>
            <a:ext cx="5562600" cy="4646612"/>
          </a:xfrm>
        </p:spPr>
        <p:txBody>
          <a:bodyPr/>
          <a:lstStyle/>
          <a:p>
            <a:r>
              <a:rPr lang="en-US" dirty="0">
                <a:solidFill>
                  <a:srgbClr val="25387D"/>
                </a:solidFill>
                <a:latin typeface="Arial" charset="0"/>
              </a:rPr>
              <a:t>State what will be accomplished</a:t>
            </a:r>
            <a:r>
              <a:rPr lang="en-US" dirty="0" smtClean="0">
                <a:solidFill>
                  <a:srgbClr val="25387D"/>
                </a:solidFill>
                <a:latin typeface="Arial" charset="0"/>
              </a:rPr>
              <a:t>.</a:t>
            </a:r>
          </a:p>
          <a:p>
            <a:endParaRPr lang="en-US" dirty="0">
              <a:solidFill>
                <a:srgbClr val="25387D"/>
              </a:solidFill>
              <a:latin typeface="Arial" charset="0"/>
            </a:endParaRPr>
          </a:p>
          <a:p>
            <a:r>
              <a:rPr lang="en-US" dirty="0">
                <a:solidFill>
                  <a:srgbClr val="25387D"/>
                </a:solidFill>
                <a:latin typeface="Arial" charset="0"/>
              </a:rPr>
              <a:t>Establish the general plan or direction for accomplishing the incident objectives.</a:t>
            </a:r>
          </a:p>
          <a:p>
            <a:endParaRPr lang="en-US" dirty="0" smtClean="0">
              <a:solidFill>
                <a:srgbClr val="25387D"/>
              </a:solidFill>
              <a:latin typeface="Arial" charset="0"/>
            </a:endParaRPr>
          </a:p>
          <a:p>
            <a:r>
              <a:rPr lang="en-US" dirty="0" smtClean="0">
                <a:solidFill>
                  <a:srgbClr val="25387D"/>
                </a:solidFill>
                <a:latin typeface="Arial" charset="0"/>
              </a:rPr>
              <a:t>Specify </a:t>
            </a:r>
            <a:r>
              <a:rPr lang="en-US" dirty="0">
                <a:solidFill>
                  <a:srgbClr val="25387D"/>
                </a:solidFill>
                <a:latin typeface="Arial" charset="0"/>
              </a:rPr>
              <a:t>how the strategies will be executed</a:t>
            </a:r>
            <a:r>
              <a:rPr lang="en-US" dirty="0" smtClean="0">
                <a:solidFill>
                  <a:srgbClr val="25387D"/>
                </a:solidFill>
                <a:latin typeface="Arial" charset="0"/>
              </a:rPr>
              <a:t>.</a:t>
            </a:r>
            <a:endParaRPr lang="en-US" dirty="0">
              <a:solidFill>
                <a:srgbClr val="25387D"/>
              </a:solidFill>
              <a:latin typeface="Arial" charset="0"/>
            </a:endParaRPr>
          </a:p>
        </p:txBody>
      </p:sp>
      <p:sp>
        <p:nvSpPr>
          <p:cNvPr id="30722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Objectives, Strategies, and Tactics</a:t>
            </a:r>
          </a:p>
        </p:txBody>
      </p:sp>
      <p:pic>
        <p:nvPicPr>
          <p:cNvPr id="30723" name="Picture 2" descr="Incident Objectives, Strategies, Tact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1181100"/>
            <a:ext cx="2813050" cy="424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Rectangle 3"/>
          <p:cNvSpPr>
            <a:spLocks noChangeArrowheads="1"/>
          </p:cNvSpPr>
          <p:nvPr/>
        </p:nvSpPr>
        <p:spPr bwMode="auto">
          <a:xfrm>
            <a:off x="3386138" y="1435100"/>
            <a:ext cx="5562600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  <a:buFont typeface="Wingdings" pitchFamily="2" charset="2"/>
              <a:buNone/>
            </a:pPr>
            <a:endParaRPr lang="en-US" sz="2500" b="1" dirty="0">
              <a:solidFill>
                <a:srgbClr val="25387D"/>
              </a:solidFill>
              <a:latin typeface="Arial" charset="0"/>
            </a:endParaRPr>
          </a:p>
        </p:txBody>
      </p:sp>
      <p:sp>
        <p:nvSpPr>
          <p:cNvPr id="30725" name="Rectangle 4"/>
          <p:cNvSpPr>
            <a:spLocks noChangeArrowheads="1"/>
          </p:cNvSpPr>
          <p:nvPr/>
        </p:nvSpPr>
        <p:spPr bwMode="auto">
          <a:xfrm>
            <a:off x="3386138" y="2659063"/>
            <a:ext cx="55626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  <a:buFont typeface="Wingdings" pitchFamily="2" charset="2"/>
              <a:buNone/>
            </a:pPr>
            <a:endParaRPr lang="en-US" sz="2500" b="1" dirty="0">
              <a:solidFill>
                <a:srgbClr val="25387D"/>
              </a:solidFill>
              <a:latin typeface="Arial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spect="1" noChangeArrowheads="1"/>
          </p:cNvSpPr>
          <p:nvPr>
            <p:ph type="title"/>
          </p:nvPr>
        </p:nvSpPr>
        <p:spPr>
          <a:xfrm>
            <a:off x="457200" y="304800"/>
            <a:ext cx="8686800" cy="639763"/>
          </a:xfrm>
        </p:spPr>
        <p:txBody>
          <a:bodyPr/>
          <a:lstStyle/>
          <a:p>
            <a:r>
              <a:rPr lang="en-US" sz="3600" dirty="0" smtClean="0"/>
              <a:t>Writing “SMART” Objectives</a:t>
            </a:r>
          </a:p>
        </p:txBody>
      </p:sp>
      <p:sp>
        <p:nvSpPr>
          <p:cNvPr id="31747" name="Rectangle 4"/>
          <p:cNvSpPr>
            <a:spLocks noGrp="1" noChangeArrowheads="1"/>
          </p:cNvSpPr>
          <p:nvPr>
            <p:ph idx="1"/>
          </p:nvPr>
        </p:nvSpPr>
        <p:spPr>
          <a:xfrm>
            <a:off x="490538" y="1052513"/>
            <a:ext cx="8343900" cy="4646612"/>
          </a:xfrm>
        </p:spPr>
        <p:txBody>
          <a:bodyPr/>
          <a:lstStyle/>
          <a:p>
            <a:pPr lvl="1">
              <a:spcBef>
                <a:spcPct val="10000"/>
              </a:spcBef>
            </a:pPr>
            <a:r>
              <a:rPr lang="en-US" sz="3600" smtClean="0">
                <a:solidFill>
                  <a:srgbClr val="FF3300"/>
                </a:solidFill>
              </a:rPr>
              <a:t>S</a:t>
            </a:r>
            <a:r>
              <a:rPr lang="en-US" sz="2400" smtClean="0"/>
              <a:t>pecific – Is the wording precise and unambiguous?</a:t>
            </a:r>
          </a:p>
          <a:p>
            <a:pPr lvl="1">
              <a:spcBef>
                <a:spcPct val="10000"/>
              </a:spcBef>
            </a:pPr>
            <a:r>
              <a:rPr lang="en-US" sz="3600" smtClean="0">
                <a:solidFill>
                  <a:srgbClr val="FF3300"/>
                </a:solidFill>
              </a:rPr>
              <a:t>M</a:t>
            </a:r>
            <a:r>
              <a:rPr lang="en-US" sz="2400" smtClean="0"/>
              <a:t>easurable – How will achievements be measured?</a:t>
            </a:r>
          </a:p>
          <a:p>
            <a:pPr lvl="1">
              <a:spcBef>
                <a:spcPct val="10000"/>
              </a:spcBef>
            </a:pPr>
            <a:r>
              <a:rPr lang="en-US" sz="3600" smtClean="0">
                <a:solidFill>
                  <a:srgbClr val="FF3300"/>
                </a:solidFill>
              </a:rPr>
              <a:t>A</a:t>
            </a:r>
            <a:r>
              <a:rPr lang="en-US" sz="2400" smtClean="0"/>
              <a:t>ction Oriented – Is an action verb used to describe expected accomplishments?</a:t>
            </a:r>
          </a:p>
          <a:p>
            <a:pPr lvl="1">
              <a:spcBef>
                <a:spcPct val="10000"/>
              </a:spcBef>
            </a:pPr>
            <a:r>
              <a:rPr lang="en-US" sz="3600" smtClean="0">
                <a:solidFill>
                  <a:srgbClr val="FF3300"/>
                </a:solidFill>
              </a:rPr>
              <a:t>R</a:t>
            </a:r>
            <a:r>
              <a:rPr lang="en-US" sz="2400" smtClean="0"/>
              <a:t>ealistic – Is the outcome achievable with given available resources?</a:t>
            </a:r>
          </a:p>
          <a:p>
            <a:pPr lvl="1">
              <a:spcBef>
                <a:spcPct val="10000"/>
              </a:spcBef>
            </a:pPr>
            <a:r>
              <a:rPr lang="en-US" sz="3600" smtClean="0">
                <a:solidFill>
                  <a:srgbClr val="FF3300"/>
                </a:solidFill>
              </a:rPr>
              <a:t>T</a:t>
            </a:r>
            <a:r>
              <a:rPr lang="en-US" sz="2400" smtClean="0"/>
              <a:t>ime Sensitive – What is the timeframe (if applicable)?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spect="1" noChangeArrowheads="1"/>
          </p:cNvSpPr>
          <p:nvPr>
            <p:ph type="title"/>
          </p:nvPr>
        </p:nvSpPr>
        <p:spPr>
          <a:xfrm>
            <a:off x="457200" y="304800"/>
            <a:ext cx="8686800" cy="639763"/>
          </a:xfrm>
        </p:spPr>
        <p:txBody>
          <a:bodyPr/>
          <a:lstStyle/>
          <a:p>
            <a:r>
              <a:rPr lang="en-US" sz="3600" dirty="0" smtClean="0"/>
              <a:t>Sample Objectives</a:t>
            </a:r>
          </a:p>
        </p:txBody>
      </p:sp>
      <p:sp>
        <p:nvSpPr>
          <p:cNvPr id="32771" name="Rectangle 4"/>
          <p:cNvSpPr>
            <a:spLocks noGrp="1" noChangeArrowheads="1"/>
          </p:cNvSpPr>
          <p:nvPr>
            <p:ph idx="1"/>
          </p:nvPr>
        </p:nvSpPr>
        <p:spPr>
          <a:xfrm>
            <a:off x="490538" y="1052513"/>
            <a:ext cx="8343900" cy="4646612"/>
          </a:xfrm>
        </p:spPr>
        <p:txBody>
          <a:bodyPr/>
          <a:lstStyle/>
          <a:p>
            <a:pPr lvl="1"/>
            <a:r>
              <a:rPr lang="en-US" smtClean="0"/>
              <a:t>Residents in Division A will be evacuated to the Walnford High School reception center by 1700 hours.</a:t>
            </a:r>
          </a:p>
          <a:p>
            <a:pPr lvl="1"/>
            <a:r>
              <a:rPr lang="en-US" smtClean="0"/>
              <a:t>Complete Preliminary Damage Assessments of all damaged residential structures in Anytown by 0800 hours on 3/21.</a:t>
            </a:r>
          </a:p>
          <a:p>
            <a:pPr lvl="1"/>
            <a:r>
              <a:rPr lang="en-US" smtClean="0"/>
              <a:t>Restore water to the business district by 0900 hours on 3/21.</a:t>
            </a:r>
          </a:p>
          <a:p>
            <a:pPr lvl="1"/>
            <a:r>
              <a:rPr lang="en-US" smtClean="0"/>
              <a:t>Contain fire within existing structures (during the current operational period).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686800" cy="639763"/>
          </a:xfrm>
        </p:spPr>
        <p:txBody>
          <a:bodyPr/>
          <a:lstStyle/>
          <a:p>
            <a:r>
              <a:rPr lang="en-US" sz="4000" dirty="0" smtClean="0"/>
              <a:t>Activity:  SMART Objectives? (1 of 2)</a:t>
            </a:r>
            <a:endParaRPr lang="en-US" dirty="0" smtClean="0"/>
          </a:p>
        </p:txBody>
      </p:sp>
      <p:sp>
        <p:nvSpPr>
          <p:cNvPr id="33795" name="Content Placeholder 2"/>
          <p:cNvSpPr>
            <a:spLocks noGrp="1"/>
          </p:cNvSpPr>
          <p:nvPr>
            <p:ph sz="half" idx="10"/>
          </p:nvPr>
        </p:nvSpPr>
        <p:spPr>
          <a:xfrm>
            <a:off x="5230813" y="4251325"/>
            <a:ext cx="3444875" cy="833438"/>
          </a:xfrm>
        </p:spPr>
        <p:txBody>
          <a:bodyPr/>
          <a:lstStyle/>
          <a:p>
            <a:r>
              <a:rPr lang="en-US" sz="3200" dirty="0" smtClean="0"/>
              <a:t>Is this objective </a:t>
            </a:r>
            <a:r>
              <a:rPr lang="en-US" sz="3200" dirty="0" smtClean="0">
                <a:solidFill>
                  <a:srgbClr val="FFFF00"/>
                </a:solidFill>
              </a:rPr>
              <a:t>SMART?</a:t>
            </a:r>
          </a:p>
          <a:p>
            <a:endParaRPr lang="en-US" dirty="0" smtClean="0"/>
          </a:p>
        </p:txBody>
      </p:sp>
      <p:sp>
        <p:nvSpPr>
          <p:cNvPr id="4" name="Rectangle 3" descr="word box: Situation:  It’s midnight and heavy rains have caused localized flooding.  In one neighborhood, residents are becoming trapped in their homes.  &#10;Incident Objective:  As needed, provide assistance to those who might have localized flooding problems.&#10;"/>
          <p:cNvSpPr txBox="1">
            <a:spLocks noChangeArrowheads="1"/>
          </p:cNvSpPr>
          <p:nvPr/>
        </p:nvSpPr>
        <p:spPr>
          <a:xfrm>
            <a:off x="457200" y="1066800"/>
            <a:ext cx="8229600" cy="3700463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20000"/>
              </a:spcBef>
              <a:tabLst>
                <a:tab pos="457200" algn="l"/>
              </a:tabLst>
              <a:defRPr/>
            </a:pPr>
            <a:r>
              <a:rPr lang="en-US" sz="2800" b="1" u="sng" kern="0" dirty="0">
                <a:solidFill>
                  <a:srgbClr val="000066"/>
                </a:solidFill>
                <a:latin typeface="+mn-lt"/>
                <a:cs typeface="+mn-cs"/>
              </a:rPr>
              <a:t>Situation</a:t>
            </a:r>
            <a:r>
              <a:rPr lang="en-US" sz="2800" b="1" kern="0" dirty="0">
                <a:solidFill>
                  <a:srgbClr val="000066"/>
                </a:solidFill>
                <a:latin typeface="+mn-lt"/>
                <a:cs typeface="+mn-cs"/>
              </a:rPr>
              <a:t>:  It’s midnight and heavy rains have caused localized flooding.  In one neighborhood, residents are becoming trapped in their homes.  </a:t>
            </a:r>
          </a:p>
          <a:p>
            <a:pPr eaLnBrk="0" hangingPunct="0">
              <a:spcBef>
                <a:spcPct val="20000"/>
              </a:spcBef>
              <a:tabLst>
                <a:tab pos="457200" algn="l"/>
              </a:tabLst>
              <a:defRPr/>
            </a:pPr>
            <a:r>
              <a:rPr lang="en-US" sz="2800" b="1" u="sng" kern="0" dirty="0">
                <a:solidFill>
                  <a:srgbClr val="000066"/>
                </a:solidFill>
                <a:latin typeface="+mn-lt"/>
                <a:cs typeface="+mn-cs"/>
              </a:rPr>
              <a:t>Incident Objective</a:t>
            </a:r>
            <a:r>
              <a:rPr lang="en-US" sz="2800" b="1" kern="0" dirty="0">
                <a:solidFill>
                  <a:srgbClr val="000066"/>
                </a:solidFill>
                <a:latin typeface="+mn-lt"/>
                <a:cs typeface="+mn-cs"/>
              </a:rPr>
              <a:t>:  As needed, provide assistance to those who might have localized flooding problems.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Activity:  SMART Objectives? (2 of 2)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sz="half" idx="10"/>
          </p:nvPr>
        </p:nvSpPr>
        <p:spPr>
          <a:xfrm>
            <a:off x="2968625" y="3773488"/>
            <a:ext cx="3446463" cy="831850"/>
          </a:xfrm>
        </p:spPr>
        <p:txBody>
          <a:bodyPr/>
          <a:lstStyle/>
          <a:p>
            <a:r>
              <a:rPr lang="en-US" sz="3200" dirty="0" smtClean="0"/>
              <a:t>How would you improve this objective?</a:t>
            </a:r>
          </a:p>
          <a:p>
            <a:endParaRPr lang="en-US" dirty="0" smtClean="0"/>
          </a:p>
        </p:txBody>
      </p:sp>
      <p:sp>
        <p:nvSpPr>
          <p:cNvPr id="4" name="Rectangle 3" descr="word box: Situation:  Blocked storm drains are causing standing water on major roadways.&#10;Incident Objective:  Notify public works of storm drain blockages causing standing water, or clear the drains to prevent traffic accidents.&#10;"/>
          <p:cNvSpPr txBox="1">
            <a:spLocks noChangeArrowheads="1"/>
          </p:cNvSpPr>
          <p:nvPr/>
        </p:nvSpPr>
        <p:spPr>
          <a:xfrm>
            <a:off x="457200" y="1116013"/>
            <a:ext cx="8229600" cy="25908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20000"/>
              </a:spcBef>
              <a:tabLst>
                <a:tab pos="457200" algn="l"/>
              </a:tabLst>
              <a:defRPr/>
            </a:pPr>
            <a:r>
              <a:rPr lang="en-US" sz="2800" b="1" u="sng" kern="0" dirty="0">
                <a:solidFill>
                  <a:srgbClr val="000066"/>
                </a:solidFill>
                <a:latin typeface="+mn-lt"/>
                <a:cs typeface="+mn-cs"/>
              </a:rPr>
              <a:t>Situation</a:t>
            </a:r>
            <a:r>
              <a:rPr lang="en-US" sz="2800" b="1" kern="0" dirty="0">
                <a:solidFill>
                  <a:srgbClr val="000066"/>
                </a:solidFill>
                <a:latin typeface="+mn-lt"/>
                <a:cs typeface="+mn-cs"/>
              </a:rPr>
              <a:t>:  Blocked storm drains are causing standing water on major roadways.</a:t>
            </a:r>
          </a:p>
          <a:p>
            <a:pPr eaLnBrk="0" hangingPunct="0">
              <a:spcBef>
                <a:spcPct val="20000"/>
              </a:spcBef>
              <a:tabLst>
                <a:tab pos="457200" algn="l"/>
              </a:tabLst>
              <a:defRPr/>
            </a:pPr>
            <a:r>
              <a:rPr lang="en-US" sz="2800" b="1" u="sng" kern="0" dirty="0">
                <a:solidFill>
                  <a:srgbClr val="000066"/>
                </a:solidFill>
                <a:latin typeface="+mn-lt"/>
                <a:cs typeface="+mn-cs"/>
              </a:rPr>
              <a:t>Incident Objective</a:t>
            </a:r>
            <a:r>
              <a:rPr lang="en-US" sz="2800" b="1" kern="0" dirty="0">
                <a:solidFill>
                  <a:srgbClr val="000066"/>
                </a:solidFill>
                <a:latin typeface="+mn-lt"/>
                <a:cs typeface="+mn-cs"/>
              </a:rPr>
              <a:t>:  Notify public works of storm drain blockages causing standing water, or clear the drains to prevent traffic accidents.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spect="1" noChangeArrowheads="1"/>
          </p:cNvSpPr>
          <p:nvPr>
            <p:ph type="title"/>
          </p:nvPr>
        </p:nvSpPr>
        <p:spPr>
          <a:xfrm>
            <a:off x="457200" y="304800"/>
            <a:ext cx="8686800" cy="639763"/>
          </a:xfrm>
        </p:spPr>
        <p:txBody>
          <a:bodyPr/>
          <a:lstStyle/>
          <a:p>
            <a:r>
              <a:rPr lang="en-US" sz="3600" dirty="0" smtClean="0">
                <a:solidFill>
                  <a:srgbClr val="25387D"/>
                </a:solidFill>
              </a:rPr>
              <a:t>Planning “P” and Incident Briefing</a:t>
            </a:r>
            <a:endParaRPr lang="en-US" sz="2800" dirty="0" smtClean="0">
              <a:solidFill>
                <a:srgbClr val="25387D"/>
              </a:solidFill>
            </a:endParaRPr>
          </a:p>
        </p:txBody>
      </p:sp>
      <p:grpSp>
        <p:nvGrpSpPr>
          <p:cNvPr id="35844" name="Group 163"/>
          <p:cNvGrpSpPr>
            <a:grpSpLocks/>
          </p:cNvGrpSpPr>
          <p:nvPr/>
        </p:nvGrpSpPr>
        <p:grpSpPr bwMode="auto">
          <a:xfrm>
            <a:off x="1228725" y="2246313"/>
            <a:ext cx="3681413" cy="2141537"/>
            <a:chOff x="768" y="2514"/>
            <a:chExt cx="2116" cy="747"/>
          </a:xfrm>
        </p:grpSpPr>
        <p:sp>
          <p:nvSpPr>
            <p:cNvPr id="7" name="Line 160"/>
            <p:cNvSpPr>
              <a:spLocks noChangeShapeType="1"/>
            </p:cNvSpPr>
            <p:nvPr/>
          </p:nvSpPr>
          <p:spPr bwMode="auto">
            <a:xfrm>
              <a:off x="2478" y="2938"/>
              <a:ext cx="406" cy="323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n w="381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5846" name="AutoShape 6" descr="word box: Following the &#10;Initial Assessment, an Incident Briefing &#10;is conducted.&#10;"/>
            <p:cNvSpPr>
              <a:spLocks noChangeArrowheads="1"/>
            </p:cNvSpPr>
            <p:nvPr/>
          </p:nvSpPr>
          <p:spPr bwMode="blackGray">
            <a:xfrm>
              <a:off x="768" y="2514"/>
              <a:ext cx="1728" cy="722"/>
            </a:xfrm>
            <a:prstGeom prst="wedgeRectCallout">
              <a:avLst>
                <a:gd name="adj1" fmla="val 49713"/>
                <a:gd name="adj2" fmla="val 24421"/>
              </a:avLst>
            </a:prstGeom>
            <a:solidFill>
              <a:srgbClr val="000066"/>
            </a:solidFill>
            <a:ln w="22225">
              <a:solidFill>
                <a:srgbClr val="C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2400" b="1" dirty="0" smtClean="0">
                  <a:solidFill>
                    <a:schemeClr val="bg1"/>
                  </a:solidFill>
                  <a:latin typeface="Arial" charset="0"/>
                </a:rPr>
                <a:t>Following the </a:t>
              </a:r>
            </a:p>
            <a:p>
              <a:r>
                <a:rPr lang="en-US" sz="2400" b="1" dirty="0" smtClean="0">
                  <a:solidFill>
                    <a:schemeClr val="bg1"/>
                  </a:solidFill>
                  <a:latin typeface="Arial" charset="0"/>
                </a:rPr>
                <a:t>Initial Assessment, an Incident Briefing </a:t>
              </a:r>
              <a:br>
                <a:rPr lang="en-US" sz="2400" b="1" dirty="0" smtClean="0">
                  <a:solidFill>
                    <a:schemeClr val="bg1"/>
                  </a:solidFill>
                  <a:latin typeface="Arial" charset="0"/>
                </a:rPr>
              </a:br>
              <a:r>
                <a:rPr lang="en-US" sz="2400" b="1" dirty="0" smtClean="0">
                  <a:solidFill>
                    <a:schemeClr val="bg1"/>
                  </a:solidFill>
                  <a:latin typeface="Arial" charset="0"/>
                </a:rPr>
                <a:t>is conducted.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673" y="1136650"/>
            <a:ext cx="3279775" cy="4408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>
              <a:defRPr/>
            </a:pPr>
            <a:r>
              <a:rPr lang="en-US" dirty="0"/>
              <a:t>Provides staff with information about the incident situation and the resources allocated to the incident.  </a:t>
            </a:r>
          </a:p>
          <a:p>
            <a:pPr lvl="1">
              <a:defRPr/>
            </a:pPr>
            <a:r>
              <a:rPr lang="en-US" dirty="0"/>
              <a:t>Serves as a permanent record of the initial response to the incident.</a:t>
            </a:r>
          </a:p>
          <a:p>
            <a:pPr lvl="1">
              <a:defRPr/>
            </a:pPr>
            <a:r>
              <a:rPr lang="en-US" dirty="0"/>
              <a:t>Can be used for transfer of command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6866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Incident Briefing (ICS Form 201)</a:t>
            </a:r>
            <a:endParaRPr lang="en-US" sz="2800" dirty="0" smtClean="0">
              <a:solidFill>
                <a:srgbClr val="25387D"/>
              </a:solidFill>
            </a:endParaRPr>
          </a:p>
        </p:txBody>
      </p:sp>
      <p:grpSp>
        <p:nvGrpSpPr>
          <p:cNvPr id="4" name="Group 3" descr="Section of Incident Briefing ICS 201 form&#10;Text box: Incident situation (maps, significant events)&#10;Incident objectives&#10;Summary of current actions&#10;Status of resources assigned or ordered&#10;"/>
          <p:cNvGrpSpPr/>
          <p:nvPr/>
        </p:nvGrpSpPr>
        <p:grpSpPr>
          <a:xfrm>
            <a:off x="4960938" y="1200150"/>
            <a:ext cx="3492500" cy="4635500"/>
            <a:chOff x="4960938" y="1200150"/>
            <a:chExt cx="3492500" cy="4635500"/>
          </a:xfrm>
        </p:grpSpPr>
        <p:pic>
          <p:nvPicPr>
            <p:cNvPr id="36868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49" t="21007" r="58781" b="15137"/>
            <a:stretch>
              <a:fillRect/>
            </a:stretch>
          </p:blipFill>
          <p:spPr bwMode="auto">
            <a:xfrm>
              <a:off x="5011738" y="1200150"/>
              <a:ext cx="3403600" cy="4368800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angle 6"/>
            <p:cNvSpPr txBox="1">
              <a:spLocks noChangeArrowheads="1"/>
            </p:cNvSpPr>
            <p:nvPr/>
          </p:nvSpPr>
          <p:spPr bwMode="auto">
            <a:xfrm>
              <a:off x="4960938" y="2216150"/>
              <a:ext cx="3492500" cy="3619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463550" lvl="1" indent="-349250" eaLnBrk="0" hangingPunct="0">
                <a:spcBef>
                  <a:spcPct val="30000"/>
                </a:spcBef>
                <a:buFont typeface="Wingdings" pitchFamily="2" charset="2"/>
                <a:buChar char="§"/>
                <a:defRPr/>
              </a:pPr>
              <a:r>
                <a:rPr lang="en-US" sz="2200" b="1" kern="0" dirty="0">
                  <a:latin typeface="+mn-lt"/>
                </a:rPr>
                <a:t>Incident situation (maps, significant events)</a:t>
              </a:r>
            </a:p>
            <a:p>
              <a:pPr marL="463550" lvl="1" indent="-349250" eaLnBrk="0" hangingPunct="0">
                <a:spcBef>
                  <a:spcPct val="30000"/>
                </a:spcBef>
                <a:buFont typeface="Wingdings" pitchFamily="2" charset="2"/>
                <a:buChar char="§"/>
                <a:defRPr/>
              </a:pPr>
              <a:r>
                <a:rPr lang="en-US" sz="2200" b="1" kern="0" dirty="0">
                  <a:latin typeface="+mn-lt"/>
                </a:rPr>
                <a:t>Incident objectives</a:t>
              </a:r>
            </a:p>
            <a:p>
              <a:pPr marL="463550" lvl="1" indent="-349250" eaLnBrk="0" hangingPunct="0">
                <a:spcBef>
                  <a:spcPct val="30000"/>
                </a:spcBef>
                <a:buFont typeface="Wingdings" pitchFamily="2" charset="2"/>
                <a:buChar char="§"/>
                <a:defRPr/>
              </a:pPr>
              <a:r>
                <a:rPr lang="en-US" sz="2200" b="1" kern="0" dirty="0">
                  <a:latin typeface="+mn-lt"/>
                </a:rPr>
                <a:t>Summary of current actions</a:t>
              </a:r>
            </a:p>
            <a:p>
              <a:pPr marL="463550" lvl="1" indent="-349250" eaLnBrk="0" hangingPunct="0">
                <a:spcBef>
                  <a:spcPct val="30000"/>
                </a:spcBef>
                <a:buFont typeface="Wingdings" pitchFamily="2" charset="2"/>
                <a:buChar char="§"/>
                <a:defRPr/>
              </a:pPr>
              <a:r>
                <a:rPr lang="en-US" sz="2200" b="1" kern="0" dirty="0">
                  <a:latin typeface="+mn-lt"/>
                </a:rPr>
                <a:t>Status of resources assigned or ordered</a:t>
              </a: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448972"/>
            <a:ext cx="4038600" cy="4266028"/>
          </a:xfrm>
        </p:spPr>
        <p:txBody>
          <a:bodyPr/>
          <a:lstStyle/>
          <a:p>
            <a:pPr>
              <a:buNone/>
              <a:defRPr/>
            </a:pPr>
            <a:r>
              <a:rPr lang="en-US" dirty="0"/>
              <a:t>You have been serving as the initial Incident Commander.  </a:t>
            </a:r>
          </a:p>
          <a:p>
            <a:pPr>
              <a:defRPr/>
            </a:pPr>
            <a:endParaRPr lang="en-US" dirty="0"/>
          </a:p>
          <a:p>
            <a:pPr>
              <a:buNone/>
              <a:defRPr/>
            </a:pPr>
            <a:r>
              <a:rPr lang="en-US" dirty="0"/>
              <a:t>A more qualified staff member has just arrived at the scene and will assume command of the incident. 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7890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Transfer of Command</a:t>
            </a:r>
            <a:endParaRPr lang="en-US" sz="2800" dirty="0" smtClean="0">
              <a:solidFill>
                <a:srgbClr val="25387D"/>
              </a:solidFill>
            </a:endParaRPr>
          </a:p>
        </p:txBody>
      </p:sp>
      <p:pic>
        <p:nvPicPr>
          <p:cNvPr id="9" name="Picture 5" descr="Responders sharing incident information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746" y="1562894"/>
            <a:ext cx="2921508" cy="3657600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3225" indent="-403225">
              <a:defRPr/>
            </a:pPr>
            <a:r>
              <a:rPr lang="en-US" sz="2100" u="sng" dirty="0"/>
              <a:t>Instructions</a:t>
            </a:r>
            <a:r>
              <a:rPr lang="en-US" sz="2100" dirty="0"/>
              <a:t>:</a:t>
            </a:r>
            <a:endParaRPr lang="en-US" sz="2100" u="sng" dirty="0"/>
          </a:p>
          <a:p>
            <a:pPr marL="403225" indent="-403225">
              <a:buFont typeface="Wingdings" pitchFamily="2" charset="2"/>
              <a:buAutoNum type="arabicPeriod"/>
              <a:defRPr/>
            </a:pPr>
            <a:r>
              <a:rPr lang="en-US" sz="2100" dirty="0"/>
              <a:t>Review the definitions below.</a:t>
            </a:r>
          </a:p>
          <a:p>
            <a:pPr marL="857250" lvl="1" indent="-339725">
              <a:defRPr/>
            </a:pPr>
            <a:r>
              <a:rPr lang="en-US" sz="2100" u="sng" dirty="0">
                <a:solidFill>
                  <a:srgbClr val="C00000"/>
                </a:solidFill>
              </a:rPr>
              <a:t>Incident</a:t>
            </a:r>
            <a:r>
              <a:rPr lang="en-US" sz="2100" dirty="0">
                <a:solidFill>
                  <a:srgbClr val="C00000"/>
                </a:solidFill>
              </a:rPr>
              <a:t>:</a:t>
            </a:r>
            <a:r>
              <a:rPr lang="en-US" sz="2100" dirty="0"/>
              <a:t>  An unexpected occurrence that requires immediate response actions through an ICS organization.</a:t>
            </a:r>
          </a:p>
          <a:p>
            <a:pPr marL="857250" lvl="1" indent="-339725">
              <a:defRPr/>
            </a:pPr>
            <a:r>
              <a:rPr lang="en-US" sz="2100" u="sng" dirty="0">
                <a:solidFill>
                  <a:srgbClr val="C00000"/>
                </a:solidFill>
              </a:rPr>
              <a:t>Event</a:t>
            </a:r>
            <a:r>
              <a:rPr lang="en-US" sz="2100" dirty="0">
                <a:solidFill>
                  <a:srgbClr val="C00000"/>
                </a:solidFill>
              </a:rPr>
              <a:t>:  </a:t>
            </a:r>
            <a:r>
              <a:rPr lang="en-US" sz="2100" dirty="0"/>
              <a:t>A scheduled nonemergency activity (sporting events, concerts, parades).</a:t>
            </a:r>
          </a:p>
          <a:p>
            <a:pPr marL="403225" indent="-403225">
              <a:buFont typeface="Wingdings" pitchFamily="2" charset="2"/>
              <a:buAutoNum type="arabicPeriod"/>
              <a:defRPr/>
            </a:pPr>
            <a:r>
              <a:rPr lang="en-US" sz="2100" dirty="0"/>
              <a:t>Working as a team, identify the </a:t>
            </a:r>
            <a:r>
              <a:rPr lang="en-US" sz="2100" u="sng" dirty="0"/>
              <a:t>differences</a:t>
            </a:r>
            <a:r>
              <a:rPr lang="en-US" sz="2100" dirty="0"/>
              <a:t> and </a:t>
            </a:r>
            <a:r>
              <a:rPr lang="en-US" sz="2100" u="sng" dirty="0"/>
              <a:t>similarities</a:t>
            </a:r>
            <a:r>
              <a:rPr lang="en-US" sz="2100" dirty="0"/>
              <a:t> between planning for incidents versus events.  Record your answers on chart paper.</a:t>
            </a:r>
          </a:p>
          <a:p>
            <a:pPr marL="403225" indent="-403225">
              <a:buFont typeface="Wingdings" pitchFamily="2" charset="2"/>
              <a:buAutoNum type="arabicPeriod"/>
              <a:defRPr/>
            </a:pPr>
            <a:r>
              <a:rPr lang="en-US" sz="2100" dirty="0"/>
              <a:t>Choose a spokesperson and be ready to present your answers to the large group in 10 minutes</a:t>
            </a:r>
            <a:r>
              <a:rPr lang="en-US" sz="2100" dirty="0" smtClean="0"/>
              <a:t>.</a:t>
            </a:r>
            <a:endParaRPr lang="en-US" sz="2100" dirty="0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Activity:  Incidents vs. Events 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ontent Placeholder 3"/>
          <p:cNvSpPr>
            <a:spLocks noGrp="1"/>
          </p:cNvSpPr>
          <p:nvPr>
            <p:ph sz="half" idx="2"/>
          </p:nvPr>
        </p:nvSpPr>
        <p:spPr>
          <a:xfrm>
            <a:off x="1060450" y="4778375"/>
            <a:ext cx="6907213" cy="690563"/>
          </a:xfrm>
        </p:spPr>
        <p:txBody>
          <a:bodyPr/>
          <a:lstStyle/>
          <a:p>
            <a:pPr marL="0" indent="0">
              <a:buFontTx/>
              <a:buNone/>
              <a:tabLst/>
            </a:pPr>
            <a:r>
              <a:rPr lang="en-US" sz="2000" smtClean="0"/>
              <a:t>Refer to the next page in your Student Manual for more information about transfer of command briefings.</a:t>
            </a:r>
          </a:p>
        </p:txBody>
      </p:sp>
      <p:sp>
        <p:nvSpPr>
          <p:cNvPr id="38915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457200" y="1068388"/>
            <a:ext cx="7935913" cy="3162300"/>
          </a:xfrm>
        </p:spPr>
        <p:txBody>
          <a:bodyPr/>
          <a:lstStyle/>
          <a:p>
            <a:pPr lvl="1" indent="-457200">
              <a:spcBef>
                <a:spcPct val="25000"/>
              </a:spcBef>
            </a:pPr>
            <a:r>
              <a:rPr lang="en-US" sz="2200" smtClean="0"/>
              <a:t>Assess the situation with the current Incident Commander.</a:t>
            </a:r>
          </a:p>
          <a:p>
            <a:pPr lvl="1" indent="-457200">
              <a:spcBef>
                <a:spcPct val="25000"/>
              </a:spcBef>
            </a:pPr>
            <a:r>
              <a:rPr lang="en-US" sz="2200" smtClean="0"/>
              <a:t>Receive a briefing from the current Incident Commander.</a:t>
            </a:r>
          </a:p>
          <a:p>
            <a:pPr lvl="1" indent="-457200">
              <a:spcBef>
                <a:spcPct val="25000"/>
              </a:spcBef>
            </a:pPr>
            <a:r>
              <a:rPr lang="en-US" sz="2200" smtClean="0"/>
              <a:t>Determine an appropriate time for the transfer of command and document the transfer (ICS Form 201).</a:t>
            </a:r>
          </a:p>
          <a:p>
            <a:pPr indent="-457200">
              <a:spcBef>
                <a:spcPct val="25000"/>
              </a:spcBef>
              <a:buFont typeface="Wingdings" pitchFamily="2" charset="2"/>
              <a:buChar char="§"/>
            </a:pPr>
            <a:r>
              <a:rPr lang="en-US" sz="2200" smtClean="0"/>
              <a:t>Notify others of the change in incident command.</a:t>
            </a:r>
          </a:p>
          <a:p>
            <a:pPr lvl="1" indent="-457200">
              <a:spcBef>
                <a:spcPct val="25000"/>
              </a:spcBef>
            </a:pPr>
            <a:r>
              <a:rPr lang="en-US" sz="2200" smtClean="0"/>
              <a:t>Assign the current Incident Commander to another position in the incident organization.</a:t>
            </a:r>
          </a:p>
        </p:txBody>
      </p:sp>
      <p:sp>
        <p:nvSpPr>
          <p:cNvPr id="38916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Steps in Assuming Command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spect="1" noChangeArrowheads="1"/>
          </p:cNvSpPr>
          <p:nvPr>
            <p:ph type="title"/>
          </p:nvPr>
        </p:nvSpPr>
        <p:spPr>
          <a:xfrm>
            <a:off x="457200" y="304800"/>
            <a:ext cx="8686800" cy="639763"/>
          </a:xfrm>
        </p:spPr>
        <p:txBody>
          <a:bodyPr/>
          <a:lstStyle/>
          <a:p>
            <a:r>
              <a:rPr lang="en-US" sz="3600" dirty="0" smtClean="0"/>
              <a:t>Applied Activity</a:t>
            </a:r>
          </a:p>
        </p:txBody>
      </p:sp>
      <p:sp>
        <p:nvSpPr>
          <p:cNvPr id="39939" name="Rectangle 4"/>
          <p:cNvSpPr>
            <a:spLocks noGrp="1" noChangeArrowheads="1"/>
          </p:cNvSpPr>
          <p:nvPr>
            <p:ph idx="1"/>
          </p:nvPr>
        </p:nvSpPr>
        <p:spPr>
          <a:xfrm>
            <a:off x="3494088" y="1201738"/>
            <a:ext cx="5035550" cy="4325937"/>
          </a:xfrm>
        </p:spPr>
        <p:txBody>
          <a:bodyPr/>
          <a:lstStyle/>
          <a:p>
            <a:r>
              <a:rPr lang="en-US" dirty="0" smtClean="0"/>
              <a:t>Follow instructions . . .</a:t>
            </a:r>
          </a:p>
          <a:p>
            <a:pPr lvl="1">
              <a:tabLst/>
            </a:pPr>
            <a:r>
              <a:rPr lang="en-US" dirty="0" smtClean="0"/>
              <a:t>Presented by instructors.</a:t>
            </a:r>
          </a:p>
          <a:p>
            <a:pPr lvl="1">
              <a:tabLst/>
            </a:pPr>
            <a:r>
              <a:rPr lang="en-US" dirty="0" smtClean="0"/>
              <a:t>Outlined on handouts.</a:t>
            </a:r>
          </a:p>
        </p:txBody>
      </p:sp>
      <p:pic>
        <p:nvPicPr>
          <p:cNvPr id="39940" name="Picture 4" descr="Meeting"/>
          <p:cNvPicPr>
            <a:picLocks noChangeAspect="1"/>
          </p:cNvPicPr>
          <p:nvPr/>
        </p:nvPicPr>
        <p:blipFill>
          <a:blip r:embed="rId2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6" r="33194"/>
          <a:stretch>
            <a:fillRect/>
          </a:stretch>
        </p:blipFill>
        <p:spPr bwMode="auto">
          <a:xfrm>
            <a:off x="536575" y="1227138"/>
            <a:ext cx="2533650" cy="4198937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spect="1" noChangeArrowheads="1"/>
          </p:cNvSpPr>
          <p:nvPr>
            <p:ph type="title"/>
          </p:nvPr>
        </p:nvSpPr>
        <p:spPr>
          <a:xfrm>
            <a:off x="457200" y="304800"/>
            <a:ext cx="8686800" cy="639763"/>
          </a:xfrm>
        </p:spPr>
        <p:txBody>
          <a:bodyPr/>
          <a:lstStyle/>
          <a:p>
            <a:r>
              <a:rPr lang="en-US" sz="3600" dirty="0" smtClean="0"/>
              <a:t>Summary</a:t>
            </a:r>
          </a:p>
        </p:txBody>
      </p:sp>
      <p:sp>
        <p:nvSpPr>
          <p:cNvPr id="40963" name="Rectangle 4"/>
          <p:cNvSpPr>
            <a:spLocks noGrp="1" noChangeArrowheads="1"/>
          </p:cNvSpPr>
          <p:nvPr>
            <p:ph idx="1"/>
          </p:nvPr>
        </p:nvSpPr>
        <p:spPr>
          <a:xfrm>
            <a:off x="519113" y="1065213"/>
            <a:ext cx="8010525" cy="4325937"/>
          </a:xfrm>
        </p:spPr>
        <p:txBody>
          <a:bodyPr/>
          <a:lstStyle/>
          <a:p>
            <a:r>
              <a:rPr lang="en-US" sz="2200" dirty="0" smtClean="0"/>
              <a:t>Are you now able to:</a:t>
            </a:r>
          </a:p>
          <a:p>
            <a:pPr lvl="1">
              <a:tabLst/>
            </a:pPr>
            <a:r>
              <a:rPr lang="en-US" sz="2200" dirty="0" smtClean="0"/>
              <a:t>Describe methods and tools used to assess incident/event complexity? </a:t>
            </a:r>
          </a:p>
          <a:p>
            <a:pPr lvl="1">
              <a:tabLst/>
            </a:pPr>
            <a:r>
              <a:rPr lang="en-US" sz="2200" dirty="0" smtClean="0"/>
              <a:t>Describe types of agency(s) policies and guidelines that influence management of incident or event activities?  </a:t>
            </a:r>
          </a:p>
          <a:p>
            <a:pPr lvl="1">
              <a:tabLst/>
            </a:pPr>
            <a:r>
              <a:rPr lang="en-US" sz="2200" dirty="0" smtClean="0"/>
              <a:t>Describe the process for developing incident objectives, strategies, and tactics?  </a:t>
            </a:r>
          </a:p>
          <a:p>
            <a:pPr lvl="1">
              <a:tabLst/>
            </a:pPr>
            <a:r>
              <a:rPr lang="en-US" sz="2200" dirty="0" smtClean="0"/>
              <a:t>Describe the steps in transferring and assuming incident command?</a:t>
            </a:r>
          </a:p>
          <a:p>
            <a:pPr lvl="1">
              <a:tabLst/>
            </a:pPr>
            <a:r>
              <a:rPr lang="en-US" sz="2200" dirty="0" smtClean="0"/>
              <a:t>As part of </a:t>
            </a:r>
            <a:r>
              <a:rPr lang="en-US" sz="2200" dirty="0"/>
              <a:t>an activity, develop </a:t>
            </a:r>
            <a:r>
              <a:rPr lang="en-US" sz="2200" dirty="0" smtClean="0"/>
              <a:t>incident objectives for a simulated incident?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 for Incidents</a:t>
            </a:r>
          </a:p>
        </p:txBody>
      </p:sp>
      <p:sp>
        <p:nvSpPr>
          <p:cNvPr id="12291" name="Rectangle 4"/>
          <p:cNvSpPr>
            <a:spLocks noGrp="1" noChangeArrowheads="1"/>
          </p:cNvSpPr>
          <p:nvPr>
            <p:ph idx="1"/>
          </p:nvPr>
        </p:nvSpPr>
        <p:spPr>
          <a:xfrm>
            <a:off x="423863" y="1068388"/>
            <a:ext cx="8631237" cy="4646612"/>
          </a:xfrm>
        </p:spPr>
        <p:txBody>
          <a:bodyPr/>
          <a:lstStyle/>
          <a:p>
            <a:r>
              <a:rPr lang="en-US" dirty="0" smtClean="0"/>
              <a:t>The incident planners must take into account the following factors:</a:t>
            </a:r>
          </a:p>
          <a:p>
            <a:pPr lvl="1">
              <a:tabLst/>
            </a:pPr>
            <a:r>
              <a:rPr lang="en-US" dirty="0" smtClean="0"/>
              <a:t>Time criticality </a:t>
            </a:r>
          </a:p>
          <a:p>
            <a:pPr lvl="1">
              <a:tabLst/>
            </a:pPr>
            <a:r>
              <a:rPr lang="en-US" dirty="0" smtClean="0"/>
              <a:t>Unstable, changing situation</a:t>
            </a:r>
          </a:p>
          <a:p>
            <a:pPr lvl="1">
              <a:tabLst/>
            </a:pPr>
            <a:r>
              <a:rPr lang="en-US" dirty="0" smtClean="0"/>
              <a:t>Potential rapid expansion of incident and response</a:t>
            </a:r>
          </a:p>
          <a:p>
            <a:pPr lvl="1">
              <a:tabLst/>
            </a:pPr>
            <a:r>
              <a:rPr lang="en-US" dirty="0" smtClean="0"/>
              <a:t>Incomplete communications and information</a:t>
            </a:r>
          </a:p>
          <a:p>
            <a:pPr lvl="1">
              <a:tabLst/>
            </a:pPr>
            <a:r>
              <a:rPr lang="en-US" dirty="0" smtClean="0"/>
              <a:t>Lack of experience managing expanding incidents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48200" y="1603716"/>
            <a:ext cx="4038600" cy="4111283"/>
          </a:xfrm>
        </p:spPr>
        <p:txBody>
          <a:bodyPr/>
          <a:lstStyle/>
          <a:p>
            <a:pPr lvl="1">
              <a:defRPr/>
            </a:pPr>
            <a:r>
              <a:rPr lang="en-US" sz="2100" dirty="0"/>
              <a:t>Projected aviation operations</a:t>
            </a:r>
          </a:p>
          <a:p>
            <a:pPr lvl="1">
              <a:defRPr/>
            </a:pPr>
            <a:r>
              <a:rPr lang="en-US" sz="2100" dirty="0"/>
              <a:t>Staging Areas required</a:t>
            </a:r>
          </a:p>
          <a:p>
            <a:pPr lvl="1">
              <a:defRPr/>
            </a:pPr>
            <a:r>
              <a:rPr lang="en-US" sz="2100" dirty="0"/>
              <a:t>Other facilities required</a:t>
            </a:r>
          </a:p>
          <a:p>
            <a:pPr lvl="1">
              <a:defRPr/>
            </a:pPr>
            <a:r>
              <a:rPr lang="en-US" sz="2100" dirty="0"/>
              <a:t>Kind and type of logistical support needs</a:t>
            </a:r>
          </a:p>
          <a:p>
            <a:pPr lvl="1">
              <a:defRPr/>
            </a:pPr>
            <a:r>
              <a:rPr lang="en-US" sz="2100" dirty="0"/>
              <a:t>Financial considerations</a:t>
            </a:r>
          </a:p>
          <a:p>
            <a:pPr lvl="1">
              <a:defRPr/>
            </a:pPr>
            <a:r>
              <a:rPr lang="en-US" sz="2100" dirty="0"/>
              <a:t>Known limitations or restrictions</a:t>
            </a:r>
          </a:p>
          <a:p>
            <a:pPr lvl="1">
              <a:defRPr/>
            </a:pPr>
            <a:r>
              <a:rPr lang="en-US" sz="2100" dirty="0"/>
              <a:t>Available </a:t>
            </a:r>
            <a:r>
              <a:rPr lang="en-US" sz="2100" dirty="0" smtClean="0"/>
              <a:t>communications</a:t>
            </a:r>
            <a:endParaRPr lang="en-US" sz="2100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555673" y="1040253"/>
            <a:ext cx="5887330" cy="4646612"/>
          </a:xfrm>
        </p:spPr>
        <p:txBody>
          <a:bodyPr/>
          <a:lstStyle/>
          <a:p>
            <a:pPr>
              <a:buNone/>
            </a:pPr>
            <a:r>
              <a:rPr lang="en-US" dirty="0">
                <a:latin typeface="Arial" charset="0"/>
              </a:rPr>
              <a:t>The planners of an event should </a:t>
            </a:r>
            <a:r>
              <a:rPr lang="en-US" dirty="0" smtClean="0">
                <a:latin typeface="Arial" charset="0"/>
              </a:rPr>
              <a:t>know</a:t>
            </a:r>
          </a:p>
          <a:p>
            <a:pPr lvl="1">
              <a:defRPr/>
            </a:pPr>
            <a:r>
              <a:rPr lang="en-US" sz="2100" dirty="0"/>
              <a:t>Type of event</a:t>
            </a:r>
          </a:p>
          <a:p>
            <a:pPr lvl="1">
              <a:defRPr/>
            </a:pPr>
            <a:r>
              <a:rPr lang="en-US" sz="2100" dirty="0"/>
              <a:t>Location, size, </a:t>
            </a:r>
            <a:r>
              <a:rPr lang="en-US" sz="2100" dirty="0" smtClean="0"/>
              <a:t>expected</a:t>
            </a:r>
            <a:br>
              <a:rPr lang="en-US" sz="2100" dirty="0" smtClean="0"/>
            </a:br>
            <a:r>
              <a:rPr lang="en-US" sz="2100" dirty="0" smtClean="0"/>
              <a:t>duration</a:t>
            </a:r>
            <a:r>
              <a:rPr lang="en-US" sz="2100" dirty="0"/>
              <a:t>, history, </a:t>
            </a:r>
            <a:r>
              <a:rPr lang="en-US" sz="2100" dirty="0" smtClean="0"/>
              <a:t>and</a:t>
            </a:r>
            <a:br>
              <a:rPr lang="en-US" sz="2100" dirty="0" smtClean="0"/>
            </a:br>
            <a:r>
              <a:rPr lang="en-US" sz="2100" dirty="0" smtClean="0"/>
              <a:t>potential </a:t>
            </a:r>
            <a:r>
              <a:rPr lang="en-US" sz="2100" dirty="0"/>
              <a:t>in order to </a:t>
            </a:r>
            <a:r>
              <a:rPr lang="en-US" sz="2100" dirty="0" smtClean="0"/>
              <a:t>project</a:t>
            </a:r>
            <a:br>
              <a:rPr lang="en-US" sz="2100" dirty="0" smtClean="0"/>
            </a:br>
            <a:r>
              <a:rPr lang="en-US" sz="2100" dirty="0" smtClean="0"/>
              <a:t>incident </a:t>
            </a:r>
            <a:r>
              <a:rPr lang="en-US" sz="2100" dirty="0"/>
              <a:t>objectives</a:t>
            </a:r>
          </a:p>
          <a:p>
            <a:pPr lvl="1">
              <a:defRPr/>
            </a:pPr>
            <a:r>
              <a:rPr lang="en-US" sz="2100" dirty="0"/>
              <a:t>Number of </a:t>
            </a:r>
            <a:r>
              <a:rPr lang="en-US" sz="2100" dirty="0" smtClean="0"/>
              <a:t>agencies</a:t>
            </a:r>
            <a:br>
              <a:rPr lang="en-US" sz="2100" dirty="0" smtClean="0"/>
            </a:br>
            <a:r>
              <a:rPr lang="en-US" sz="2100" dirty="0" smtClean="0"/>
              <a:t>involved</a:t>
            </a:r>
            <a:endParaRPr lang="en-US" sz="2100" dirty="0"/>
          </a:p>
          <a:p>
            <a:pPr lvl="1">
              <a:defRPr/>
            </a:pPr>
            <a:r>
              <a:rPr lang="en-US" sz="2100" dirty="0"/>
              <a:t>Single or </a:t>
            </a:r>
            <a:r>
              <a:rPr lang="en-US" sz="2100" dirty="0" err="1"/>
              <a:t>multijurisdiction</a:t>
            </a:r>
            <a:endParaRPr lang="en-US" sz="2100" dirty="0"/>
          </a:p>
          <a:p>
            <a:pPr lvl="1">
              <a:defRPr/>
            </a:pPr>
            <a:r>
              <a:rPr lang="en-US" sz="2100" dirty="0"/>
              <a:t>Command Staff needs </a:t>
            </a:r>
          </a:p>
          <a:p>
            <a:pPr lvl="1">
              <a:defRPr/>
            </a:pPr>
            <a:r>
              <a:rPr lang="en-US" sz="2100" dirty="0"/>
              <a:t>Kind, type, and number </a:t>
            </a:r>
            <a:r>
              <a:rPr lang="en-US" sz="2100" dirty="0" smtClean="0"/>
              <a:t>of</a:t>
            </a:r>
            <a:br>
              <a:rPr lang="en-US" sz="2100" dirty="0" smtClean="0"/>
            </a:br>
            <a:r>
              <a:rPr lang="en-US" sz="2100" dirty="0" smtClean="0"/>
              <a:t>resources </a:t>
            </a:r>
            <a:r>
              <a:rPr lang="en-US" sz="2100" dirty="0"/>
              <a:t>required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13314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 for Events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466725" y="1499919"/>
            <a:ext cx="4038600" cy="3970606"/>
          </a:xfrm>
          <a:solidFill>
            <a:srgbClr val="000066"/>
          </a:solidFill>
          <a:ln>
            <a:solidFill>
              <a:srgbClr val="C00000"/>
            </a:solidFill>
          </a:ln>
        </p:spPr>
        <p:txBody>
          <a:bodyPr/>
          <a:lstStyle/>
          <a:p>
            <a:pPr eaLnBrk="1" hangingPunct="1">
              <a:spcBef>
                <a:spcPct val="50000"/>
              </a:spcBef>
              <a:buNone/>
            </a:pPr>
            <a:r>
              <a:rPr lang="en-US" dirty="0">
                <a:solidFill>
                  <a:schemeClr val="bg1"/>
                </a:solidFill>
                <a:latin typeface="Arial" charset="0"/>
              </a:rPr>
              <a:t>This unit covers:</a:t>
            </a:r>
          </a:p>
          <a:p>
            <a:pPr marL="338138" indent="-338138" eaLnBrk="1" hangingPunct="1">
              <a:spcBef>
                <a:spcPct val="50000"/>
              </a:spcBef>
              <a:buFont typeface="Wingdings" pitchFamily="2" charset="2"/>
              <a:buChar char="§"/>
              <a:tabLst>
                <a:tab pos="338138" algn="l"/>
              </a:tabLst>
            </a:pPr>
            <a:r>
              <a:rPr lang="en-US" dirty="0">
                <a:solidFill>
                  <a:schemeClr val="bg1"/>
                </a:solidFill>
                <a:latin typeface="Arial" charset="0"/>
              </a:rPr>
              <a:t>Initial response and assessment.</a:t>
            </a:r>
          </a:p>
          <a:p>
            <a:pPr marL="338138" indent="-338138" eaLnBrk="1" hangingPunct="1">
              <a:spcBef>
                <a:spcPct val="50000"/>
              </a:spcBef>
              <a:buFont typeface="Wingdings" pitchFamily="2" charset="2"/>
              <a:buChar char="§"/>
              <a:tabLst>
                <a:tab pos="338138" algn="l"/>
              </a:tabLst>
            </a:pPr>
            <a:r>
              <a:rPr lang="en-US" dirty="0">
                <a:solidFill>
                  <a:schemeClr val="bg1"/>
                </a:solidFill>
                <a:latin typeface="Arial" charset="0"/>
              </a:rPr>
              <a:t>Incident briefing.</a:t>
            </a:r>
          </a:p>
          <a:p>
            <a:pPr marL="338138" indent="-338138" eaLnBrk="1" hangingPunct="1">
              <a:spcBef>
                <a:spcPct val="50000"/>
              </a:spcBef>
              <a:buFont typeface="Wingdings" pitchFamily="2" charset="2"/>
              <a:buChar char="§"/>
              <a:tabLst>
                <a:tab pos="338138" algn="l"/>
              </a:tabLst>
            </a:pPr>
            <a:r>
              <a:rPr lang="en-US" dirty="0">
                <a:solidFill>
                  <a:schemeClr val="bg1"/>
                </a:solidFill>
                <a:latin typeface="Arial" charset="0"/>
              </a:rPr>
              <a:t>Setting initial objectives and strategies (during Initial UC Meeting).</a:t>
            </a:r>
          </a:p>
          <a:p>
            <a:endParaRPr lang="en-US" dirty="0"/>
          </a:p>
        </p:txBody>
      </p:sp>
      <p:sp>
        <p:nvSpPr>
          <p:cNvPr id="14338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25387D"/>
                </a:solidFill>
              </a:rPr>
              <a:t>Planning “P” and Unified Command</a:t>
            </a:r>
            <a:endParaRPr lang="en-US" sz="3000" dirty="0" smtClean="0">
              <a:solidFill>
                <a:srgbClr val="25387D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710" y="1136650"/>
            <a:ext cx="3279775" cy="4408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3"/>
          <p:cNvSpPr>
            <a:spLocks noGrp="1"/>
          </p:cNvSpPr>
          <p:nvPr>
            <p:ph sz="half" idx="2"/>
          </p:nvPr>
        </p:nvSpPr>
        <p:spPr>
          <a:xfrm>
            <a:off x="1471613" y="1968500"/>
            <a:ext cx="5908675" cy="1119188"/>
          </a:xfrm>
        </p:spPr>
        <p:txBody>
          <a:bodyPr/>
          <a:lstStyle/>
          <a:p>
            <a:pPr>
              <a:spcBef>
                <a:spcPct val="30000"/>
              </a:spcBef>
              <a:buFont typeface="Wingdings" pitchFamily="2" charset="2"/>
              <a:buNone/>
            </a:pPr>
            <a:r>
              <a:rPr lang="en-US" dirty="0" smtClean="0"/>
              <a:t>What actions must </a:t>
            </a:r>
            <a:br>
              <a:rPr lang="en-US" dirty="0" smtClean="0"/>
            </a:br>
            <a:r>
              <a:rPr lang="en-US" dirty="0" smtClean="0"/>
              <a:t>the first responding units take to organize an incident?</a:t>
            </a:r>
          </a:p>
        </p:txBody>
      </p:sp>
      <p:sp>
        <p:nvSpPr>
          <p:cNvPr id="15363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Actions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Priorities</a:t>
            </a:r>
          </a:p>
        </p:txBody>
      </p:sp>
      <p:sp>
        <p:nvSpPr>
          <p:cNvPr id="16387" name="Rectangle 4"/>
          <p:cNvSpPr>
            <a:spLocks noGrp="1" noChangeArrowheads="1"/>
          </p:cNvSpPr>
          <p:nvPr>
            <p:ph idx="1"/>
          </p:nvPr>
        </p:nvSpPr>
        <p:spPr>
          <a:xfrm>
            <a:off x="457200" y="1068388"/>
            <a:ext cx="4833938" cy="4646612"/>
          </a:xfrm>
        </p:spPr>
        <p:txBody>
          <a:bodyPr/>
          <a:lstStyle/>
          <a:p>
            <a:r>
              <a:rPr lang="en-US" smtClean="0"/>
              <a:t>Initial decisions and </a:t>
            </a:r>
            <a:br>
              <a:rPr lang="en-US" smtClean="0"/>
            </a:br>
            <a:r>
              <a:rPr lang="en-US" smtClean="0"/>
              <a:t>objectives are established </a:t>
            </a:r>
            <a:br>
              <a:rPr lang="en-US" smtClean="0"/>
            </a:br>
            <a:r>
              <a:rPr lang="en-US" smtClean="0"/>
              <a:t>based on the following </a:t>
            </a:r>
            <a:br>
              <a:rPr lang="en-US" smtClean="0"/>
            </a:br>
            <a:r>
              <a:rPr lang="en-US" smtClean="0"/>
              <a:t>priorities:</a:t>
            </a:r>
          </a:p>
          <a:p>
            <a:r>
              <a:rPr lang="en-US" smtClean="0">
                <a:solidFill>
                  <a:srgbClr val="C00000"/>
                </a:solidFill>
              </a:rPr>
              <a:t>#1:  </a:t>
            </a:r>
            <a:r>
              <a:rPr lang="en-US" smtClean="0"/>
              <a:t>Life Safety</a:t>
            </a:r>
          </a:p>
          <a:p>
            <a:r>
              <a:rPr lang="en-US" smtClean="0">
                <a:solidFill>
                  <a:srgbClr val="C00000"/>
                </a:solidFill>
              </a:rPr>
              <a:t>#2:  </a:t>
            </a:r>
            <a:r>
              <a:rPr lang="en-US" smtClean="0"/>
              <a:t>Incident Stabilization</a:t>
            </a:r>
          </a:p>
          <a:p>
            <a:r>
              <a:rPr lang="en-US" smtClean="0">
                <a:solidFill>
                  <a:srgbClr val="C00000"/>
                </a:solidFill>
              </a:rPr>
              <a:t>#3:  </a:t>
            </a:r>
            <a:r>
              <a:rPr lang="en-US" smtClean="0"/>
              <a:t>Property Conservation</a:t>
            </a:r>
          </a:p>
        </p:txBody>
      </p:sp>
      <p:pic>
        <p:nvPicPr>
          <p:cNvPr id="4" name="Picture 4" descr="Firefighters responding to a fir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65788" y="3290888"/>
            <a:ext cx="2514600" cy="1885950"/>
          </a:xfrm>
          <a:prstGeom prst="rect">
            <a:avLst/>
          </a:prstGeom>
          <a:noFill/>
          <a:ln w="9525" algn="ctr">
            <a:solidFill>
              <a:srgbClr val="25387D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5" name="Picture 5" descr="Swiftwater Rescue Teams with the Los Angeles County Fire Department's Urban Search and Rescue Tea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65788" y="1208088"/>
            <a:ext cx="2471737" cy="1854200"/>
          </a:xfrm>
          <a:prstGeom prst="rect">
            <a:avLst/>
          </a:prstGeom>
          <a:noFill/>
          <a:ln w="9525" algn="ctr">
            <a:solidFill>
              <a:srgbClr val="25387D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78302" y="3165230"/>
            <a:ext cx="8222566" cy="2630659"/>
          </a:xfrm>
          <a:solidFill>
            <a:srgbClr val="000066"/>
          </a:solidFill>
        </p:spPr>
        <p:txBody>
          <a:bodyPr/>
          <a:lstStyle/>
          <a:p>
            <a:pPr marL="463550" lvl="1" indent="-349250">
              <a:spcBef>
                <a:spcPct val="30000"/>
              </a:spcBef>
              <a:buNone/>
            </a:pPr>
            <a:r>
              <a:rPr lang="en-US" sz="2100" dirty="0">
                <a:solidFill>
                  <a:schemeClr val="bg1"/>
                </a:solidFill>
                <a:latin typeface="Arial" charset="0"/>
              </a:rPr>
              <a:t>Planning and Resource Management</a:t>
            </a:r>
          </a:p>
          <a:p>
            <a:pPr marL="463550" lvl="1" indent="-349250"/>
            <a:r>
              <a:rPr lang="en-US" sz="2100" dirty="0">
                <a:solidFill>
                  <a:schemeClr val="bg1"/>
                </a:solidFill>
                <a:latin typeface="Arial" charset="0"/>
              </a:rPr>
              <a:t>Assume command and establish Incident Command Post.</a:t>
            </a:r>
          </a:p>
          <a:p>
            <a:pPr marL="463550" lvl="1" indent="-349250"/>
            <a:r>
              <a:rPr lang="en-US" sz="2100" dirty="0">
                <a:solidFill>
                  <a:schemeClr val="bg1"/>
                </a:solidFill>
                <a:latin typeface="Arial" charset="0"/>
              </a:rPr>
              <a:t>Establish immediate incident objectives, strategies, and tactics. </a:t>
            </a:r>
          </a:p>
          <a:p>
            <a:pPr marL="463550" lvl="1" indent="-349250"/>
            <a:r>
              <a:rPr lang="en-US" sz="2100" dirty="0">
                <a:solidFill>
                  <a:schemeClr val="bg1"/>
                </a:solidFill>
                <a:latin typeface="Arial" charset="0"/>
              </a:rPr>
              <a:t>Determine resource needs.</a:t>
            </a:r>
          </a:p>
          <a:p>
            <a:pPr marL="463550" lvl="1" indent="-349250"/>
            <a:r>
              <a:rPr lang="en-US" sz="2100" dirty="0">
                <a:solidFill>
                  <a:schemeClr val="bg1"/>
                </a:solidFill>
                <a:latin typeface="Arial" charset="0"/>
              </a:rPr>
              <a:t>Establish initial organization that maintains span of control.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068388"/>
            <a:ext cx="8208498" cy="2012437"/>
          </a:xfrm>
          <a:solidFill>
            <a:srgbClr val="000066"/>
          </a:solidFill>
        </p:spPr>
        <p:txBody>
          <a:bodyPr/>
          <a:lstStyle/>
          <a:p>
            <a:pPr lvl="1">
              <a:buNone/>
              <a:defRPr/>
            </a:pPr>
            <a:r>
              <a:rPr lang="en-US" sz="2100" dirty="0">
                <a:solidFill>
                  <a:schemeClr val="bg1"/>
                </a:solidFill>
              </a:rPr>
              <a:t>Assessment and Safety</a:t>
            </a:r>
          </a:p>
          <a:p>
            <a:pPr lvl="1">
              <a:defRPr/>
            </a:pPr>
            <a:r>
              <a:rPr lang="en-US" sz="2100" dirty="0">
                <a:solidFill>
                  <a:schemeClr val="bg1"/>
                </a:solidFill>
              </a:rPr>
              <a:t>Size up the situation.</a:t>
            </a:r>
          </a:p>
          <a:p>
            <a:pPr lvl="1">
              <a:defRPr/>
            </a:pPr>
            <a:r>
              <a:rPr lang="en-US" sz="2100" dirty="0">
                <a:solidFill>
                  <a:schemeClr val="bg1"/>
                </a:solidFill>
              </a:rPr>
              <a:t>Determine if life is at risk.</a:t>
            </a:r>
          </a:p>
          <a:p>
            <a:pPr lvl="1">
              <a:defRPr/>
            </a:pPr>
            <a:r>
              <a:rPr lang="en-US" sz="2100" dirty="0">
                <a:solidFill>
                  <a:schemeClr val="bg1"/>
                </a:solidFill>
              </a:rPr>
              <a:t>Ensure personnel safety.</a:t>
            </a:r>
          </a:p>
          <a:p>
            <a:pPr lvl="1">
              <a:defRPr/>
            </a:pPr>
            <a:r>
              <a:rPr lang="en-US" sz="2100" dirty="0">
                <a:solidFill>
                  <a:schemeClr val="bg1"/>
                </a:solidFill>
              </a:rPr>
              <a:t>Identify environmental issues to address.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17410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Response Actions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02_ICSHigherEd_Visuals_SF</Template>
  <TotalTime>40277</TotalTime>
  <Words>1372</Words>
  <Application>Microsoft Office PowerPoint</Application>
  <PresentationFormat>On-screen Show (4:3)</PresentationFormat>
  <Paragraphs>200</Paragraphs>
  <Slides>32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1_Default Design</vt:lpstr>
      <vt:lpstr>Unit 4: </vt:lpstr>
      <vt:lpstr>Unit Objectives</vt:lpstr>
      <vt:lpstr>Activity:  Incidents vs. Events </vt:lpstr>
      <vt:lpstr>Planning for Incidents</vt:lpstr>
      <vt:lpstr>Planning for Events</vt:lpstr>
      <vt:lpstr>Planning “P” and Unified Command</vt:lpstr>
      <vt:lpstr>Initial Actions</vt:lpstr>
      <vt:lpstr>Overall Priorities</vt:lpstr>
      <vt:lpstr>Initial Response Actions</vt:lpstr>
      <vt:lpstr>Initial Response:  Conduct a Sizeup</vt:lpstr>
      <vt:lpstr>Initial Management Decisions</vt:lpstr>
      <vt:lpstr>Situational Awareness</vt:lpstr>
      <vt:lpstr>Situational Awareness Skills (1 of 2)</vt:lpstr>
      <vt:lpstr>Situational Awareness Skills (2 of 2)</vt:lpstr>
      <vt:lpstr>Loss of Situational Awareness</vt:lpstr>
      <vt:lpstr>Complexity Analysis Factors (1 of 2)</vt:lpstr>
      <vt:lpstr>Complexity Analysis Factors (2 of 2)</vt:lpstr>
      <vt:lpstr>Authorities, Policies, and External Stakeholders</vt:lpstr>
      <vt:lpstr>Agency Policies and Guidelines</vt:lpstr>
      <vt:lpstr>Policies and Guidelines:  Examples</vt:lpstr>
      <vt:lpstr>Responsibility for Developing Objectives</vt:lpstr>
      <vt:lpstr>Objectives, Strategies, and Tactics</vt:lpstr>
      <vt:lpstr>Writing “SMART” Objectives</vt:lpstr>
      <vt:lpstr>Sample Objectives</vt:lpstr>
      <vt:lpstr>Activity:  SMART Objectives? (1 of 2)</vt:lpstr>
      <vt:lpstr>Activity:  SMART Objectives? (2 of 2)</vt:lpstr>
      <vt:lpstr>Planning “P” and Incident Briefing</vt:lpstr>
      <vt:lpstr>Incident Briefing (ICS Form 201)</vt:lpstr>
      <vt:lpstr>Transfer of Command</vt:lpstr>
      <vt:lpstr>Steps in Assuming Command</vt:lpstr>
      <vt:lpstr>Applied Activity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ICS200</dc:title>
  <dc:creator>Sharon</dc:creator>
  <cp:lastModifiedBy>Bob</cp:lastModifiedBy>
  <cp:revision>2555</cp:revision>
  <cp:lastPrinted>2005-07-05T17:26:47Z</cp:lastPrinted>
  <dcterms:created xsi:type="dcterms:W3CDTF">2004-12-03T17:53:15Z</dcterms:created>
  <dcterms:modified xsi:type="dcterms:W3CDTF">2014-06-06T01:32:13Z</dcterms:modified>
</cp:coreProperties>
</file>