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4"/>
  </p:notesMasterIdLst>
  <p:handoutMasterIdLst>
    <p:handoutMasterId r:id="rId35"/>
  </p:handoutMasterIdLst>
  <p:sldIdLst>
    <p:sldId id="628" r:id="rId2"/>
    <p:sldId id="632" r:id="rId3"/>
    <p:sldId id="700" r:id="rId4"/>
    <p:sldId id="699" r:id="rId5"/>
    <p:sldId id="693" r:id="rId6"/>
    <p:sldId id="695" r:id="rId7"/>
    <p:sldId id="696" r:id="rId8"/>
    <p:sldId id="697" r:id="rId9"/>
    <p:sldId id="701" r:id="rId10"/>
    <p:sldId id="702" r:id="rId11"/>
    <p:sldId id="703" r:id="rId12"/>
    <p:sldId id="704" r:id="rId13"/>
    <p:sldId id="698" r:id="rId14"/>
    <p:sldId id="705" r:id="rId15"/>
    <p:sldId id="706" r:id="rId16"/>
    <p:sldId id="707" r:id="rId17"/>
    <p:sldId id="708" r:id="rId18"/>
    <p:sldId id="709" r:id="rId19"/>
    <p:sldId id="710" r:id="rId20"/>
    <p:sldId id="711" r:id="rId21"/>
    <p:sldId id="712" r:id="rId22"/>
    <p:sldId id="713" r:id="rId23"/>
    <p:sldId id="714" r:id="rId24"/>
    <p:sldId id="715" r:id="rId25"/>
    <p:sldId id="716" r:id="rId26"/>
    <p:sldId id="717" r:id="rId27"/>
    <p:sldId id="718" r:id="rId28"/>
    <p:sldId id="719" r:id="rId29"/>
    <p:sldId id="725" r:id="rId30"/>
    <p:sldId id="721" r:id="rId31"/>
    <p:sldId id="722" r:id="rId32"/>
    <p:sldId id="723" r:id="rId33"/>
  </p:sldIdLst>
  <p:sldSz cx="9144000" cy="6858000" type="screen4x3"/>
  <p:notesSz cx="7315200" cy="9601200"/>
  <p:defaultTextStyle>
    <a:defPPr>
      <a:defRPr lang="en-US"/>
    </a:defPPr>
    <a:lvl1pPr algn="l" rtl="0" fontAlgn="base">
      <a:spcBef>
        <a:spcPct val="0"/>
      </a:spcBef>
      <a:spcAft>
        <a:spcPct val="0"/>
      </a:spcAft>
      <a:defRPr sz="2600" kern="1200">
        <a:solidFill>
          <a:schemeClr val="tx1"/>
        </a:solidFill>
        <a:latin typeface="Tahoma" pitchFamily="34" charset="0"/>
        <a:ea typeface="+mn-ea"/>
        <a:cs typeface="Arial" charset="0"/>
      </a:defRPr>
    </a:lvl1pPr>
    <a:lvl2pPr marL="457200" algn="l" rtl="0" fontAlgn="base">
      <a:spcBef>
        <a:spcPct val="0"/>
      </a:spcBef>
      <a:spcAft>
        <a:spcPct val="0"/>
      </a:spcAft>
      <a:defRPr sz="2600" kern="1200">
        <a:solidFill>
          <a:schemeClr val="tx1"/>
        </a:solidFill>
        <a:latin typeface="Tahoma" pitchFamily="34" charset="0"/>
        <a:ea typeface="+mn-ea"/>
        <a:cs typeface="Arial" charset="0"/>
      </a:defRPr>
    </a:lvl2pPr>
    <a:lvl3pPr marL="914400" algn="l" rtl="0" fontAlgn="base">
      <a:spcBef>
        <a:spcPct val="0"/>
      </a:spcBef>
      <a:spcAft>
        <a:spcPct val="0"/>
      </a:spcAft>
      <a:defRPr sz="2600" kern="1200">
        <a:solidFill>
          <a:schemeClr val="tx1"/>
        </a:solidFill>
        <a:latin typeface="Tahoma" pitchFamily="34" charset="0"/>
        <a:ea typeface="+mn-ea"/>
        <a:cs typeface="Arial" charset="0"/>
      </a:defRPr>
    </a:lvl3pPr>
    <a:lvl4pPr marL="1371600" algn="l" rtl="0" fontAlgn="base">
      <a:spcBef>
        <a:spcPct val="0"/>
      </a:spcBef>
      <a:spcAft>
        <a:spcPct val="0"/>
      </a:spcAft>
      <a:defRPr sz="2600" kern="1200">
        <a:solidFill>
          <a:schemeClr val="tx1"/>
        </a:solidFill>
        <a:latin typeface="Tahoma" pitchFamily="34" charset="0"/>
        <a:ea typeface="+mn-ea"/>
        <a:cs typeface="Arial" charset="0"/>
      </a:defRPr>
    </a:lvl4pPr>
    <a:lvl5pPr marL="1828800" algn="l" rtl="0" fontAlgn="base">
      <a:spcBef>
        <a:spcPct val="0"/>
      </a:spcBef>
      <a:spcAft>
        <a:spcPct val="0"/>
      </a:spcAft>
      <a:defRPr sz="2600" kern="1200">
        <a:solidFill>
          <a:schemeClr val="tx1"/>
        </a:solidFill>
        <a:latin typeface="Tahoma" pitchFamily="34" charset="0"/>
        <a:ea typeface="+mn-ea"/>
        <a:cs typeface="Arial" charset="0"/>
      </a:defRPr>
    </a:lvl5pPr>
    <a:lvl6pPr marL="2286000" algn="l" defTabSz="914400" rtl="0" eaLnBrk="1" latinLnBrk="0" hangingPunct="1">
      <a:defRPr sz="2600" kern="1200">
        <a:solidFill>
          <a:schemeClr val="tx1"/>
        </a:solidFill>
        <a:latin typeface="Tahoma" pitchFamily="34" charset="0"/>
        <a:ea typeface="+mn-ea"/>
        <a:cs typeface="Arial" charset="0"/>
      </a:defRPr>
    </a:lvl6pPr>
    <a:lvl7pPr marL="2743200" algn="l" defTabSz="914400" rtl="0" eaLnBrk="1" latinLnBrk="0" hangingPunct="1">
      <a:defRPr sz="2600" kern="1200">
        <a:solidFill>
          <a:schemeClr val="tx1"/>
        </a:solidFill>
        <a:latin typeface="Tahoma" pitchFamily="34" charset="0"/>
        <a:ea typeface="+mn-ea"/>
        <a:cs typeface="Arial" charset="0"/>
      </a:defRPr>
    </a:lvl7pPr>
    <a:lvl8pPr marL="3200400" algn="l" defTabSz="914400" rtl="0" eaLnBrk="1" latinLnBrk="0" hangingPunct="1">
      <a:defRPr sz="2600" kern="1200">
        <a:solidFill>
          <a:schemeClr val="tx1"/>
        </a:solidFill>
        <a:latin typeface="Tahoma" pitchFamily="34" charset="0"/>
        <a:ea typeface="+mn-ea"/>
        <a:cs typeface="Arial" charset="0"/>
      </a:defRPr>
    </a:lvl8pPr>
    <a:lvl9pPr marL="3657600" algn="l" defTabSz="914400" rtl="0" eaLnBrk="1" latinLnBrk="0" hangingPunct="1">
      <a:defRPr sz="2600"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D2E8F6"/>
    <a:srgbClr val="006699"/>
    <a:srgbClr val="EBD0C1"/>
    <a:srgbClr val="A40000"/>
    <a:srgbClr val="D2EBC1"/>
    <a:srgbClr val="0066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34589" autoAdjust="0"/>
    <p:restoredTop sz="86475" autoAdjust="0"/>
  </p:normalViewPr>
  <p:slideViewPr>
    <p:cSldViewPr snapToGrid="0">
      <p:cViewPr varScale="1">
        <p:scale>
          <a:sx n="74" d="100"/>
          <a:sy n="74" d="100"/>
        </p:scale>
        <p:origin x="-1902" y="-90"/>
      </p:cViewPr>
      <p:guideLst>
        <p:guide orient="horz" pos="720"/>
        <p:guide pos="2880"/>
      </p:guideLst>
    </p:cSldViewPr>
  </p:slideViewPr>
  <p:outlineViewPr>
    <p:cViewPr>
      <p:scale>
        <a:sx n="33" d="100"/>
        <a:sy n="33" d="100"/>
      </p:scale>
      <p:origin x="0" y="14244"/>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3900" y="-27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3170238"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3" name="Rectangle 3"/>
          <p:cNvSpPr>
            <a:spLocks noGrp="1" noChangeArrowheads="1"/>
          </p:cNvSpPr>
          <p:nvPr>
            <p:ph type="dt" sz="quarter" idx="1"/>
          </p:nvPr>
        </p:nvSpPr>
        <p:spPr bwMode="auto">
          <a:xfrm>
            <a:off x="4144963" y="0"/>
            <a:ext cx="3170237"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ahoma" pitchFamily="34" charset="0"/>
                <a:cs typeface="+mn-cs"/>
              </a:defRPr>
            </a:lvl1pPr>
          </a:lstStyle>
          <a:p>
            <a:pPr>
              <a:defRPr/>
            </a:pPr>
            <a:endParaRPr lang="en-US"/>
          </a:p>
        </p:txBody>
      </p:sp>
      <p:sp>
        <p:nvSpPr>
          <p:cNvPr id="143364" name="Rectangle 4"/>
          <p:cNvSpPr>
            <a:spLocks noGrp="1" noChangeArrowheads="1"/>
          </p:cNvSpPr>
          <p:nvPr>
            <p:ph type="ftr" sz="quarter" idx="2"/>
          </p:nvPr>
        </p:nvSpPr>
        <p:spPr bwMode="auto">
          <a:xfrm>
            <a:off x="0" y="9129713"/>
            <a:ext cx="3170238"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5" name="Rectangle 5"/>
          <p:cNvSpPr>
            <a:spLocks noGrp="1" noChangeArrowheads="1"/>
          </p:cNvSpPr>
          <p:nvPr>
            <p:ph type="sldNum" sz="quarter" idx="3"/>
          </p:nvPr>
        </p:nvSpPr>
        <p:spPr bwMode="auto">
          <a:xfrm>
            <a:off x="4144963" y="9129713"/>
            <a:ext cx="3170237"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ahoma" pitchFamily="34" charset="0"/>
                <a:cs typeface="+mn-cs"/>
              </a:defRPr>
            </a:lvl1pPr>
          </a:lstStyle>
          <a:p>
            <a:pPr>
              <a:defRPr/>
            </a:pPr>
            <a:fld id="{E3A9CC13-C976-4D2E-ADBD-0FD3ACE139C6}" type="slidenum">
              <a:rPr lang="en-US"/>
              <a:pPr>
                <a:defRPr/>
              </a:pPr>
              <a:t>‹#›</a:t>
            </a:fld>
            <a:endParaRPr lang="en-US" dirty="0"/>
          </a:p>
        </p:txBody>
      </p:sp>
    </p:spTree>
    <p:extLst>
      <p:ext uri="{BB962C8B-B14F-4D97-AF65-F5344CB8AC3E}">
        <p14:creationId xmlns:p14="http://schemas.microsoft.com/office/powerpoint/2010/main" val="1341931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3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Arial" charset="0"/>
                <a:cs typeface="+mn-cs"/>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4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Arial" charset="0"/>
                <a:cs typeface="+mn-cs"/>
              </a:defRPr>
            </a:lvl1pPr>
          </a:lstStyle>
          <a:p>
            <a:pPr>
              <a:defRPr/>
            </a:pPr>
            <a:fld id="{0BAB282D-CDFF-4F89-A89C-C56C6FAA9D88}" type="slidenum">
              <a:rPr lang="en-US"/>
              <a:pPr>
                <a:defRPr/>
              </a:pPr>
              <a:t>‹#›</a:t>
            </a:fld>
            <a:endParaRPr lang="en-US" dirty="0"/>
          </a:p>
        </p:txBody>
      </p:sp>
    </p:spTree>
    <p:extLst>
      <p:ext uri="{BB962C8B-B14F-4D97-AF65-F5344CB8AC3E}">
        <p14:creationId xmlns:p14="http://schemas.microsoft.com/office/powerpoint/2010/main" val="13390288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Header Placeholder 1"/>
          <p:cNvSpPr>
            <a:spLocks noGrp="1"/>
          </p:cNvSpPr>
          <p:nvPr>
            <p:ph type="hdr" sz="quarter"/>
          </p:nvPr>
        </p:nvSpPr>
        <p:spPr/>
        <p:txBody>
          <a:bodyPr/>
          <a:lstStyle/>
          <a:p>
            <a:pPr>
              <a:defRPr/>
            </a:pPr>
            <a:r>
              <a:rPr lang="en-US" smtClean="0"/>
              <a:t>IS-700.A:  National Incident Management System, An Introduction</a:t>
            </a:r>
          </a:p>
        </p:txBody>
      </p:sp>
      <p:sp>
        <p:nvSpPr>
          <p:cNvPr id="28675" name="Footer Placeholder 5"/>
          <p:cNvSpPr>
            <a:spLocks noGrp="1"/>
          </p:cNvSpPr>
          <p:nvPr>
            <p:ph type="ftr" sz="quarter" idx="4"/>
          </p:nvPr>
        </p:nvSpPr>
        <p:spPr/>
        <p:txBody>
          <a:bodyPr/>
          <a:lstStyle/>
          <a:p>
            <a:pPr>
              <a:defRPr/>
            </a:pPr>
            <a:r>
              <a:rPr lang="en-US" smtClean="0"/>
              <a:t>January 2009</a:t>
            </a:r>
          </a:p>
        </p:txBody>
      </p:sp>
      <p:sp>
        <p:nvSpPr>
          <p:cNvPr id="28676" name="Slide Number Placeholder 6"/>
          <p:cNvSpPr>
            <a:spLocks noGrp="1"/>
          </p:cNvSpPr>
          <p:nvPr>
            <p:ph type="sldNum" sz="quarter" idx="5"/>
          </p:nvPr>
        </p:nvSpPr>
        <p:spPr/>
        <p:txBody>
          <a:bodyPr/>
          <a:lstStyle/>
          <a:p>
            <a:pPr>
              <a:defRPr/>
            </a:pPr>
            <a:r>
              <a:rPr lang="en-US" dirty="0" smtClean="0"/>
              <a:t>Page 2.</a:t>
            </a:r>
            <a:fld id="{0A645A2D-EFBE-496F-8014-157B5D0D5ABD}" type="slidenum">
              <a:rPr lang="en-US" smtClean="0"/>
              <a:pPr>
                <a:defRPr/>
              </a:pPr>
              <a:t>1</a:t>
            </a:fld>
            <a:endParaRPr lang="en-US" dirty="0" smtClean="0"/>
          </a:p>
        </p:txBody>
      </p:sp>
      <p:sp>
        <p:nvSpPr>
          <p:cNvPr id="40965" name="Slide Image Placeholder 1"/>
          <p:cNvSpPr>
            <a:spLocks noGrp="1" noRot="1" noChangeAspect="1" noTextEdit="1"/>
          </p:cNvSpPr>
          <p:nvPr>
            <p:ph type="sldImg"/>
          </p:nvPr>
        </p:nvSpPr>
        <p:spPr>
          <a:ln/>
        </p:spPr>
      </p:sp>
      <p:sp>
        <p:nvSpPr>
          <p:cNvPr id="409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8F555DC-1130-4A54-8C53-4BE8D21992C0}" type="slidenum">
              <a:rPr lang="en-US"/>
              <a:pPr>
                <a:defRPr/>
              </a:pPr>
              <a:t>2</a:t>
            </a:fld>
            <a:endParaRPr lang="en-US" dirty="0"/>
          </a:p>
        </p:txBody>
      </p:sp>
      <p:sp>
        <p:nvSpPr>
          <p:cNvPr id="41987" name="Rectangle 2"/>
          <p:cNvSpPr>
            <a:spLocks noGrp="1" noRot="1" noChangeAspect="1" noChangeArrowheads="1" noTextEdit="1"/>
          </p:cNvSpPr>
          <p:nvPr>
            <p:ph type="sldImg"/>
          </p:nvPr>
        </p:nvSpPr>
        <p:spPr>
          <a:xfrm>
            <a:off x="1257300" y="719138"/>
            <a:ext cx="4802188" cy="3600450"/>
          </a:xfrm>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3CCDA0A-0BD6-4335-9335-CA075632845C}" type="slidenum">
              <a:rPr lang="en-US"/>
              <a:pPr>
                <a:defRPr/>
              </a:pPr>
              <a:t>4</a:t>
            </a:fld>
            <a:endParaRPr lang="en-US" dirty="0"/>
          </a:p>
        </p:txBody>
      </p:sp>
      <p:sp>
        <p:nvSpPr>
          <p:cNvPr id="43011" name="Rectangle 2"/>
          <p:cNvSpPr>
            <a:spLocks noGrp="1" noRot="1" noChangeAspect="1" noChangeArrowheads="1" noTextEdit="1"/>
          </p:cNvSpPr>
          <p:nvPr>
            <p:ph type="sldImg"/>
          </p:nvPr>
        </p:nvSpPr>
        <p:spPr>
          <a:xfrm>
            <a:off x="1257300" y="719138"/>
            <a:ext cx="4802188" cy="3600450"/>
          </a:xfrm>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bkgFEMA_v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mn-lt"/>
              </a:rPr>
              <a:t> Visual 3.</a:t>
            </a:r>
            <a:fld id="{3A17E8C7-AC85-4ED2-8A75-642D49278B7B}" type="slidenum">
              <a:rPr lang="en-US" sz="1400" b="1">
                <a:solidFill>
                  <a:schemeClr val="bg1"/>
                </a:solidFill>
                <a:latin typeface="+mn-lt"/>
              </a:rPr>
              <a:pPr algn="r">
                <a:defRPr/>
              </a:pPr>
              <a:t>‹#›</a:t>
            </a:fld>
            <a:endParaRPr lang="en-US" sz="1400" b="1" dirty="0">
              <a:solidFill>
                <a:schemeClr val="bg1"/>
              </a:solidFill>
              <a:latin typeface="+mn-lt"/>
            </a:endParaRPr>
          </a:p>
        </p:txBody>
      </p:sp>
      <p:sp>
        <p:nvSpPr>
          <p:cNvPr id="6" name="Text Box 13"/>
          <p:cNvSpPr txBox="1">
            <a:spLocks noChangeArrowheads="1"/>
          </p:cNvSpPr>
          <p:nvPr userDrawn="1"/>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Unified Command</a:t>
            </a:r>
          </a:p>
        </p:txBody>
      </p:sp>
      <p:sp>
        <p:nvSpPr>
          <p:cNvPr id="37891" name="Rectangle 4"/>
          <p:cNvSpPr>
            <a:spLocks noGrp="1" noChangeAspect="1" noChangeArrowheads="1"/>
          </p:cNvSpPr>
          <p:nvPr>
            <p:ph type="ctrTitle"/>
          </p:nvPr>
        </p:nvSpPr>
        <p:spPr>
          <a:xfrm>
            <a:off x="736600" y="1901825"/>
            <a:ext cx="7772400" cy="1470025"/>
          </a:xfrm>
        </p:spPr>
        <p:txBody>
          <a:bodyPr/>
          <a:lstStyle>
            <a:lvl1pPr>
              <a:defRPr sz="4400">
                <a:solidFill>
                  <a:srgbClr val="FF0000"/>
                </a:solidFill>
              </a:defRPr>
            </a:lvl1pPr>
          </a:lstStyle>
          <a:p>
            <a:r>
              <a:rPr lang="en-US"/>
              <a:t>Click to edit Master title style</a:t>
            </a:r>
          </a:p>
        </p:txBody>
      </p:sp>
      <p:sp>
        <p:nvSpPr>
          <p:cNvPr id="37892" name="Rectangle 5"/>
          <p:cNvSpPr>
            <a:spLocks noGrp="1" noChangeArrowheads="1"/>
          </p:cNvSpPr>
          <p:nvPr>
            <p:ph type="subTitle" idx="1"/>
          </p:nvPr>
        </p:nvSpPr>
        <p:spPr>
          <a:xfrm>
            <a:off x="800100" y="2578100"/>
            <a:ext cx="6400800" cy="1752600"/>
          </a:xfrm>
        </p:spPr>
        <p:txBody>
          <a:bodyPr/>
          <a:lstStyle>
            <a:lvl1pPr marL="0" indent="0">
              <a:buFont typeface="Wingdings" pitchFamily="2" charset="2"/>
              <a:buNone/>
              <a:defRPr sz="4000">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3213717879"/>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val Callout 3"/>
          <p:cNvSpPr/>
          <p:nvPr userDrawn="1"/>
        </p:nvSpPr>
        <p:spPr>
          <a:xfrm>
            <a:off x="1160266" y="2096171"/>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964042"/>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89186497"/>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Arial" charset="0"/>
              </a:rPr>
              <a:t> Visual 1.</a:t>
            </a:r>
            <a:fld id="{823B2756-7F75-4116-8D7C-C92C5150DA01}" type="slidenum">
              <a:rPr lang="en-US" sz="1400" b="1">
                <a:solidFill>
                  <a:schemeClr val="bg1"/>
                </a:solidFill>
                <a:latin typeface="Arial" charset="0"/>
              </a:rPr>
              <a:pPr algn="r">
                <a:defRPr/>
              </a:pPr>
              <a:t>‹#›</a:t>
            </a:fld>
            <a:endParaRPr lang="en-US" sz="1400" b="1" dirty="0">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Unified Command</a:t>
            </a:r>
          </a:p>
        </p:txBody>
      </p:sp>
      <p:sp>
        <p:nvSpPr>
          <p:cNvPr id="11"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10"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Tree>
    <p:extLst>
      <p:ext uri="{BB962C8B-B14F-4D97-AF65-F5344CB8AC3E}">
        <p14:creationId xmlns:p14="http://schemas.microsoft.com/office/powerpoint/2010/main" val="4031603918"/>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tabLst/>
              <a:defRPr sz="2800">
                <a:latin typeface="+mn-lt"/>
              </a:defRPr>
            </a:lvl1pPr>
            <a:lvl2pPr>
              <a:tabLst>
                <a:tab pos="457200" algn="l"/>
              </a:tabLst>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18050440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068388"/>
            <a:ext cx="4038600" cy="4646612"/>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ontent Placeholder 2"/>
          <p:cNvSpPr>
            <a:spLocks noGrp="1"/>
          </p:cNvSpPr>
          <p:nvPr>
            <p:ph sz="half" idx="1"/>
          </p:nvPr>
        </p:nvSpPr>
        <p:spPr>
          <a:xfrm>
            <a:off x="457200" y="1068388"/>
            <a:ext cx="4038600" cy="4646612"/>
          </a:xfrm>
        </p:spPr>
        <p:txBody>
          <a:bodyPr/>
          <a:lstStyle>
            <a:lvl1pPr marL="0" indent="0">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304800"/>
            <a:ext cx="8229600" cy="639763"/>
          </a:xfrm>
        </p:spPr>
        <p:txBody>
          <a:bodyPr/>
          <a:lstStyle/>
          <a:p>
            <a:r>
              <a:rPr lang="en-US" smtClean="0"/>
              <a:t>Click to edit Master title style</a:t>
            </a:r>
            <a:endParaRPr lang="en-US"/>
          </a:p>
        </p:txBody>
      </p:sp>
    </p:spTree>
    <p:extLst>
      <p:ext uri="{BB962C8B-B14F-4D97-AF65-F5344CB8AC3E}">
        <p14:creationId xmlns:p14="http://schemas.microsoft.com/office/powerpoint/2010/main" val="142374391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1985" y="4558352"/>
            <a:ext cx="7948684" cy="910988"/>
          </a:xfrm>
          <a:solidFill>
            <a:srgbClr val="000066"/>
          </a:solidFill>
        </p:spPr>
        <p:txBody>
          <a:bodyPr/>
          <a:lstStyle>
            <a:lvl1pPr>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2"/>
          <p:cNvSpPr>
            <a:spLocks noGrp="1"/>
          </p:cNvSpPr>
          <p:nvPr>
            <p:ph sz="half" idx="1"/>
          </p:nvPr>
        </p:nvSpPr>
        <p:spPr>
          <a:xfrm>
            <a:off x="457199" y="1068388"/>
            <a:ext cx="7936173" cy="3162418"/>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a:xfrm>
            <a:off x="457200" y="304800"/>
            <a:ext cx="8229600" cy="639763"/>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051498945"/>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8535239"/>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70832"/>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Content Placeholder 3"/>
          <p:cNvSpPr>
            <a:spLocks noGrp="1"/>
          </p:cNvSpPr>
          <p:nvPr>
            <p:ph sz="half" idx="13"/>
          </p:nvPr>
        </p:nvSpPr>
        <p:spPr>
          <a:xfrm>
            <a:off x="635011" y="426417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6" name="Content Placeholder 3"/>
          <p:cNvSpPr>
            <a:spLocks noGrp="1"/>
          </p:cNvSpPr>
          <p:nvPr>
            <p:ph sz="half" idx="12"/>
          </p:nvPr>
        </p:nvSpPr>
        <p:spPr>
          <a:xfrm>
            <a:off x="631473" y="347379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5" name="Content Placeholder 3"/>
          <p:cNvSpPr>
            <a:spLocks noGrp="1"/>
          </p:cNvSpPr>
          <p:nvPr>
            <p:ph sz="half" idx="11"/>
          </p:nvPr>
        </p:nvSpPr>
        <p:spPr>
          <a:xfrm>
            <a:off x="642105" y="2708261"/>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10"/>
          </p:nvPr>
        </p:nvSpPr>
        <p:spPr>
          <a:xfrm>
            <a:off x="652739" y="1932096"/>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3"/>
          <p:cNvSpPr>
            <a:spLocks noGrp="1"/>
          </p:cNvSpPr>
          <p:nvPr>
            <p:ph sz="half" idx="2"/>
          </p:nvPr>
        </p:nvSpPr>
        <p:spPr>
          <a:xfrm>
            <a:off x="631474" y="1177198"/>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16449386"/>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cs typeface="+mn-cs"/>
              </a:defRPr>
            </a:lvl1pPr>
          </a:lstStyle>
          <a:p>
            <a:pPr>
              <a:defRPr/>
            </a:pPr>
            <a:fld id="{C43781A5-B1ED-46B3-A91D-DB931F81039D}" type="datetime1">
              <a:rPr lang="en-US"/>
              <a:pPr>
                <a:defRPr/>
              </a:pPr>
              <a:t>6/5/2014</a:t>
            </a:fld>
            <a:endParaRPr lang="en-US" dirty="0"/>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US"/>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cs typeface="+mn-cs"/>
              </a:defRPr>
            </a:lvl1pPr>
          </a:lstStyle>
          <a:p>
            <a:pPr>
              <a:defRPr/>
            </a:pPr>
            <a:r>
              <a:rPr lang="en-US"/>
              <a:t>Visual </a:t>
            </a:r>
            <a:fld id="{2FA9DD1E-0C60-42B5-8AB3-82126138B8E0}" type="slidenum">
              <a:rPr lang="en-US"/>
              <a:pPr>
                <a:defRPr/>
              </a:pPr>
              <a:t>‹#›</a:t>
            </a:fld>
            <a:r>
              <a:rPr lang="en-US"/>
              <a:t> </a:t>
            </a:r>
          </a:p>
        </p:txBody>
      </p:sp>
    </p:spTree>
    <p:extLst>
      <p:ext uri="{BB962C8B-B14F-4D97-AF65-F5344CB8AC3E}">
        <p14:creationId xmlns:p14="http://schemas.microsoft.com/office/powerpoint/2010/main" val="2875698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bkgFEMA_v0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Rectangle 12"/>
          <p:cNvSpPr>
            <a:spLocks noChangeArrowheads="1"/>
          </p:cNvSpPr>
          <p:nvPr/>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mn-lt"/>
              </a:rPr>
              <a:t> Visual 3.</a:t>
            </a:r>
            <a:fld id="{D2B598D4-7E9D-4B72-A402-DAF918E0D9E9}" type="slidenum">
              <a:rPr lang="en-US" sz="1400" b="1">
                <a:solidFill>
                  <a:schemeClr val="bg1"/>
                </a:solidFill>
                <a:latin typeface="+mn-lt"/>
              </a:rPr>
              <a:pPr algn="r">
                <a:defRPr/>
              </a:pPr>
              <a:t>‹#›</a:t>
            </a:fld>
            <a:endParaRPr lang="en-US" sz="1400" b="1" dirty="0">
              <a:solidFill>
                <a:schemeClr val="bg1"/>
              </a:solidFill>
              <a:latin typeface="+mn-lt"/>
            </a:endParaRPr>
          </a:p>
        </p:txBody>
      </p:sp>
      <p:sp>
        <p:nvSpPr>
          <p:cNvPr id="10" name="Text Box 13"/>
          <p:cNvSpPr txBox="1">
            <a:spLocks noChangeArrowheads="1"/>
          </p:cNvSpPr>
          <p:nvPr/>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tabLst>
                <a:tab pos="174625" algn="l"/>
              </a:tabLst>
              <a:defRPr/>
            </a:pPr>
            <a:r>
              <a:rPr lang="en-US" sz="1400" b="1" dirty="0">
                <a:solidFill>
                  <a:schemeClr val="bg1"/>
                </a:solidFill>
                <a:latin typeface="+mn-lt"/>
              </a:rPr>
              <a:t>Unified Command</a:t>
            </a:r>
          </a:p>
        </p:txBody>
      </p:sp>
      <p:sp>
        <p:nvSpPr>
          <p:cNvPr id="1030" name="Rectangle 3"/>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1" name="Rectangle 2"/>
          <p:cNvSpPr>
            <a:spLocks noGrp="1" noChangeArrowheads="1"/>
          </p:cNvSpPr>
          <p:nvPr>
            <p:ph type="title"/>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684" r:id="rId1"/>
    <p:sldLayoutId id="2147484685" r:id="rId2"/>
    <p:sldLayoutId id="2147484679" r:id="rId3"/>
    <p:sldLayoutId id="2147484680" r:id="rId4"/>
    <p:sldLayoutId id="2147484681" r:id="rId5"/>
    <p:sldLayoutId id="2147484686" r:id="rId6"/>
    <p:sldLayoutId id="2147484682" r:id="rId7"/>
    <p:sldLayoutId id="2147484683" r:id="rId8"/>
    <p:sldLayoutId id="2147484687" r:id="rId9"/>
    <p:sldLayoutId id="2147484688" r:id="rId10"/>
  </p:sldLayoutIdLst>
  <p:transition>
    <p:wipe dir="r"/>
  </p:transition>
  <p:hf sldNum="0" hdr="0" ftr="0" dt="0"/>
  <p:txStyles>
    <p:title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tabLst>
          <a:tab pos="457200" algn="l"/>
        </a:tabLst>
        <a:defRPr sz="2800" b="1">
          <a:solidFill>
            <a:srgbClr val="000066"/>
          </a:solidFill>
          <a:latin typeface="+mn-lt"/>
          <a:ea typeface="+mn-ea"/>
          <a:cs typeface="+mn-cs"/>
        </a:defRPr>
      </a:lvl1pPr>
      <a:lvl2pPr marL="457200" indent="-342900" algn="l" rtl="0" eaLnBrk="0" fontAlgn="base" hangingPunct="0">
        <a:spcBef>
          <a:spcPct val="20000"/>
        </a:spcBef>
        <a:spcAft>
          <a:spcPct val="0"/>
        </a:spcAft>
        <a:buFont typeface="Wingdings" pitchFamily="2" charset="2"/>
        <a:buChar char="§"/>
        <a:tabLst>
          <a:tab pos="457200" algn="l"/>
        </a:tabLst>
        <a:defRPr sz="2800" b="1">
          <a:solidFill>
            <a:srgbClr val="000066"/>
          </a:solidFill>
          <a:latin typeface="+mn-lt"/>
          <a:cs typeface="+mn-cs"/>
        </a:defRPr>
      </a:lvl2pPr>
      <a:lvl3pPr marL="914400" indent="-342900" algn="l" rtl="0" eaLnBrk="0" fontAlgn="base" hangingPunct="0">
        <a:spcBef>
          <a:spcPct val="20000"/>
        </a:spcBef>
        <a:spcAft>
          <a:spcPct val="0"/>
        </a:spcAft>
        <a:buFont typeface="Wingdings" pitchFamily="2" charset="2"/>
        <a:buChar char="§"/>
        <a:tabLst>
          <a:tab pos="914400" algn="l"/>
        </a:tabLst>
        <a:defRPr sz="2800" b="1">
          <a:solidFill>
            <a:srgbClr val="000066"/>
          </a:solidFill>
          <a:latin typeface="+mn-lt"/>
          <a:cs typeface="+mn-cs"/>
        </a:defRPr>
      </a:lvl3pPr>
      <a:lvl4pPr marL="1371600" indent="-342900" algn="l" rtl="0" eaLnBrk="0" fontAlgn="base" hangingPunct="0">
        <a:spcBef>
          <a:spcPct val="20000"/>
        </a:spcBef>
        <a:spcAft>
          <a:spcPct val="0"/>
        </a:spcAft>
        <a:buFont typeface="Wingdings" pitchFamily="2" charset="2"/>
        <a:buChar char="§"/>
        <a:tabLst>
          <a:tab pos="1371600" algn="l"/>
        </a:tabLst>
        <a:defRPr sz="2800" b="1">
          <a:solidFill>
            <a:srgbClr val="000066"/>
          </a:solidFill>
          <a:latin typeface="+mn-lt"/>
          <a:cs typeface="+mn-cs"/>
        </a:defRPr>
      </a:lvl4pPr>
      <a:lvl5pPr marL="2174875" indent="-228600" algn="l" rtl="0" eaLnBrk="0" fontAlgn="base" hangingPunct="0">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Grp="1" noChangeAspect="1" noChangeArrowheads="1"/>
          </p:cNvSpPr>
          <p:nvPr>
            <p:ph type="ctrTitle"/>
          </p:nvPr>
        </p:nvSpPr>
        <p:spPr>
          <a:xfrm>
            <a:off x="736600" y="1606550"/>
            <a:ext cx="7772400" cy="1470025"/>
          </a:xfrm>
        </p:spPr>
        <p:txBody>
          <a:bodyPr/>
          <a:lstStyle/>
          <a:p>
            <a:pPr eaLnBrk="1" hangingPunct="1"/>
            <a:r>
              <a:rPr lang="en-US" sz="4000" dirty="0" smtClean="0"/>
              <a:t>Unit 3:</a:t>
            </a:r>
            <a:r>
              <a:rPr lang="en-US" sz="3600" dirty="0" smtClean="0"/>
              <a:t/>
            </a:r>
            <a:br>
              <a:rPr lang="en-US" sz="3600" dirty="0" smtClean="0"/>
            </a:br>
            <a:endParaRPr lang="en-US" sz="3600" dirty="0" smtClean="0"/>
          </a:p>
        </p:txBody>
      </p:sp>
      <p:sp>
        <p:nvSpPr>
          <p:cNvPr id="7171" name="Subtitle 3"/>
          <p:cNvSpPr>
            <a:spLocks noGrp="1"/>
          </p:cNvSpPr>
          <p:nvPr>
            <p:ph type="subTitle" idx="1"/>
          </p:nvPr>
        </p:nvSpPr>
        <p:spPr>
          <a:xfrm>
            <a:off x="736600" y="2282825"/>
            <a:ext cx="6400800" cy="1752600"/>
          </a:xfrm>
        </p:spPr>
        <p:txBody>
          <a:bodyPr/>
          <a:lstStyle/>
          <a:p>
            <a:r>
              <a:rPr lang="en-US" smtClean="0"/>
              <a:t>Unified Command</a:t>
            </a:r>
          </a:p>
        </p:txBody>
      </p:sp>
      <p:pic>
        <p:nvPicPr>
          <p:cNvPr id="5" name="Picture 4" descr="Emergency workers about to begin ICS training."/>
          <p:cNvPicPr>
            <a:picLocks noChangeAspect="1" noChangeArrowheads="1"/>
          </p:cNvPicPr>
          <p:nvPr/>
        </p:nvPicPr>
        <p:blipFill>
          <a:blip r:embed="rId3">
            <a:lum bright="10000"/>
          </a:blip>
          <a:srcRect l="42219" r="7609"/>
          <a:stretch>
            <a:fillRect/>
          </a:stretch>
        </p:blipFill>
        <p:spPr bwMode="auto">
          <a:xfrm>
            <a:off x="5124450" y="866775"/>
            <a:ext cx="3216275" cy="42576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spect="1" noChangeArrowheads="1"/>
          </p:cNvSpPr>
          <p:nvPr>
            <p:ph type="title"/>
          </p:nvPr>
        </p:nvSpPr>
        <p:spPr>
          <a:xfrm>
            <a:off x="457200" y="304800"/>
            <a:ext cx="8458200" cy="639763"/>
          </a:xfrm>
        </p:spPr>
        <p:txBody>
          <a:bodyPr/>
          <a:lstStyle/>
          <a:p>
            <a:r>
              <a:rPr lang="en-US" sz="3600" dirty="0" smtClean="0"/>
              <a:t>Multiagency/Single Jurisdiction Incident</a:t>
            </a:r>
          </a:p>
        </p:txBody>
      </p:sp>
      <p:pic>
        <p:nvPicPr>
          <p:cNvPr id="16387" name="Picture 4" descr="A sample organization chart. The top is a Unified Command with Fire Department, Police Department, and Public Health Department Incident Commanders and Unified Incident Objectives. This includes Command Staff, Operations Section, Planning Section, Logistics Section, and Finance/Administration S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088" y="1087438"/>
            <a:ext cx="8504237" cy="456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solidFill>
                  <a:srgbClr val="C00000"/>
                </a:solidFill>
                <a:latin typeface="Arial" charset="0"/>
              </a:rPr>
              <a:t>Incidents That Impact on (or Involve) Several Political and Functional Agencies </a:t>
            </a:r>
          </a:p>
          <a:p>
            <a:endParaRPr lang="en-US" dirty="0"/>
          </a:p>
        </p:txBody>
      </p:sp>
      <p:sp>
        <p:nvSpPr>
          <p:cNvPr id="17410" name="Rectangle 2"/>
          <p:cNvSpPr>
            <a:spLocks noGrp="1" noChangeAspect="1" noChangeArrowheads="1"/>
          </p:cNvSpPr>
          <p:nvPr>
            <p:ph type="title"/>
          </p:nvPr>
        </p:nvSpPr>
        <p:spPr/>
        <p:txBody>
          <a:bodyPr/>
          <a:lstStyle/>
          <a:p>
            <a:r>
              <a:rPr lang="en-US" sz="2800" dirty="0" smtClean="0"/>
              <a:t>Unified Command:  Multiagency/</a:t>
            </a:r>
            <a:r>
              <a:rPr lang="en-US" sz="2800" dirty="0" err="1" smtClean="0"/>
              <a:t>Multijurisdiction</a:t>
            </a:r>
            <a:endParaRPr lang="en-US" sz="2600" dirty="0" smtClean="0"/>
          </a:p>
        </p:txBody>
      </p:sp>
      <p:sp>
        <p:nvSpPr>
          <p:cNvPr id="17412" name="Rectangle 4" descr="word box: Example:  Severe weather, earthquakes, wildland fires, some special events, and terrorist threats involve large numbers of local, State, and Federal agencies.  These incidents cross political boundaries and involve multiple &#10;functional authorities.&#10;"/>
          <p:cNvSpPr>
            <a:spLocks noChangeArrowheads="1"/>
          </p:cNvSpPr>
          <p:nvPr/>
        </p:nvSpPr>
        <p:spPr bwMode="auto">
          <a:xfrm>
            <a:off x="550863" y="2062163"/>
            <a:ext cx="7785100" cy="2336800"/>
          </a:xfrm>
          <a:prstGeom prst="rect">
            <a:avLst/>
          </a:prstGeom>
          <a:noFill/>
          <a:ln w="19050">
            <a:solidFill>
              <a:srgbClr val="000066"/>
            </a:solidFill>
            <a:miter lim="800000"/>
            <a:headEnd/>
            <a:tailEnd/>
          </a:ln>
          <a:effectLst/>
        </p:spPr>
        <p:txBody>
          <a:bodyPr/>
          <a:lstStyle/>
          <a:p>
            <a:pPr>
              <a:spcBef>
                <a:spcPct val="30000"/>
              </a:spcBef>
              <a:defRPr/>
            </a:pPr>
            <a:r>
              <a:rPr lang="en-US" sz="2400" b="1" u="sng" dirty="0">
                <a:solidFill>
                  <a:srgbClr val="000066"/>
                </a:solidFill>
                <a:latin typeface="+mn-lt"/>
              </a:rPr>
              <a:t>Example</a:t>
            </a:r>
            <a:r>
              <a:rPr lang="en-US" sz="2400" b="1" dirty="0">
                <a:solidFill>
                  <a:srgbClr val="000066"/>
                </a:solidFill>
                <a:latin typeface="+mn-lt"/>
              </a:rPr>
              <a:t>:  Severe weather, earthquakes, wildland fires, some special events, and terrorist threats involve large numbers of local, State, and Federal agencies.  These incidents cross political boundaries and involve multiple </a:t>
            </a:r>
            <a:br>
              <a:rPr lang="en-US" sz="2400" b="1" dirty="0">
                <a:solidFill>
                  <a:srgbClr val="000066"/>
                </a:solidFill>
                <a:latin typeface="+mn-lt"/>
              </a:rPr>
            </a:br>
            <a:r>
              <a:rPr lang="en-US" sz="2400" b="1" dirty="0">
                <a:solidFill>
                  <a:srgbClr val="000066"/>
                </a:solidFill>
                <a:latin typeface="+mn-lt"/>
              </a:rPr>
              <a:t>functional authorities.</a:t>
            </a:r>
          </a:p>
        </p:txBody>
      </p:sp>
      <p:pic>
        <p:nvPicPr>
          <p:cNvPr id="6" name="Picture 1032" descr="Flooded neighborhood"/>
          <p:cNvPicPr>
            <a:picLocks noChangeAspect="1" noChangeArrowheads="1"/>
          </p:cNvPicPr>
          <p:nvPr/>
        </p:nvPicPr>
        <p:blipFill>
          <a:blip r:embed="rId2"/>
          <a:srcRect/>
          <a:stretch>
            <a:fillRect/>
          </a:stretch>
        </p:blipFill>
        <p:spPr bwMode="auto">
          <a:xfrm>
            <a:off x="5807075" y="3657600"/>
            <a:ext cx="2924175" cy="19431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spect="1" noChangeArrowheads="1"/>
          </p:cNvSpPr>
          <p:nvPr>
            <p:ph type="title"/>
          </p:nvPr>
        </p:nvSpPr>
        <p:spPr>
          <a:xfrm>
            <a:off x="457200" y="304800"/>
            <a:ext cx="8458200" cy="639763"/>
          </a:xfrm>
        </p:spPr>
        <p:txBody>
          <a:bodyPr/>
          <a:lstStyle/>
          <a:p>
            <a:r>
              <a:rPr lang="en-US" sz="3600" smtClean="0">
                <a:solidFill>
                  <a:srgbClr val="25387D"/>
                </a:solidFill>
              </a:rPr>
              <a:t>Multiagency/Multijurisdiction Incident</a:t>
            </a:r>
          </a:p>
        </p:txBody>
      </p:sp>
      <p:pic>
        <p:nvPicPr>
          <p:cNvPr id="18435" name="Picture 4" descr="A sample organization chart. The top is a Unified Command with Local Incident, State Incident, and Federal Incident Commanders and Unified Incident Objectives. This includes Safety Officer, Public Information Officer, Liaison Officer, Operations Section, Planning Section, Logistics Section, and Finance/Administration S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200" y="1057275"/>
            <a:ext cx="7974013"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spect="1" noChangeArrowheads="1"/>
          </p:cNvSpPr>
          <p:nvPr>
            <p:ph type="title"/>
          </p:nvPr>
        </p:nvSpPr>
        <p:spPr/>
        <p:txBody>
          <a:bodyPr/>
          <a:lstStyle/>
          <a:p>
            <a:r>
              <a:rPr lang="en-US" dirty="0" smtClean="0"/>
              <a:t>Unified Command Elements (1 of 2)</a:t>
            </a:r>
          </a:p>
        </p:txBody>
      </p:sp>
      <p:sp>
        <p:nvSpPr>
          <p:cNvPr id="19459" name="Rectangle 4"/>
          <p:cNvSpPr>
            <a:spLocks noGrp="1" noChangeArrowheads="1"/>
          </p:cNvSpPr>
          <p:nvPr>
            <p:ph idx="1"/>
          </p:nvPr>
        </p:nvSpPr>
        <p:spPr>
          <a:xfrm>
            <a:off x="457200" y="1117600"/>
            <a:ext cx="8213725" cy="4646613"/>
          </a:xfrm>
        </p:spPr>
        <p:txBody>
          <a:bodyPr/>
          <a:lstStyle/>
          <a:p>
            <a:pPr marL="406400" indent="-406400">
              <a:buFont typeface="Wingdings" pitchFamily="2" charset="2"/>
              <a:buChar char="§"/>
            </a:pPr>
            <a:r>
              <a:rPr lang="en-US" sz="2600" u="sng" smtClean="0">
                <a:solidFill>
                  <a:srgbClr val="C00000"/>
                </a:solidFill>
              </a:rPr>
              <a:t>Policies, Objectives, Strategies</a:t>
            </a:r>
            <a:r>
              <a:rPr lang="en-US" sz="2600" smtClean="0">
                <a:solidFill>
                  <a:srgbClr val="C00000"/>
                </a:solidFill>
              </a:rPr>
              <a:t>:  </a:t>
            </a:r>
            <a:r>
              <a:rPr lang="en-US" sz="2600" smtClean="0"/>
              <a:t>Are established jointly by each jurisdiction/agency authority in advance of tactical operations. </a:t>
            </a:r>
          </a:p>
          <a:p>
            <a:pPr marL="406400" indent="-406400">
              <a:buFont typeface="Wingdings" pitchFamily="2" charset="2"/>
              <a:buChar char="§"/>
            </a:pPr>
            <a:r>
              <a:rPr lang="en-US" sz="2600" u="sng" smtClean="0">
                <a:solidFill>
                  <a:srgbClr val="C00000"/>
                </a:solidFill>
              </a:rPr>
              <a:t>Organization</a:t>
            </a:r>
            <a:r>
              <a:rPr lang="en-US" sz="2600" smtClean="0">
                <a:solidFill>
                  <a:srgbClr val="C00000"/>
                </a:solidFill>
              </a:rPr>
              <a:t>:  </a:t>
            </a:r>
            <a:r>
              <a:rPr lang="en-US" sz="2600" smtClean="0"/>
              <a:t>Consists of the various jurisdictional or agency on-scene senior representatives (agency Incident Commanders) operating within a Unified Command structure.</a:t>
            </a:r>
          </a:p>
          <a:p>
            <a:pPr marL="406400" indent="-406400">
              <a:buFont typeface="Wingdings" pitchFamily="2" charset="2"/>
              <a:buChar char="§"/>
            </a:pPr>
            <a:r>
              <a:rPr lang="en-US" sz="2600" u="sng" smtClean="0">
                <a:solidFill>
                  <a:srgbClr val="C00000"/>
                </a:solidFill>
              </a:rPr>
              <a:t>Resources</a:t>
            </a:r>
            <a:r>
              <a:rPr lang="en-US" sz="2600" smtClean="0">
                <a:solidFill>
                  <a:srgbClr val="C00000"/>
                </a:solidFill>
              </a:rPr>
              <a:t>:  </a:t>
            </a:r>
            <a:r>
              <a:rPr lang="en-US" sz="2600" smtClean="0"/>
              <a:t>Are supplied by the jurisdictions and agencies that have functional or jurisdictional, legal, and financial responsibility.</a:t>
            </a:r>
          </a:p>
          <a:p>
            <a:pPr lvl="1">
              <a:tabLst/>
            </a:pPr>
            <a:endParaRPr lang="en-US" smtClean="0"/>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spect="1" noChangeArrowheads="1"/>
          </p:cNvSpPr>
          <p:nvPr>
            <p:ph type="title"/>
          </p:nvPr>
        </p:nvSpPr>
        <p:spPr/>
        <p:txBody>
          <a:bodyPr/>
          <a:lstStyle/>
          <a:p>
            <a:r>
              <a:rPr lang="en-US" smtClean="0"/>
              <a:t>Unified Command Elements (2 of 2)</a:t>
            </a:r>
          </a:p>
        </p:txBody>
      </p:sp>
      <p:sp>
        <p:nvSpPr>
          <p:cNvPr id="20483" name="Rectangle 4"/>
          <p:cNvSpPr>
            <a:spLocks noGrp="1" noChangeArrowheads="1"/>
          </p:cNvSpPr>
          <p:nvPr>
            <p:ph idx="1"/>
          </p:nvPr>
        </p:nvSpPr>
        <p:spPr>
          <a:xfrm>
            <a:off x="457200" y="1117600"/>
            <a:ext cx="8213725" cy="4646613"/>
          </a:xfrm>
        </p:spPr>
        <p:txBody>
          <a:bodyPr/>
          <a:lstStyle/>
          <a:p>
            <a:pPr lvl="1">
              <a:spcAft>
                <a:spcPct val="30000"/>
              </a:spcAft>
            </a:pPr>
            <a:r>
              <a:rPr lang="en-US" u="sng" dirty="0" smtClean="0">
                <a:solidFill>
                  <a:srgbClr val="C00000"/>
                </a:solidFill>
              </a:rPr>
              <a:t>Operations</a:t>
            </a:r>
            <a:r>
              <a:rPr lang="en-US" dirty="0" smtClean="0">
                <a:solidFill>
                  <a:srgbClr val="C00000"/>
                </a:solidFill>
              </a:rPr>
              <a:t>:  </a:t>
            </a:r>
            <a:r>
              <a:rPr lang="en-US" dirty="0" smtClean="0"/>
              <a:t>Are directed by </a:t>
            </a:r>
            <a:r>
              <a:rPr lang="en-US" u="sng" dirty="0" smtClean="0"/>
              <a:t>one</a:t>
            </a:r>
            <a:r>
              <a:rPr lang="en-US" dirty="0" smtClean="0"/>
              <a:t> person, the Operations Section Chief, who controls tactical resources.  There is still unity of command.</a:t>
            </a:r>
          </a:p>
          <a:p>
            <a:pPr lvl="1">
              <a:buFont typeface="Wingdings" pitchFamily="2" charset="2"/>
              <a:buNone/>
            </a:pPr>
            <a:r>
              <a:rPr lang="en-US" dirty="0" smtClean="0"/>
              <a:t>	Resources (personnel and equipment) stay under the administrative and policy control of their agencies.  Operationally, they respond to tactical assignments under the coordination and direction of the Operations Section Chief.</a:t>
            </a:r>
          </a:p>
          <a:p>
            <a:pPr lvl="1">
              <a:buFont typeface="Wingdings" pitchFamily="2" charset="2"/>
              <a:buNone/>
            </a:pPr>
            <a:endParaRPr lang="en-US" dirty="0" smtClean="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spect="1" noChangeArrowheads="1"/>
          </p:cNvSpPr>
          <p:nvPr>
            <p:ph type="title"/>
          </p:nvPr>
        </p:nvSpPr>
        <p:spPr>
          <a:xfrm>
            <a:off x="457200" y="304800"/>
            <a:ext cx="8424863" cy="639763"/>
          </a:xfrm>
        </p:spPr>
        <p:txBody>
          <a:bodyPr/>
          <a:lstStyle/>
          <a:p>
            <a:r>
              <a:rPr lang="en-US" dirty="0" smtClean="0"/>
              <a:t>Unified Command Features:  Overview</a:t>
            </a:r>
          </a:p>
        </p:txBody>
      </p:sp>
      <p:sp>
        <p:nvSpPr>
          <p:cNvPr id="21507" name="Rectangle 4"/>
          <p:cNvSpPr>
            <a:spLocks noGrp="1" noChangeArrowheads="1"/>
          </p:cNvSpPr>
          <p:nvPr>
            <p:ph idx="1"/>
          </p:nvPr>
        </p:nvSpPr>
        <p:spPr>
          <a:xfrm>
            <a:off x="3624263" y="1182688"/>
            <a:ext cx="5143500" cy="4826000"/>
          </a:xfrm>
        </p:spPr>
        <p:txBody>
          <a:bodyPr/>
          <a:lstStyle/>
          <a:p>
            <a:pPr lvl="1"/>
            <a:r>
              <a:rPr lang="en-US" sz="2600" dirty="0" smtClean="0"/>
              <a:t>A single integrated incident organization</a:t>
            </a:r>
          </a:p>
          <a:p>
            <a:pPr lvl="1"/>
            <a:r>
              <a:rPr lang="en-US" sz="2600" dirty="0" smtClean="0"/>
              <a:t>Collocated (shared) facilities</a:t>
            </a:r>
          </a:p>
          <a:p>
            <a:pPr lvl="1"/>
            <a:r>
              <a:rPr lang="en-US" sz="2600" dirty="0" smtClean="0"/>
              <a:t>One set of incident objectives, single planning process, and Incident Action Plan</a:t>
            </a:r>
          </a:p>
          <a:p>
            <a:pPr lvl="1"/>
            <a:r>
              <a:rPr lang="en-US" sz="2600" dirty="0" smtClean="0"/>
              <a:t>Integrated General Staff</a:t>
            </a:r>
          </a:p>
          <a:p>
            <a:pPr lvl="1"/>
            <a:r>
              <a:rPr lang="en-US" sz="2600" dirty="0" smtClean="0"/>
              <a:t>Coordinated process for resource ordering</a:t>
            </a:r>
          </a:p>
        </p:txBody>
      </p:sp>
      <p:pic>
        <p:nvPicPr>
          <p:cNvPr id="5" name="Picture 4" descr="Responders"/>
          <p:cNvPicPr>
            <a:picLocks noChangeAspect="1"/>
          </p:cNvPicPr>
          <p:nvPr/>
        </p:nvPicPr>
        <p:blipFill>
          <a:blip r:embed="rId2"/>
          <a:srcRect l="28666" r="22889"/>
          <a:stretch>
            <a:fillRect/>
          </a:stretch>
        </p:blipFill>
        <p:spPr>
          <a:xfrm>
            <a:off x="608013" y="1246188"/>
            <a:ext cx="2768600" cy="428625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spect="1" noChangeArrowheads="1"/>
          </p:cNvSpPr>
          <p:nvPr>
            <p:ph type="title"/>
          </p:nvPr>
        </p:nvSpPr>
        <p:spPr>
          <a:xfrm>
            <a:off x="457200" y="304800"/>
            <a:ext cx="8424863" cy="639763"/>
          </a:xfrm>
        </p:spPr>
        <p:txBody>
          <a:bodyPr/>
          <a:lstStyle/>
          <a:p>
            <a:r>
              <a:rPr lang="en-US" dirty="0" smtClean="0"/>
              <a:t>Single Integrated Incident Organization</a:t>
            </a:r>
          </a:p>
        </p:txBody>
      </p:sp>
      <p:sp>
        <p:nvSpPr>
          <p:cNvPr id="22531" name="Rectangle 4"/>
          <p:cNvSpPr>
            <a:spLocks noGrp="1" noChangeArrowheads="1"/>
          </p:cNvSpPr>
          <p:nvPr>
            <p:ph idx="1"/>
          </p:nvPr>
        </p:nvSpPr>
        <p:spPr>
          <a:xfrm>
            <a:off x="490538" y="1068388"/>
            <a:ext cx="4914900" cy="4826000"/>
          </a:xfrm>
        </p:spPr>
        <p:txBody>
          <a:bodyPr/>
          <a:lstStyle/>
          <a:p>
            <a:r>
              <a:rPr lang="en-US" sz="2600" dirty="0" smtClean="0"/>
              <a:t>In a Unified Command:</a:t>
            </a:r>
          </a:p>
          <a:p>
            <a:pPr lvl="1">
              <a:tabLst/>
            </a:pPr>
            <a:r>
              <a:rPr lang="en-US" sz="2600" dirty="0" smtClean="0"/>
              <a:t>Jurisdictions and/or agencies blend into an integrated, unified team.</a:t>
            </a:r>
          </a:p>
          <a:p>
            <a:pPr lvl="1">
              <a:tabLst/>
            </a:pPr>
            <a:r>
              <a:rPr lang="en-US" sz="2600" dirty="0" smtClean="0"/>
              <a:t>The mix of participants depends on location of the incident and kind of incident.</a:t>
            </a:r>
          </a:p>
          <a:p>
            <a:pPr lvl="1">
              <a:tabLst/>
            </a:pPr>
            <a:r>
              <a:rPr lang="en-US" sz="2600" dirty="0" smtClean="0"/>
              <a:t>The members must function together as a team.  </a:t>
            </a:r>
          </a:p>
        </p:txBody>
      </p:sp>
      <p:pic>
        <p:nvPicPr>
          <p:cNvPr id="6" name="Picture 5" descr="Meeting"/>
          <p:cNvPicPr>
            <a:picLocks noChangeAspect="1"/>
          </p:cNvPicPr>
          <p:nvPr/>
        </p:nvPicPr>
        <p:blipFill>
          <a:blip r:embed="rId2"/>
          <a:srcRect l="23556" t="7037" r="14667"/>
          <a:stretch>
            <a:fillRect/>
          </a:stretch>
        </p:blipFill>
        <p:spPr>
          <a:xfrm>
            <a:off x="5411788" y="1193800"/>
            <a:ext cx="3060700" cy="34544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3"/>
          <p:cNvSpPr>
            <a:spLocks noGrp="1"/>
          </p:cNvSpPr>
          <p:nvPr>
            <p:ph sz="half" idx="2"/>
          </p:nvPr>
        </p:nvSpPr>
        <p:spPr>
          <a:xfrm>
            <a:off x="1733550" y="2098675"/>
            <a:ext cx="5597525" cy="1119188"/>
          </a:xfrm>
        </p:spPr>
        <p:txBody>
          <a:bodyPr/>
          <a:lstStyle/>
          <a:p>
            <a:pPr>
              <a:spcBef>
                <a:spcPct val="30000"/>
              </a:spcBef>
              <a:buFont typeface="Wingdings" pitchFamily="2" charset="2"/>
              <a:buNone/>
            </a:pPr>
            <a:r>
              <a:rPr lang="en-US" dirty="0" smtClean="0"/>
              <a:t>How can you build the teamwork necessary for Unified Command?</a:t>
            </a:r>
          </a:p>
        </p:txBody>
      </p:sp>
      <p:sp>
        <p:nvSpPr>
          <p:cNvPr id="23555" name="Rectangle 2"/>
          <p:cNvSpPr>
            <a:spLocks noGrp="1" noChangeAspect="1" noChangeArrowheads="1"/>
          </p:cNvSpPr>
          <p:nvPr>
            <p:ph type="title"/>
          </p:nvPr>
        </p:nvSpPr>
        <p:spPr/>
        <p:txBody>
          <a:bodyPr/>
          <a:lstStyle/>
          <a:p>
            <a:r>
              <a:rPr lang="en-US" dirty="0" smtClean="0"/>
              <a:t>Building Teamwork</a:t>
            </a:r>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spect="1" noChangeArrowheads="1"/>
          </p:cNvSpPr>
          <p:nvPr>
            <p:ph type="title"/>
          </p:nvPr>
        </p:nvSpPr>
        <p:spPr>
          <a:xfrm>
            <a:off x="457200" y="304800"/>
            <a:ext cx="8424863" cy="639763"/>
          </a:xfrm>
        </p:spPr>
        <p:txBody>
          <a:bodyPr/>
          <a:lstStyle/>
          <a:p>
            <a:r>
              <a:rPr lang="en-US" smtClean="0"/>
              <a:t>Collocated (Shared) Facilities</a:t>
            </a:r>
          </a:p>
        </p:txBody>
      </p:sp>
      <p:sp>
        <p:nvSpPr>
          <p:cNvPr id="24579" name="Rectangle 4"/>
          <p:cNvSpPr>
            <a:spLocks noGrp="1" noChangeArrowheads="1"/>
          </p:cNvSpPr>
          <p:nvPr>
            <p:ph idx="1"/>
          </p:nvPr>
        </p:nvSpPr>
        <p:spPr>
          <a:xfrm>
            <a:off x="490538" y="1149350"/>
            <a:ext cx="4440237" cy="3503613"/>
          </a:xfrm>
        </p:spPr>
        <p:txBody>
          <a:bodyPr/>
          <a:lstStyle/>
          <a:p>
            <a:r>
              <a:rPr lang="en-US" sz="3200" dirty="0" smtClean="0"/>
              <a:t>A single Incident Command Post allows the Unified Command to maintain a coordinated effort.</a:t>
            </a:r>
          </a:p>
        </p:txBody>
      </p:sp>
      <p:pic>
        <p:nvPicPr>
          <p:cNvPr id="5" name="Picture 11" descr="Command post"/>
          <p:cNvPicPr>
            <a:picLocks noChangeAspect="1" noChangeArrowheads="1"/>
          </p:cNvPicPr>
          <p:nvPr/>
        </p:nvPicPr>
        <p:blipFill>
          <a:blip r:embed="rId2"/>
          <a:srcRect/>
          <a:stretch>
            <a:fillRect/>
          </a:stretch>
        </p:blipFill>
        <p:spPr bwMode="auto">
          <a:xfrm>
            <a:off x="4595813" y="1255713"/>
            <a:ext cx="3905250" cy="2630487"/>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spect="1" noChangeArrowheads="1"/>
          </p:cNvSpPr>
          <p:nvPr>
            <p:ph type="title"/>
          </p:nvPr>
        </p:nvSpPr>
        <p:spPr>
          <a:xfrm>
            <a:off x="457200" y="304800"/>
            <a:ext cx="8424863" cy="639763"/>
          </a:xfrm>
        </p:spPr>
        <p:txBody>
          <a:bodyPr/>
          <a:lstStyle/>
          <a:p>
            <a:r>
              <a:rPr lang="en-US" dirty="0" smtClean="0"/>
              <a:t>Single Planning Process and IAP</a:t>
            </a:r>
          </a:p>
        </p:txBody>
      </p:sp>
      <p:sp>
        <p:nvSpPr>
          <p:cNvPr id="25603" name="Rectangle 4"/>
          <p:cNvSpPr>
            <a:spLocks noGrp="1" noChangeArrowheads="1"/>
          </p:cNvSpPr>
          <p:nvPr>
            <p:ph idx="1"/>
          </p:nvPr>
        </p:nvSpPr>
        <p:spPr>
          <a:xfrm>
            <a:off x="392112" y="1149350"/>
            <a:ext cx="8174037" cy="4646613"/>
          </a:xfrm>
        </p:spPr>
        <p:txBody>
          <a:bodyPr/>
          <a:lstStyle/>
          <a:p>
            <a:pPr lvl="1"/>
            <a:r>
              <a:rPr lang="en-US" sz="2600" dirty="0" smtClean="0"/>
              <a:t>Joint planning must be initiated as</a:t>
            </a:r>
            <a:br>
              <a:rPr lang="en-US" sz="2600" dirty="0" smtClean="0"/>
            </a:br>
            <a:r>
              <a:rPr lang="en-US" sz="2600" dirty="0" smtClean="0"/>
              <a:t>soon as two or more agencies form</a:t>
            </a:r>
            <a:br>
              <a:rPr lang="en-US" sz="2600" dirty="0" smtClean="0"/>
            </a:br>
            <a:r>
              <a:rPr lang="en-US" sz="2600" dirty="0" smtClean="0"/>
              <a:t>a Unified Command. </a:t>
            </a:r>
          </a:p>
          <a:p>
            <a:pPr lvl="1"/>
            <a:r>
              <a:rPr lang="en-US" sz="2600" dirty="0" smtClean="0"/>
              <a:t>This planning process results in a</a:t>
            </a:r>
            <a:br>
              <a:rPr lang="en-US" sz="2600" dirty="0" smtClean="0"/>
            </a:br>
            <a:r>
              <a:rPr lang="en-US" sz="2600" dirty="0" smtClean="0"/>
              <a:t>single Incident Action Plan (IAP)</a:t>
            </a:r>
            <a:br>
              <a:rPr lang="en-US" sz="2600" dirty="0" smtClean="0"/>
            </a:br>
            <a:r>
              <a:rPr lang="en-US" sz="2600" dirty="0" smtClean="0"/>
              <a:t>that addresses </a:t>
            </a:r>
            <a:r>
              <a:rPr lang="en-US" sz="2600" dirty="0" err="1" smtClean="0"/>
              <a:t>multijurisdiction</a:t>
            </a:r>
            <a:r>
              <a:rPr lang="en-US" sz="2600" dirty="0" smtClean="0"/>
              <a:t> or</a:t>
            </a:r>
            <a:br>
              <a:rPr lang="en-US" sz="2600" dirty="0" smtClean="0"/>
            </a:br>
            <a:r>
              <a:rPr lang="en-US" sz="2600" dirty="0" smtClean="0"/>
              <a:t>multiagency priorities and specifies tactical operations and resource assignments</a:t>
            </a:r>
            <a:r>
              <a:rPr lang="en-US" dirty="0" smtClean="0"/>
              <a:t>.</a:t>
            </a:r>
            <a:endParaRPr lang="en-US" dirty="0"/>
          </a:p>
          <a:p>
            <a:pPr marL="114300" lvl="1" indent="0" algn="ctr">
              <a:buNone/>
            </a:pPr>
            <a:endParaRPr lang="en-US" sz="2400" dirty="0" smtClean="0">
              <a:solidFill>
                <a:srgbClr val="C00000"/>
              </a:solidFill>
            </a:endParaRPr>
          </a:p>
          <a:p>
            <a:pPr marL="114300" lvl="1" indent="0" algn="ctr">
              <a:buNone/>
            </a:pPr>
            <a:r>
              <a:rPr lang="en-US" sz="2400" dirty="0" smtClean="0">
                <a:solidFill>
                  <a:srgbClr val="C00000"/>
                </a:solidFill>
              </a:rPr>
              <a:t>The </a:t>
            </a:r>
            <a:r>
              <a:rPr lang="en-US" sz="2400" dirty="0">
                <a:solidFill>
                  <a:srgbClr val="C00000"/>
                </a:solidFill>
              </a:rPr>
              <a:t>planning process will be covered in Unit 5.</a:t>
            </a:r>
          </a:p>
          <a:p>
            <a:pPr marL="114300" lvl="1" indent="0">
              <a:buNone/>
            </a:pPr>
            <a:endParaRPr lang="en-US" dirty="0" smtClean="0"/>
          </a:p>
        </p:txBody>
      </p:sp>
      <p:pic>
        <p:nvPicPr>
          <p:cNvPr id="25604" name="Picture 2" descr="Incident Action Pl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9850" y="1435100"/>
            <a:ext cx="2146300"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Unit Objectives</a:t>
            </a:r>
          </a:p>
        </p:txBody>
      </p:sp>
      <p:sp>
        <p:nvSpPr>
          <p:cNvPr id="8195" name="Rectangle 3"/>
          <p:cNvSpPr>
            <a:spLocks noGrp="1" noChangeArrowheads="1"/>
          </p:cNvSpPr>
          <p:nvPr>
            <p:ph type="body" idx="1"/>
          </p:nvPr>
        </p:nvSpPr>
        <p:spPr>
          <a:xfrm>
            <a:off x="457200" y="1068388"/>
            <a:ext cx="8359775" cy="4646612"/>
          </a:xfrm>
        </p:spPr>
        <p:txBody>
          <a:bodyPr/>
          <a:lstStyle/>
          <a:p>
            <a:pPr lvl="1"/>
            <a:r>
              <a:rPr lang="en-US" dirty="0" smtClean="0"/>
              <a:t>Define and identify the primary features of Unified Command.</a:t>
            </a:r>
          </a:p>
          <a:p>
            <a:pPr lvl="1"/>
            <a:r>
              <a:rPr lang="en-US" dirty="0" smtClean="0"/>
              <a:t>Describe how Unified Command functions on a </a:t>
            </a:r>
            <a:r>
              <a:rPr lang="en-US" dirty="0" err="1" smtClean="0"/>
              <a:t>multijurisdiction</a:t>
            </a:r>
            <a:r>
              <a:rPr lang="en-US" dirty="0" smtClean="0"/>
              <a:t> or multiagency incident.</a:t>
            </a:r>
          </a:p>
          <a:p>
            <a:pPr lvl="1"/>
            <a:r>
              <a:rPr lang="en-US" dirty="0" smtClean="0"/>
              <a:t>List the advantages of Unified Command.</a:t>
            </a:r>
          </a:p>
          <a:p>
            <a:pPr lvl="1"/>
            <a:r>
              <a:rPr lang="en-US" dirty="0" smtClean="0"/>
              <a:t>Given a simulated situation, demonstrate roles and reporting relationships under a Unified Command that involves agencies within the same jurisdiction and under </a:t>
            </a:r>
            <a:r>
              <a:rPr lang="en-US" dirty="0" err="1" smtClean="0"/>
              <a:t>multijurisdiction</a:t>
            </a:r>
            <a:r>
              <a:rPr lang="en-US" dirty="0" smtClean="0"/>
              <a:t> conditions.</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03238" y="1306514"/>
            <a:ext cx="4038600" cy="4356099"/>
          </a:xfrm>
          <a:ln>
            <a:solidFill>
              <a:srgbClr val="C00000"/>
            </a:solidFill>
          </a:ln>
        </p:spPr>
        <p:txBody>
          <a:bodyPr/>
          <a:lstStyle/>
          <a:p>
            <a:pPr>
              <a:spcBef>
                <a:spcPct val="50000"/>
              </a:spcBef>
              <a:buNone/>
              <a:defRPr/>
            </a:pPr>
            <a:r>
              <a:rPr lang="en-US" sz="2200" dirty="0">
                <a:latin typeface="Arial" charset="0"/>
              </a:rPr>
              <a:t>The Unified Command meets:</a:t>
            </a:r>
          </a:p>
          <a:p>
            <a:pPr marL="233363" indent="-233363">
              <a:spcBef>
                <a:spcPct val="50000"/>
              </a:spcBef>
              <a:buFont typeface="Wingdings" pitchFamily="2" charset="2"/>
              <a:buChar char="§"/>
              <a:defRPr/>
            </a:pPr>
            <a:r>
              <a:rPr lang="en-US" sz="2200" dirty="0">
                <a:latin typeface="Arial" charset="0"/>
              </a:rPr>
              <a:t>Initially to assess the situation, set priorities, discuss authorities, determine strategies, and establish the organization.</a:t>
            </a:r>
          </a:p>
          <a:p>
            <a:pPr marL="233363" indent="-233363">
              <a:spcBef>
                <a:spcPct val="50000"/>
              </a:spcBef>
              <a:buFont typeface="Wingdings" pitchFamily="2" charset="2"/>
              <a:buChar char="§"/>
              <a:defRPr/>
            </a:pPr>
            <a:r>
              <a:rPr lang="en-US" sz="2200" dirty="0">
                <a:latin typeface="Arial" charset="0"/>
              </a:rPr>
              <a:t>At the onset of each operational period to develop or update objectives.</a:t>
            </a:r>
          </a:p>
          <a:p>
            <a:endParaRPr lang="en-US" sz="2200" dirty="0"/>
          </a:p>
        </p:txBody>
      </p:sp>
      <p:sp>
        <p:nvSpPr>
          <p:cNvPr id="26626" name="Rectangle 2"/>
          <p:cNvSpPr>
            <a:spLocks noGrp="1" noChangeAspect="1" noChangeArrowheads="1"/>
          </p:cNvSpPr>
          <p:nvPr>
            <p:ph type="title"/>
          </p:nvPr>
        </p:nvSpPr>
        <p:spPr/>
        <p:txBody>
          <a:bodyPr/>
          <a:lstStyle/>
          <a:p>
            <a:r>
              <a:rPr lang="en-US" sz="4000" dirty="0" smtClean="0">
                <a:solidFill>
                  <a:srgbClr val="25387D"/>
                </a:solidFill>
              </a:rPr>
              <a:t>Planning “P” and Unified Command</a:t>
            </a:r>
            <a:endParaRPr lang="en-US" sz="3200" dirty="0" smtClean="0">
              <a:solidFill>
                <a:srgbClr val="25387D"/>
              </a:solidFill>
            </a:endParaRPr>
          </a:p>
        </p:txBody>
      </p:sp>
      <p:pic>
        <p:nvPicPr>
          <p:cNvPr id="26628" name="Picture 2" descr="The Planning 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1838" y="1317625"/>
            <a:ext cx="3638550" cy="434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spect="1" noChangeArrowheads="1"/>
          </p:cNvSpPr>
          <p:nvPr>
            <p:ph type="title"/>
          </p:nvPr>
        </p:nvSpPr>
        <p:spPr>
          <a:xfrm>
            <a:off x="457200" y="304800"/>
            <a:ext cx="8424863" cy="639763"/>
          </a:xfrm>
        </p:spPr>
        <p:txBody>
          <a:bodyPr/>
          <a:lstStyle/>
          <a:p>
            <a:r>
              <a:rPr lang="en-US" dirty="0" smtClean="0"/>
              <a:t>Initial Unified Command Meeting</a:t>
            </a:r>
          </a:p>
        </p:txBody>
      </p:sp>
      <p:sp>
        <p:nvSpPr>
          <p:cNvPr id="27651" name="Rectangle 4"/>
          <p:cNvSpPr>
            <a:spLocks noGrp="1" noChangeArrowheads="1"/>
          </p:cNvSpPr>
          <p:nvPr>
            <p:ph idx="1"/>
          </p:nvPr>
        </p:nvSpPr>
        <p:spPr>
          <a:xfrm>
            <a:off x="392113" y="1149350"/>
            <a:ext cx="8180387" cy="4646613"/>
          </a:xfrm>
        </p:spPr>
        <p:txBody>
          <a:bodyPr/>
          <a:lstStyle/>
          <a:p>
            <a:r>
              <a:rPr lang="en-US" dirty="0" smtClean="0"/>
              <a:t>The Initial Unified Command Meeting:</a:t>
            </a:r>
          </a:p>
          <a:p>
            <a:pPr lvl="1">
              <a:tabLst/>
            </a:pPr>
            <a:r>
              <a:rPr lang="en-US" dirty="0" smtClean="0"/>
              <a:t>Includes all members of the Unified Command.</a:t>
            </a:r>
          </a:p>
          <a:p>
            <a:pPr lvl="1">
              <a:tabLst/>
            </a:pPr>
            <a:r>
              <a:rPr lang="en-US" dirty="0" smtClean="0"/>
              <a:t>Takes place before the first operational period planning meeting.</a:t>
            </a:r>
          </a:p>
          <a:p>
            <a:pPr lvl="1">
              <a:tabLst/>
            </a:pPr>
            <a:r>
              <a:rPr lang="en-US" dirty="0" smtClean="0"/>
              <a:t>Provides the responsible agency officials with an opportunity to discuss and concur on important issues prior to joint incident planning. </a:t>
            </a:r>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spect="1" noChangeArrowheads="1"/>
          </p:cNvSpPr>
          <p:nvPr>
            <p:ph type="title"/>
          </p:nvPr>
        </p:nvSpPr>
        <p:spPr>
          <a:xfrm>
            <a:off x="457200" y="304800"/>
            <a:ext cx="8424863" cy="639763"/>
          </a:xfrm>
        </p:spPr>
        <p:txBody>
          <a:bodyPr/>
          <a:lstStyle/>
          <a:p>
            <a:r>
              <a:rPr lang="en-US" dirty="0" smtClean="0"/>
              <a:t>Shared General Staff Sections</a:t>
            </a:r>
          </a:p>
        </p:txBody>
      </p:sp>
      <p:sp>
        <p:nvSpPr>
          <p:cNvPr id="28675" name="Rectangle 4"/>
          <p:cNvSpPr>
            <a:spLocks noGrp="1" noChangeArrowheads="1"/>
          </p:cNvSpPr>
          <p:nvPr>
            <p:ph idx="1"/>
          </p:nvPr>
        </p:nvSpPr>
        <p:spPr>
          <a:xfrm>
            <a:off x="392113" y="1149350"/>
            <a:ext cx="8180387" cy="4646613"/>
          </a:xfrm>
        </p:spPr>
        <p:txBody>
          <a:bodyPr/>
          <a:lstStyle/>
          <a:p>
            <a:r>
              <a:rPr lang="en-US" sz="2200" dirty="0" smtClean="0"/>
              <a:t>Integrating multijurisdictional and/or multiagency personnel into various other functional areas may be beneficial.  For example:</a:t>
            </a:r>
          </a:p>
          <a:p>
            <a:pPr lvl="1">
              <a:tabLst/>
            </a:pPr>
            <a:r>
              <a:rPr lang="en-US" sz="2200" dirty="0" smtClean="0"/>
              <a:t>In Operations and Planning, Deputy Section Chiefs can be designated from an adjacent jurisdiction.</a:t>
            </a:r>
          </a:p>
          <a:p>
            <a:pPr lvl="1">
              <a:tabLst/>
            </a:pPr>
            <a:r>
              <a:rPr lang="en-US" sz="2200" dirty="0" smtClean="0"/>
              <a:t>In Logistics, a Deputy Logistics Section Chief from another agency or jurisdiction can help to coordinate incident support.</a:t>
            </a:r>
          </a:p>
        </p:txBody>
      </p:sp>
      <p:sp>
        <p:nvSpPr>
          <p:cNvPr id="4" name="AutoShape 4" descr="call out box: Are there more &#10;examples?&#10;"/>
          <p:cNvSpPr>
            <a:spLocks noChangeArrowheads="1"/>
          </p:cNvSpPr>
          <p:nvPr/>
        </p:nvSpPr>
        <p:spPr bwMode="auto">
          <a:xfrm>
            <a:off x="4670425" y="3886200"/>
            <a:ext cx="4135438" cy="1339850"/>
          </a:xfrm>
          <a:prstGeom prst="wedgeEllipseCallout">
            <a:avLst>
              <a:gd name="adj1" fmla="val -59480"/>
              <a:gd name="adj2" fmla="val 72917"/>
            </a:avLst>
          </a:prstGeom>
          <a:solidFill>
            <a:srgbClr val="000066"/>
          </a:solidFill>
          <a:ln w="9525">
            <a:solidFill>
              <a:srgbClr val="25387D"/>
            </a:solidFill>
            <a:miter lim="800000"/>
            <a:headEnd/>
            <a:tailEnd/>
          </a:ln>
          <a:effectLst/>
        </p:spPr>
        <p:txBody>
          <a:bodyPr/>
          <a:lstStyle/>
          <a:p>
            <a:pPr algn="ctr">
              <a:spcBef>
                <a:spcPct val="30000"/>
              </a:spcBef>
              <a:buFont typeface="Wingdings" pitchFamily="2" charset="2"/>
              <a:buNone/>
              <a:defRPr/>
            </a:pPr>
            <a:r>
              <a:rPr lang="en-US" sz="2800" b="1" dirty="0">
                <a:solidFill>
                  <a:schemeClr val="bg1"/>
                </a:solidFill>
                <a:latin typeface="+mn-lt"/>
              </a:rPr>
              <a:t>Are there more </a:t>
            </a:r>
            <a:br>
              <a:rPr lang="en-US" sz="2800" b="1" dirty="0">
                <a:solidFill>
                  <a:schemeClr val="bg1"/>
                </a:solidFill>
                <a:latin typeface="+mn-lt"/>
              </a:rPr>
            </a:br>
            <a:r>
              <a:rPr lang="en-US" sz="2800" b="1" dirty="0">
                <a:solidFill>
                  <a:schemeClr val="bg1"/>
                </a:solidFill>
                <a:latin typeface="+mn-lt"/>
              </a:rPr>
              <a:t>examples?</a:t>
            </a: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spect="1" noChangeArrowheads="1"/>
          </p:cNvSpPr>
          <p:nvPr>
            <p:ph type="title"/>
          </p:nvPr>
        </p:nvSpPr>
        <p:spPr>
          <a:xfrm>
            <a:off x="457200" y="304800"/>
            <a:ext cx="8424863" cy="639763"/>
          </a:xfrm>
        </p:spPr>
        <p:txBody>
          <a:bodyPr/>
          <a:lstStyle/>
          <a:p>
            <a:r>
              <a:rPr lang="en-US" dirty="0" smtClean="0"/>
              <a:t>Integrated General Staff</a:t>
            </a:r>
          </a:p>
        </p:txBody>
      </p:sp>
      <p:sp>
        <p:nvSpPr>
          <p:cNvPr id="29699" name="Rectangle 4"/>
          <p:cNvSpPr>
            <a:spLocks noGrp="1" noChangeArrowheads="1"/>
          </p:cNvSpPr>
          <p:nvPr>
            <p:ph idx="1"/>
          </p:nvPr>
        </p:nvSpPr>
        <p:spPr>
          <a:xfrm>
            <a:off x="392113" y="1149350"/>
            <a:ext cx="5257800" cy="4646613"/>
          </a:xfrm>
        </p:spPr>
        <p:txBody>
          <a:bodyPr/>
          <a:lstStyle/>
          <a:p>
            <a:pPr lvl="1"/>
            <a:r>
              <a:rPr lang="en-US" smtClean="0"/>
              <a:t>Incident Commanders within the Unified Command must concur on the selection of the General Staff Section Chiefs.</a:t>
            </a:r>
          </a:p>
          <a:p>
            <a:pPr lvl="1"/>
            <a:r>
              <a:rPr lang="en-US" smtClean="0"/>
              <a:t>The Operations Section Chief must have full authority to implement the tactics within the IAP. </a:t>
            </a:r>
          </a:p>
        </p:txBody>
      </p:sp>
      <p:pic>
        <p:nvPicPr>
          <p:cNvPr id="4" name="Picture 1027" descr="Incident commanders"/>
          <p:cNvPicPr>
            <a:picLocks noChangeAspect="1" noChangeArrowheads="1"/>
          </p:cNvPicPr>
          <p:nvPr/>
        </p:nvPicPr>
        <p:blipFill>
          <a:blip r:embed="rId2"/>
          <a:srcRect/>
          <a:stretch>
            <a:fillRect/>
          </a:stretch>
        </p:blipFill>
        <p:spPr bwMode="auto">
          <a:xfrm>
            <a:off x="5697538" y="1239838"/>
            <a:ext cx="2733675" cy="34671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3"/>
          <p:cNvSpPr>
            <a:spLocks noGrp="1"/>
          </p:cNvSpPr>
          <p:nvPr>
            <p:ph sz="half" idx="2"/>
          </p:nvPr>
        </p:nvSpPr>
        <p:spPr>
          <a:xfrm>
            <a:off x="1308100" y="2197100"/>
            <a:ext cx="6284913" cy="1119188"/>
          </a:xfrm>
        </p:spPr>
        <p:txBody>
          <a:bodyPr/>
          <a:lstStyle/>
          <a:p>
            <a:pPr>
              <a:spcBef>
                <a:spcPct val="30000"/>
              </a:spcBef>
              <a:buFont typeface="Wingdings" pitchFamily="2" charset="2"/>
              <a:buNone/>
            </a:pPr>
            <a:r>
              <a:rPr lang="en-US" sz="3200" dirty="0" smtClean="0"/>
              <a:t>What should be considered when selecting the Ops Section Chief in a Unified Command?</a:t>
            </a:r>
          </a:p>
        </p:txBody>
      </p:sp>
      <p:sp>
        <p:nvSpPr>
          <p:cNvPr id="30723" name="Rectangle 2"/>
          <p:cNvSpPr>
            <a:spLocks noGrp="1" noChangeAspect="1" noChangeArrowheads="1"/>
          </p:cNvSpPr>
          <p:nvPr>
            <p:ph type="title"/>
          </p:nvPr>
        </p:nvSpPr>
        <p:spPr/>
        <p:txBody>
          <a:bodyPr/>
          <a:lstStyle/>
          <a:p>
            <a:r>
              <a:rPr lang="en-US" dirty="0" smtClean="0"/>
              <a:t>Selection of the Ops Section Chief</a:t>
            </a:r>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spect="1" noChangeArrowheads="1"/>
          </p:cNvSpPr>
          <p:nvPr>
            <p:ph type="title"/>
          </p:nvPr>
        </p:nvSpPr>
        <p:spPr>
          <a:xfrm>
            <a:off x="457200" y="304800"/>
            <a:ext cx="8424863" cy="639763"/>
          </a:xfrm>
        </p:spPr>
        <p:txBody>
          <a:bodyPr/>
          <a:lstStyle/>
          <a:p>
            <a:r>
              <a:rPr lang="en-US" dirty="0" smtClean="0"/>
              <a:t>Coordinated Resource Ordering</a:t>
            </a:r>
          </a:p>
        </p:txBody>
      </p:sp>
      <p:sp>
        <p:nvSpPr>
          <p:cNvPr id="31747" name="Rectangle 4"/>
          <p:cNvSpPr>
            <a:spLocks noGrp="1" noChangeArrowheads="1"/>
          </p:cNvSpPr>
          <p:nvPr>
            <p:ph idx="1"/>
          </p:nvPr>
        </p:nvSpPr>
        <p:spPr>
          <a:xfrm>
            <a:off x="392113" y="1149350"/>
            <a:ext cx="5257800" cy="4646613"/>
          </a:xfrm>
        </p:spPr>
        <p:txBody>
          <a:bodyPr/>
          <a:lstStyle/>
          <a:p>
            <a:r>
              <a:rPr lang="en-US" sz="2500" dirty="0" smtClean="0"/>
              <a:t>The Incident Commanders within the Unified Command work together to establish resource ordering procedures that allow for:</a:t>
            </a:r>
          </a:p>
          <a:p>
            <a:pPr lvl="1">
              <a:tabLst/>
            </a:pPr>
            <a:r>
              <a:rPr lang="en-US" sz="2500" dirty="0" smtClean="0"/>
              <a:t>Deployment of s</a:t>
            </a:r>
            <a:r>
              <a:rPr lang="en-US" sz="2500" dirty="0" smtClean="0">
                <a:cs typeface="Times New Roman" pitchFamily="18" charset="0"/>
              </a:rPr>
              <a:t>carce</a:t>
            </a:r>
            <a:r>
              <a:rPr lang="en-US" sz="2500" dirty="0" smtClean="0"/>
              <a:t> resources to meet high-priority objectives.</a:t>
            </a:r>
          </a:p>
          <a:p>
            <a:pPr lvl="1">
              <a:tabLst/>
            </a:pPr>
            <a:r>
              <a:rPr lang="en-US" sz="2500" dirty="0" smtClean="0"/>
              <a:t>Potential cost savings through agreements on cost sharing for essential services. </a:t>
            </a:r>
          </a:p>
        </p:txBody>
      </p:sp>
      <p:pic>
        <p:nvPicPr>
          <p:cNvPr id="5" name="Picture 1032" descr="Bottled water handed out to victims of disaster"/>
          <p:cNvPicPr>
            <a:picLocks noChangeAspect="1" noChangeArrowheads="1"/>
          </p:cNvPicPr>
          <p:nvPr/>
        </p:nvPicPr>
        <p:blipFill>
          <a:blip r:embed="rId2"/>
          <a:srcRect/>
          <a:stretch>
            <a:fillRect/>
          </a:stretch>
        </p:blipFill>
        <p:spPr bwMode="auto">
          <a:xfrm>
            <a:off x="5735638" y="1266825"/>
            <a:ext cx="2689225" cy="3586163"/>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spect="1" noChangeArrowheads="1"/>
          </p:cNvSpPr>
          <p:nvPr>
            <p:ph type="title"/>
          </p:nvPr>
        </p:nvSpPr>
        <p:spPr>
          <a:xfrm>
            <a:off x="457200" y="304800"/>
            <a:ext cx="8424863" cy="639763"/>
          </a:xfrm>
        </p:spPr>
        <p:txBody>
          <a:bodyPr/>
          <a:lstStyle/>
          <a:p>
            <a:r>
              <a:rPr lang="en-US" dirty="0" smtClean="0"/>
              <a:t>Incident Commander Responsibilities</a:t>
            </a:r>
          </a:p>
        </p:txBody>
      </p:sp>
      <p:sp>
        <p:nvSpPr>
          <p:cNvPr id="32771" name="Rectangle 4"/>
          <p:cNvSpPr>
            <a:spLocks noGrp="1" noChangeArrowheads="1"/>
          </p:cNvSpPr>
          <p:nvPr>
            <p:ph idx="1"/>
          </p:nvPr>
        </p:nvSpPr>
        <p:spPr>
          <a:xfrm>
            <a:off x="392113" y="987425"/>
            <a:ext cx="8442325" cy="4646613"/>
          </a:xfrm>
        </p:spPr>
        <p:txBody>
          <a:bodyPr/>
          <a:lstStyle/>
          <a:p>
            <a:r>
              <a:rPr lang="en-US" sz="2600" dirty="0" smtClean="0"/>
              <a:t>Each designated agency Incident Commander functioning in a Unified Command must:</a:t>
            </a:r>
          </a:p>
          <a:p>
            <a:pPr lvl="1">
              <a:tabLst/>
            </a:pPr>
            <a:r>
              <a:rPr lang="en-US" sz="2600" dirty="0" smtClean="0"/>
              <a:t>Act within his/her jurisdictional or agency limitations.  </a:t>
            </a:r>
          </a:p>
          <a:p>
            <a:pPr lvl="1">
              <a:tabLst/>
            </a:pPr>
            <a:r>
              <a:rPr lang="en-US" sz="2600" dirty="0" smtClean="0"/>
              <a:t>Inform the other Commanders of any legal, political, jurisdictional, or safety restrictions.</a:t>
            </a:r>
          </a:p>
          <a:p>
            <a:pPr lvl="1">
              <a:tabLst/>
            </a:pPr>
            <a:r>
              <a:rPr lang="en-US" sz="2600" dirty="0" smtClean="0"/>
              <a:t>Be authorized to perform certain activities and actions on behalf of the jurisdiction or agency he/she represents.</a:t>
            </a:r>
          </a:p>
          <a:p>
            <a:pPr lvl="1">
              <a:tabLst/>
            </a:pPr>
            <a:r>
              <a:rPr lang="en-US" sz="2600" dirty="0" smtClean="0"/>
              <a:t>Manage the incident to the best of his/her abilities. </a:t>
            </a: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spect="1" noChangeArrowheads="1"/>
          </p:cNvSpPr>
          <p:nvPr>
            <p:ph type="title"/>
          </p:nvPr>
        </p:nvSpPr>
        <p:spPr>
          <a:xfrm>
            <a:off x="457200" y="304800"/>
            <a:ext cx="8424863" cy="639763"/>
          </a:xfrm>
        </p:spPr>
        <p:txBody>
          <a:bodyPr/>
          <a:lstStyle/>
          <a:p>
            <a:r>
              <a:rPr lang="en-US" dirty="0" smtClean="0"/>
              <a:t>Spokesperson Designation</a:t>
            </a:r>
          </a:p>
        </p:txBody>
      </p:sp>
      <p:sp>
        <p:nvSpPr>
          <p:cNvPr id="33795" name="Rectangle 4"/>
          <p:cNvSpPr>
            <a:spLocks noGrp="1" noChangeArrowheads="1"/>
          </p:cNvSpPr>
          <p:nvPr>
            <p:ph idx="1"/>
          </p:nvPr>
        </p:nvSpPr>
        <p:spPr>
          <a:xfrm>
            <a:off x="3200400" y="1117600"/>
            <a:ext cx="5502275" cy="4646613"/>
          </a:xfrm>
        </p:spPr>
        <p:txBody>
          <a:bodyPr/>
          <a:lstStyle/>
          <a:p>
            <a:r>
              <a:rPr lang="en-US" sz="2400" dirty="0" smtClean="0"/>
              <a:t>One of the Incident Commanders may be designated as the spokesperson to:</a:t>
            </a:r>
          </a:p>
          <a:p>
            <a:pPr lvl="1">
              <a:tabLst/>
            </a:pPr>
            <a:r>
              <a:rPr lang="en-US" sz="2400" dirty="0" smtClean="0"/>
              <a:t>Serve as a designated channel of communications from Command and General Staff members.  </a:t>
            </a:r>
          </a:p>
          <a:p>
            <a:pPr lvl="1">
              <a:tabLst/>
            </a:pPr>
            <a:r>
              <a:rPr lang="en-US" sz="2400" dirty="0" smtClean="0"/>
              <a:t>Provide a point of contact as necessary for the Command and General Staffs. </a:t>
            </a:r>
          </a:p>
        </p:txBody>
      </p:sp>
      <p:pic>
        <p:nvPicPr>
          <p:cNvPr id="4" name="Picture 4" descr="Response in front of a podium"/>
          <p:cNvPicPr>
            <a:picLocks noChangeAspect="1" noChangeArrowheads="1"/>
          </p:cNvPicPr>
          <p:nvPr/>
        </p:nvPicPr>
        <p:blipFill>
          <a:blip r:embed="rId2"/>
          <a:srcRect/>
          <a:stretch>
            <a:fillRect/>
          </a:stretch>
        </p:blipFill>
        <p:spPr bwMode="auto">
          <a:xfrm>
            <a:off x="517525" y="1233488"/>
            <a:ext cx="2609850" cy="26003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5" name="Rectangle 4" descr="word box: The spokesperson does NOT make independent command decisions!&#10;"/>
          <p:cNvSpPr/>
          <p:nvPr/>
        </p:nvSpPr>
        <p:spPr>
          <a:xfrm>
            <a:off x="822325" y="4810125"/>
            <a:ext cx="7594600" cy="830263"/>
          </a:xfrm>
          <a:prstGeom prst="rect">
            <a:avLst/>
          </a:prstGeom>
          <a:solidFill>
            <a:srgbClr val="000066"/>
          </a:solidFill>
          <a:ln>
            <a:solidFill>
              <a:srgbClr val="25387D"/>
            </a:solidFill>
          </a:ln>
        </p:spPr>
        <p:txBody>
          <a:bodyPr>
            <a:spAutoFit/>
          </a:bodyPr>
          <a:lstStyle/>
          <a:p>
            <a:pPr>
              <a:defRPr/>
            </a:pPr>
            <a:r>
              <a:rPr lang="en-US" sz="2400" b="1" dirty="0">
                <a:solidFill>
                  <a:schemeClr val="bg1"/>
                </a:solidFill>
                <a:latin typeface="+mn-lt"/>
              </a:rPr>
              <a:t>The spokesperson does NOT make independent command decisions!</a:t>
            </a:r>
          </a:p>
        </p:txBody>
      </p:sp>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spect="1" noChangeArrowheads="1"/>
          </p:cNvSpPr>
          <p:nvPr>
            <p:ph type="title"/>
          </p:nvPr>
        </p:nvSpPr>
        <p:spPr>
          <a:xfrm>
            <a:off x="457200" y="304800"/>
            <a:ext cx="8424863" cy="639763"/>
          </a:xfrm>
        </p:spPr>
        <p:txBody>
          <a:bodyPr/>
          <a:lstStyle/>
          <a:p>
            <a:r>
              <a:rPr lang="en-US" sz="4000" dirty="0" smtClean="0"/>
              <a:t>Unified Command and Preparedness</a:t>
            </a:r>
            <a:endParaRPr lang="en-US" dirty="0" smtClean="0"/>
          </a:p>
        </p:txBody>
      </p:sp>
      <p:sp>
        <p:nvSpPr>
          <p:cNvPr id="34819" name="Rectangle 4"/>
          <p:cNvSpPr>
            <a:spLocks noGrp="1" noChangeArrowheads="1"/>
          </p:cNvSpPr>
          <p:nvPr>
            <p:ph idx="1"/>
          </p:nvPr>
        </p:nvSpPr>
        <p:spPr>
          <a:xfrm>
            <a:off x="392113" y="1149350"/>
            <a:ext cx="5159375" cy="4646613"/>
          </a:xfrm>
        </p:spPr>
        <p:txBody>
          <a:bodyPr/>
          <a:lstStyle/>
          <a:p>
            <a:pPr lvl="1"/>
            <a:r>
              <a:rPr lang="en-US" dirty="0" smtClean="0"/>
              <a:t>Include Unified Command delegations in local emergency operations plans and interagency/ mutual-aid agreements.</a:t>
            </a:r>
          </a:p>
          <a:p>
            <a:pPr lvl="1"/>
            <a:r>
              <a:rPr lang="en-US" dirty="0" smtClean="0"/>
              <a:t>Conduct training exercises using Unified Command with adjacent jurisdictions and functional agencies. </a:t>
            </a:r>
          </a:p>
        </p:txBody>
      </p:sp>
      <p:pic>
        <p:nvPicPr>
          <p:cNvPr id="34820" name="Picture 2" descr="Planning cov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1313" y="1214438"/>
            <a:ext cx="3279775" cy="401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1"/>
          <p:cNvSpPr>
            <a:spLocks noGrp="1"/>
          </p:cNvSpPr>
          <p:nvPr>
            <p:ph idx="1"/>
          </p:nvPr>
        </p:nvSpPr>
        <p:spPr/>
        <p:txBody>
          <a:bodyPr/>
          <a:lstStyle/>
          <a:p>
            <a:r>
              <a:rPr lang="en-US" dirty="0">
                <a:solidFill>
                  <a:srgbClr val="C00000"/>
                </a:solidFill>
              </a:rPr>
              <a:t>Now that you’ve learned more about Unified Command . . .</a:t>
            </a:r>
          </a:p>
          <a:p>
            <a:pPr>
              <a:buFontTx/>
              <a:buNone/>
            </a:pPr>
            <a:endParaRPr lang="en-US" dirty="0" smtClean="0"/>
          </a:p>
          <a:p>
            <a:pPr>
              <a:buFontTx/>
              <a:buNone/>
            </a:pPr>
            <a:endParaRPr lang="en-US" dirty="0"/>
          </a:p>
          <a:p>
            <a:pPr>
              <a:buFontTx/>
              <a:buNone/>
            </a:pPr>
            <a:endParaRPr lang="en-US" dirty="0" smtClean="0"/>
          </a:p>
          <a:p>
            <a:pPr>
              <a:buFontTx/>
              <a:buNone/>
            </a:pPr>
            <a:endParaRPr lang="en-US" dirty="0"/>
          </a:p>
          <a:p>
            <a:endParaRPr lang="en-US" dirty="0" smtClean="0"/>
          </a:p>
        </p:txBody>
      </p:sp>
      <p:sp>
        <p:nvSpPr>
          <p:cNvPr id="35843" name="Title 2"/>
          <p:cNvSpPr>
            <a:spLocks noGrp="1"/>
          </p:cNvSpPr>
          <p:nvPr>
            <p:ph type="title"/>
          </p:nvPr>
        </p:nvSpPr>
        <p:spPr/>
        <p:txBody>
          <a:bodyPr/>
          <a:lstStyle/>
          <a:p>
            <a:r>
              <a:rPr lang="en-US" sz="3600" dirty="0" smtClean="0"/>
              <a:t>Advantages of Unified Command</a:t>
            </a:r>
            <a:endParaRPr lang="en-US" dirty="0" smtClean="0"/>
          </a:p>
        </p:txBody>
      </p:sp>
      <p:sp>
        <p:nvSpPr>
          <p:cNvPr id="5" name="AutoShape 4" descr="call out box: What are the advantages of using Unified Command?&#10;"/>
          <p:cNvSpPr>
            <a:spLocks noChangeArrowheads="1"/>
          </p:cNvSpPr>
          <p:nvPr/>
        </p:nvSpPr>
        <p:spPr bwMode="auto">
          <a:xfrm>
            <a:off x="1990724" y="2222500"/>
            <a:ext cx="5641976" cy="2578100"/>
          </a:xfrm>
          <a:prstGeom prst="wedgeEllipseCallout">
            <a:avLst>
              <a:gd name="adj1" fmla="val -59480"/>
              <a:gd name="adj2" fmla="val 72917"/>
            </a:avLst>
          </a:prstGeom>
          <a:solidFill>
            <a:srgbClr val="000066"/>
          </a:solidFill>
          <a:ln w="9525">
            <a:solidFill>
              <a:srgbClr val="25387D"/>
            </a:solidFill>
            <a:miter lim="800000"/>
            <a:headEnd/>
            <a:tailEnd/>
          </a:ln>
          <a:effectLst/>
        </p:spPr>
        <p:txBody>
          <a:bodyPr/>
          <a:lstStyle/>
          <a:p>
            <a:pPr algn="ctr">
              <a:buFontTx/>
              <a:buNone/>
            </a:pPr>
            <a:r>
              <a:rPr lang="en-US" sz="3200" b="1" dirty="0">
                <a:solidFill>
                  <a:schemeClr val="bg1"/>
                </a:solidFill>
              </a:rPr>
              <a:t>What are the advantages of using Unified Command?</a:t>
            </a:r>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3"/>
          <p:cNvSpPr>
            <a:spLocks noGrp="1"/>
          </p:cNvSpPr>
          <p:nvPr>
            <p:ph sz="half" idx="2"/>
          </p:nvPr>
        </p:nvSpPr>
        <p:spPr>
          <a:xfrm>
            <a:off x="1733550" y="1936750"/>
            <a:ext cx="5205413" cy="1119188"/>
          </a:xfrm>
        </p:spPr>
        <p:txBody>
          <a:bodyPr/>
          <a:lstStyle/>
          <a:p>
            <a:pPr>
              <a:buFontTx/>
              <a:buNone/>
            </a:pPr>
            <a:r>
              <a:rPr lang="en-US" sz="2800" dirty="0" smtClean="0"/>
              <a:t>How can you organize </a:t>
            </a:r>
            <a:br>
              <a:rPr lang="en-US" sz="2800" dirty="0" smtClean="0"/>
            </a:br>
            <a:r>
              <a:rPr lang="en-US" sz="2800" dirty="0" smtClean="0"/>
              <a:t>for incidents that cross jurisdictional boundaries or exceed individual agency responsibility?</a:t>
            </a:r>
          </a:p>
        </p:txBody>
      </p:sp>
      <p:sp>
        <p:nvSpPr>
          <p:cNvPr id="9219" name="Rectangle 2"/>
          <p:cNvSpPr>
            <a:spLocks noGrp="1" noChangeAspect="1" noChangeArrowheads="1"/>
          </p:cNvSpPr>
          <p:nvPr>
            <p:ph type="title"/>
          </p:nvPr>
        </p:nvSpPr>
        <p:spPr/>
        <p:txBody>
          <a:bodyPr/>
          <a:lstStyle/>
          <a:p>
            <a:r>
              <a:rPr lang="en-US" dirty="0" smtClean="0"/>
              <a:t>Background on Unified Command</a:t>
            </a: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spect="1" noChangeArrowheads="1"/>
          </p:cNvSpPr>
          <p:nvPr>
            <p:ph type="title"/>
          </p:nvPr>
        </p:nvSpPr>
        <p:spPr>
          <a:xfrm>
            <a:off x="457200" y="304800"/>
            <a:ext cx="8686800" cy="639763"/>
          </a:xfrm>
        </p:spPr>
        <p:txBody>
          <a:bodyPr/>
          <a:lstStyle/>
          <a:p>
            <a:r>
              <a:rPr lang="en-US" sz="2800" dirty="0" smtClean="0"/>
              <a:t>Summary:  Advantages of Using Unified Command</a:t>
            </a:r>
          </a:p>
        </p:txBody>
      </p:sp>
      <p:sp>
        <p:nvSpPr>
          <p:cNvPr id="36867" name="Rectangle 4"/>
          <p:cNvSpPr>
            <a:spLocks noGrp="1" noChangeArrowheads="1"/>
          </p:cNvSpPr>
          <p:nvPr>
            <p:ph idx="1"/>
          </p:nvPr>
        </p:nvSpPr>
        <p:spPr>
          <a:xfrm>
            <a:off x="392113" y="1117600"/>
            <a:ext cx="8442325" cy="4646613"/>
          </a:xfrm>
        </p:spPr>
        <p:txBody>
          <a:bodyPr/>
          <a:lstStyle/>
          <a:p>
            <a:pPr lvl="1">
              <a:lnSpc>
                <a:spcPct val="90000"/>
              </a:lnSpc>
            </a:pPr>
            <a:r>
              <a:rPr lang="en-US" sz="2200" dirty="0" smtClean="0"/>
              <a:t>A single set of objectives is developed for the entire incident.</a:t>
            </a:r>
          </a:p>
          <a:p>
            <a:pPr lvl="1">
              <a:lnSpc>
                <a:spcPct val="90000"/>
              </a:lnSpc>
            </a:pPr>
            <a:r>
              <a:rPr lang="en-US" sz="2200" dirty="0" smtClean="0"/>
              <a:t>A collective approach is used to develop strategies to achieve incident objectives.</a:t>
            </a:r>
          </a:p>
          <a:p>
            <a:pPr lvl="1">
              <a:lnSpc>
                <a:spcPct val="90000"/>
              </a:lnSpc>
            </a:pPr>
            <a:r>
              <a:rPr lang="en-US" sz="2200" dirty="0" smtClean="0"/>
              <a:t>Information flow and coordination are improved between all jurisdictions and agencies involved in the incident.</a:t>
            </a:r>
          </a:p>
          <a:p>
            <a:pPr lvl="1">
              <a:lnSpc>
                <a:spcPct val="90000"/>
              </a:lnSpc>
            </a:pPr>
            <a:r>
              <a:rPr lang="en-US" sz="2200" dirty="0" smtClean="0"/>
              <a:t>All agencies with responsibility for the incident have an understanding of joint priorities and restrictions.</a:t>
            </a:r>
          </a:p>
          <a:p>
            <a:pPr lvl="1">
              <a:lnSpc>
                <a:spcPct val="90000"/>
              </a:lnSpc>
            </a:pPr>
            <a:r>
              <a:rPr lang="en-US" sz="2200" dirty="0" smtClean="0"/>
              <a:t>No agency’s legal authorities will be compromised or neglected.</a:t>
            </a:r>
          </a:p>
          <a:p>
            <a:pPr lvl="1">
              <a:lnSpc>
                <a:spcPct val="90000"/>
              </a:lnSpc>
            </a:pPr>
            <a:r>
              <a:rPr lang="en-US" sz="2200" dirty="0" smtClean="0"/>
              <a:t>The combined efforts of all agencies are optimized as they perform their respective assignments under a single Incident Action Plan.</a:t>
            </a:r>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spect="1" noChangeArrowheads="1"/>
          </p:cNvSpPr>
          <p:nvPr>
            <p:ph type="title"/>
          </p:nvPr>
        </p:nvSpPr>
        <p:spPr>
          <a:xfrm>
            <a:off x="457200" y="304800"/>
            <a:ext cx="8424863" cy="639763"/>
          </a:xfrm>
        </p:spPr>
        <p:txBody>
          <a:bodyPr/>
          <a:lstStyle/>
          <a:p>
            <a:r>
              <a:rPr lang="en-US" sz="4000" dirty="0" smtClean="0"/>
              <a:t>Applied Activity</a:t>
            </a:r>
            <a:endParaRPr lang="en-US" dirty="0" smtClean="0"/>
          </a:p>
        </p:txBody>
      </p:sp>
      <p:sp>
        <p:nvSpPr>
          <p:cNvPr id="37891" name="Rectangle 4"/>
          <p:cNvSpPr>
            <a:spLocks noGrp="1" noChangeArrowheads="1"/>
          </p:cNvSpPr>
          <p:nvPr>
            <p:ph idx="1"/>
          </p:nvPr>
        </p:nvSpPr>
        <p:spPr>
          <a:xfrm>
            <a:off x="3494088" y="1149350"/>
            <a:ext cx="5159375" cy="4646613"/>
          </a:xfrm>
        </p:spPr>
        <p:txBody>
          <a:bodyPr/>
          <a:lstStyle/>
          <a:p>
            <a:r>
              <a:rPr lang="en-US" smtClean="0"/>
              <a:t>Follow instructions . . .</a:t>
            </a:r>
          </a:p>
          <a:p>
            <a:pPr lvl="1">
              <a:tabLst/>
            </a:pPr>
            <a:r>
              <a:rPr lang="en-US" dirty="0" smtClean="0"/>
              <a:t>Presented by instructors.</a:t>
            </a:r>
          </a:p>
          <a:p>
            <a:pPr lvl="1">
              <a:tabLst/>
            </a:pPr>
            <a:r>
              <a:rPr lang="en-US" dirty="0" smtClean="0"/>
              <a:t>Outlined on handouts.</a:t>
            </a:r>
          </a:p>
        </p:txBody>
      </p:sp>
      <p:pic>
        <p:nvPicPr>
          <p:cNvPr id="5" name="Picture 4" descr="Meeting"/>
          <p:cNvPicPr>
            <a:picLocks noChangeAspect="1"/>
          </p:cNvPicPr>
          <p:nvPr/>
        </p:nvPicPr>
        <p:blipFill>
          <a:blip r:embed="rId2"/>
          <a:srcRect l="26666" r="33194"/>
          <a:stretch>
            <a:fillRect/>
          </a:stretch>
        </p:blipFill>
        <p:spPr bwMode="auto">
          <a:xfrm>
            <a:off x="715963" y="1281113"/>
            <a:ext cx="2528887" cy="4189412"/>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spect="1" noChangeArrowheads="1"/>
          </p:cNvSpPr>
          <p:nvPr>
            <p:ph type="title"/>
          </p:nvPr>
        </p:nvSpPr>
        <p:spPr>
          <a:xfrm>
            <a:off x="457200" y="304800"/>
            <a:ext cx="8686800" cy="639763"/>
          </a:xfrm>
        </p:spPr>
        <p:txBody>
          <a:bodyPr/>
          <a:lstStyle/>
          <a:p>
            <a:r>
              <a:rPr lang="en-US" sz="4000" dirty="0" smtClean="0"/>
              <a:t>Summary</a:t>
            </a:r>
          </a:p>
        </p:txBody>
      </p:sp>
      <p:sp>
        <p:nvSpPr>
          <p:cNvPr id="38915" name="Rectangle 4"/>
          <p:cNvSpPr>
            <a:spLocks noGrp="1" noChangeArrowheads="1"/>
          </p:cNvSpPr>
          <p:nvPr>
            <p:ph idx="1"/>
          </p:nvPr>
        </p:nvSpPr>
        <p:spPr>
          <a:xfrm>
            <a:off x="392113" y="1117600"/>
            <a:ext cx="8442325" cy="4646613"/>
          </a:xfrm>
        </p:spPr>
        <p:txBody>
          <a:bodyPr/>
          <a:lstStyle/>
          <a:p>
            <a:r>
              <a:rPr lang="en-US" sz="2400" dirty="0" smtClean="0"/>
              <a:t>Are you now able to:</a:t>
            </a:r>
          </a:p>
          <a:p>
            <a:pPr lvl="1">
              <a:tabLst/>
            </a:pPr>
            <a:r>
              <a:rPr lang="en-US" sz="2400" dirty="0" smtClean="0"/>
              <a:t>Define and identify the primary features of Unified Command?</a:t>
            </a:r>
          </a:p>
          <a:p>
            <a:pPr lvl="1">
              <a:tabLst/>
            </a:pPr>
            <a:r>
              <a:rPr lang="en-US" sz="2400" dirty="0" smtClean="0"/>
              <a:t>Describe how Unified Command functions on a </a:t>
            </a:r>
            <a:r>
              <a:rPr lang="en-US" sz="2400" dirty="0" err="1" smtClean="0"/>
              <a:t>multijurisdiction</a:t>
            </a:r>
            <a:r>
              <a:rPr lang="en-US" sz="2400" dirty="0" smtClean="0"/>
              <a:t> or multiagency incident?</a:t>
            </a:r>
          </a:p>
          <a:p>
            <a:pPr lvl="1">
              <a:tabLst/>
            </a:pPr>
            <a:r>
              <a:rPr lang="en-US" sz="2400" dirty="0" smtClean="0"/>
              <a:t>List the advantages of Unified Command?</a:t>
            </a:r>
          </a:p>
          <a:p>
            <a:pPr lvl="1">
              <a:tabLst/>
            </a:pPr>
            <a:r>
              <a:rPr lang="en-US" sz="2400" dirty="0" smtClean="0"/>
              <a:t>Given a simulated situation, demonstrate roles and reporting relationships under a Unified Command that involves agencies within the same jurisdiction and under </a:t>
            </a:r>
            <a:r>
              <a:rPr lang="en-US" sz="2400" dirty="0" err="1" smtClean="0"/>
              <a:t>multijurisdiction</a:t>
            </a:r>
            <a:r>
              <a:rPr lang="en-US" sz="2400" dirty="0" smtClean="0"/>
              <a:t> conditions?</a:t>
            </a: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6"/>
          <p:cNvSpPr>
            <a:spLocks noGrp="1"/>
          </p:cNvSpPr>
          <p:nvPr>
            <p:ph idx="1"/>
          </p:nvPr>
        </p:nvSpPr>
        <p:spPr/>
        <p:txBody>
          <a:bodyPr/>
          <a:lstStyle/>
          <a:p>
            <a:r>
              <a:rPr lang="en-US" sz="3000" smtClean="0"/>
              <a:t>Options include:</a:t>
            </a:r>
          </a:p>
          <a:p>
            <a:pPr lvl="1">
              <a:tabLst/>
            </a:pPr>
            <a:r>
              <a:rPr lang="en-US" sz="3000" smtClean="0"/>
              <a:t>Dividing the incident geographically or functionally so that each jurisdiction or agency can establish its own ICS organization.</a:t>
            </a:r>
          </a:p>
          <a:p>
            <a:pPr lvl="1">
              <a:tabLst/>
            </a:pPr>
            <a:r>
              <a:rPr lang="en-US" sz="3000" smtClean="0"/>
              <a:t>Creating a single ICS incident structure </a:t>
            </a:r>
            <a:br>
              <a:rPr lang="en-US" sz="3000" smtClean="0"/>
            </a:br>
            <a:r>
              <a:rPr lang="en-US" sz="3000" smtClean="0"/>
              <a:t>and process that has an effective and responsible multijurisdictional or multiagency approach.</a:t>
            </a:r>
          </a:p>
          <a:p>
            <a:endParaRPr lang="en-US" sz="2600" smtClean="0"/>
          </a:p>
          <a:p>
            <a:endParaRPr lang="en-US" smtClean="0"/>
          </a:p>
        </p:txBody>
      </p:sp>
      <p:sp>
        <p:nvSpPr>
          <p:cNvPr id="10243" name="Rectangle 2"/>
          <p:cNvSpPr>
            <a:spLocks noGrp="1" noChangeArrowheads="1"/>
          </p:cNvSpPr>
          <p:nvPr>
            <p:ph type="title"/>
          </p:nvPr>
        </p:nvSpPr>
        <p:spPr/>
        <p:txBody>
          <a:bodyPr/>
          <a:lstStyle/>
          <a:p>
            <a:r>
              <a:rPr lang="en-US" dirty="0" smtClean="0"/>
              <a:t>Two Solutions</a:t>
            </a: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7"/>
          <p:cNvSpPr>
            <a:spLocks noGrp="1"/>
          </p:cNvSpPr>
          <p:nvPr>
            <p:ph sz="half" idx="2"/>
          </p:nvPr>
        </p:nvSpPr>
        <p:spPr>
          <a:xfrm>
            <a:off x="471488" y="4284663"/>
            <a:ext cx="5435600" cy="1184275"/>
          </a:xfrm>
        </p:spPr>
        <p:txBody>
          <a:bodyPr/>
          <a:lstStyle/>
          <a:p>
            <a:pPr marL="0" indent="0">
              <a:buFontTx/>
              <a:buNone/>
              <a:tabLst/>
            </a:pPr>
            <a:r>
              <a:rPr lang="en-US" dirty="0" smtClean="0"/>
              <a:t>Each participating agency maintains its individual authority, responsibility, and accountability.</a:t>
            </a:r>
          </a:p>
          <a:p>
            <a:pPr marL="0" indent="0">
              <a:buFontTx/>
              <a:buNone/>
              <a:tabLst/>
            </a:pPr>
            <a:endParaRPr lang="en-US" sz="2600" dirty="0" smtClean="0"/>
          </a:p>
        </p:txBody>
      </p:sp>
      <p:sp>
        <p:nvSpPr>
          <p:cNvPr id="5" name="Content Placeholder 4"/>
          <p:cNvSpPr>
            <a:spLocks noGrp="1"/>
          </p:cNvSpPr>
          <p:nvPr>
            <p:ph sz="half" idx="1"/>
          </p:nvPr>
        </p:nvSpPr>
        <p:spPr>
          <a:xfrm>
            <a:off x="457200" y="1068388"/>
            <a:ext cx="7935913" cy="3162300"/>
          </a:xfrm>
        </p:spPr>
        <p:txBody>
          <a:bodyPr/>
          <a:lstStyle/>
          <a:p>
            <a:pPr marL="0" lvl="1" indent="0">
              <a:spcBef>
                <a:spcPct val="40000"/>
              </a:spcBef>
              <a:buFont typeface="Wingdings" pitchFamily="2" charset="2"/>
              <a:buNone/>
              <a:tabLst/>
              <a:defRPr/>
            </a:pPr>
            <a:r>
              <a:rPr lang="en-US" sz="2700" dirty="0" smtClean="0"/>
              <a:t>As a team effort, Unified Command allows </a:t>
            </a:r>
            <a:br>
              <a:rPr lang="en-US" sz="2700" dirty="0" smtClean="0"/>
            </a:br>
            <a:r>
              <a:rPr lang="en-US" sz="2700" dirty="0" smtClean="0"/>
              <a:t>all agencies with jurisdictional authority or functional responsibility for the incident to jointly provide management direction to an incident through a common set of incident objectives and strategies and a single </a:t>
            </a:r>
            <a:br>
              <a:rPr lang="en-US" sz="2700" dirty="0" smtClean="0"/>
            </a:br>
            <a:r>
              <a:rPr lang="en-US" sz="2700" dirty="0" smtClean="0"/>
              <a:t>Incident Action Plan (IAP).</a:t>
            </a:r>
          </a:p>
          <a:p>
            <a:pPr lvl="1">
              <a:spcBef>
                <a:spcPct val="40000"/>
              </a:spcBef>
              <a:defRPr/>
            </a:pPr>
            <a:endParaRPr lang="en-US" sz="2000" dirty="0" smtClean="0"/>
          </a:p>
        </p:txBody>
      </p:sp>
      <p:sp>
        <p:nvSpPr>
          <p:cNvPr id="11268" name="Rectangle 2"/>
          <p:cNvSpPr>
            <a:spLocks noGrp="1" noChangeAspect="1" noChangeArrowheads="1"/>
          </p:cNvSpPr>
          <p:nvPr>
            <p:ph type="title"/>
          </p:nvPr>
        </p:nvSpPr>
        <p:spPr/>
        <p:txBody>
          <a:bodyPr/>
          <a:lstStyle/>
          <a:p>
            <a:r>
              <a:rPr lang="en-US" dirty="0" smtClean="0"/>
              <a:t>Definition of Unified Command</a:t>
            </a:r>
          </a:p>
        </p:txBody>
      </p:sp>
      <p:pic>
        <p:nvPicPr>
          <p:cNvPr id="7" name="Picture 6" descr="Workers reviewing plan"/>
          <p:cNvPicPr>
            <a:picLocks noChangeAspect="1"/>
          </p:cNvPicPr>
          <p:nvPr/>
        </p:nvPicPr>
        <p:blipFill>
          <a:blip r:embed="rId2">
            <a:lum bright="6000" contrast="6000"/>
          </a:blip>
          <a:stretch>
            <a:fillRect/>
          </a:stretch>
        </p:blipFill>
        <p:spPr>
          <a:xfrm>
            <a:off x="5975350" y="3770313"/>
            <a:ext cx="2706688" cy="1758950"/>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spect="1" noChangeArrowheads="1"/>
          </p:cNvSpPr>
          <p:nvPr>
            <p:ph type="title"/>
          </p:nvPr>
        </p:nvSpPr>
        <p:spPr/>
        <p:txBody>
          <a:bodyPr/>
          <a:lstStyle/>
          <a:p>
            <a:r>
              <a:rPr lang="en-US" dirty="0" smtClean="0"/>
              <a:t>Unified Command</a:t>
            </a:r>
          </a:p>
        </p:txBody>
      </p:sp>
      <p:sp>
        <p:nvSpPr>
          <p:cNvPr id="12291" name="Rectangle 4"/>
          <p:cNvSpPr>
            <a:spLocks noGrp="1" noChangeArrowheads="1"/>
          </p:cNvSpPr>
          <p:nvPr>
            <p:ph idx="1"/>
          </p:nvPr>
        </p:nvSpPr>
        <p:spPr>
          <a:xfrm>
            <a:off x="392113" y="1133475"/>
            <a:ext cx="4767262" cy="4826000"/>
          </a:xfrm>
        </p:spPr>
        <p:txBody>
          <a:bodyPr/>
          <a:lstStyle/>
          <a:p>
            <a:pPr lvl="1">
              <a:spcBef>
                <a:spcPct val="40000"/>
              </a:spcBef>
            </a:pPr>
            <a:r>
              <a:rPr lang="en-US" sz="2000" smtClean="0"/>
              <a:t>Enables all agencies with responsibility to manage an incident together by establishing a common set </a:t>
            </a:r>
            <a:br>
              <a:rPr lang="en-US" sz="2000" smtClean="0"/>
            </a:br>
            <a:r>
              <a:rPr lang="en-US" sz="2000" smtClean="0"/>
              <a:t>of incident objectives and strategies. </a:t>
            </a:r>
          </a:p>
          <a:p>
            <a:pPr lvl="1">
              <a:spcBef>
                <a:spcPct val="40000"/>
              </a:spcBef>
            </a:pPr>
            <a:r>
              <a:rPr lang="en-US" sz="2000" smtClean="0"/>
              <a:t>Allows Incident Commanders to make joint decisions by establishing a single command structure.</a:t>
            </a:r>
          </a:p>
          <a:p>
            <a:pPr lvl="1">
              <a:spcBef>
                <a:spcPct val="40000"/>
              </a:spcBef>
            </a:pPr>
            <a:r>
              <a:rPr lang="en-US" sz="2000" smtClean="0"/>
              <a:t>Maintains unity of command.  Each employee reports to only one supervisor.</a:t>
            </a:r>
          </a:p>
        </p:txBody>
      </p:sp>
      <p:pic>
        <p:nvPicPr>
          <p:cNvPr id="12292" name="Picture 4" descr="Chart: Unified Command&#10;Fire agency, Law Agency, EMS Agency respond to the Operations Section Chief, which oversees the resour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2550" y="1044575"/>
            <a:ext cx="3490913" cy="462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solidFill>
                  <a:srgbClr val="C00000"/>
                </a:solidFill>
              </a:rPr>
              <a:t>Incidents That Impact More Than One Political  Jurisdiction</a:t>
            </a:r>
          </a:p>
          <a:p>
            <a:endParaRPr lang="en-US" dirty="0"/>
          </a:p>
        </p:txBody>
      </p:sp>
      <p:sp>
        <p:nvSpPr>
          <p:cNvPr id="13314" name="Rectangle 2"/>
          <p:cNvSpPr>
            <a:spLocks noGrp="1" noChangeAspect="1" noChangeArrowheads="1"/>
          </p:cNvSpPr>
          <p:nvPr>
            <p:ph type="title"/>
          </p:nvPr>
        </p:nvSpPr>
        <p:spPr/>
        <p:txBody>
          <a:bodyPr/>
          <a:lstStyle/>
          <a:p>
            <a:r>
              <a:rPr lang="en-US" sz="3200" dirty="0" smtClean="0"/>
              <a:t>Unified Command:  Multiple Jurisdictions</a:t>
            </a:r>
          </a:p>
        </p:txBody>
      </p:sp>
      <p:sp>
        <p:nvSpPr>
          <p:cNvPr id="5" name="Rectangle 4" descr="word box: Example:  A wildland fire starts in one jurisdiction and burns into another jurisdiction.  Responding agencies from each jurisdiction have the same mission (fire suppression), and it is the political and/or geographical boundaries that mandate multiagency cooperation and involvement.&#10;"/>
          <p:cNvSpPr>
            <a:spLocks noChangeArrowheads="1"/>
          </p:cNvSpPr>
          <p:nvPr/>
        </p:nvSpPr>
        <p:spPr bwMode="auto">
          <a:xfrm>
            <a:off x="584200" y="2030413"/>
            <a:ext cx="7785100" cy="2336800"/>
          </a:xfrm>
          <a:prstGeom prst="rect">
            <a:avLst/>
          </a:prstGeom>
          <a:noFill/>
          <a:ln w="19050">
            <a:solidFill>
              <a:srgbClr val="000066"/>
            </a:solidFill>
            <a:miter lim="800000"/>
            <a:headEnd/>
            <a:tailEnd/>
          </a:ln>
          <a:effectLst/>
        </p:spPr>
        <p:txBody>
          <a:bodyPr/>
          <a:lstStyle/>
          <a:p>
            <a:pPr>
              <a:spcBef>
                <a:spcPct val="30000"/>
              </a:spcBef>
              <a:buFont typeface="Wingdings" pitchFamily="2" charset="2"/>
              <a:buNone/>
              <a:defRPr/>
            </a:pPr>
            <a:r>
              <a:rPr lang="en-US" sz="2300" b="1" u="sng" dirty="0">
                <a:solidFill>
                  <a:srgbClr val="000066"/>
                </a:solidFill>
                <a:latin typeface="+mn-lt"/>
              </a:rPr>
              <a:t>Example</a:t>
            </a:r>
            <a:r>
              <a:rPr lang="en-US" sz="2300" b="1" dirty="0">
                <a:solidFill>
                  <a:srgbClr val="000066"/>
                </a:solidFill>
                <a:latin typeface="+mn-lt"/>
              </a:rPr>
              <a:t>:  A </a:t>
            </a:r>
            <a:r>
              <a:rPr lang="en-US" sz="2300" b="1" dirty="0" err="1">
                <a:solidFill>
                  <a:srgbClr val="000066"/>
                </a:solidFill>
                <a:latin typeface="+mn-lt"/>
              </a:rPr>
              <a:t>wildland</a:t>
            </a:r>
            <a:r>
              <a:rPr lang="en-US" sz="2300" b="1" dirty="0">
                <a:solidFill>
                  <a:srgbClr val="000066"/>
                </a:solidFill>
                <a:latin typeface="+mn-lt"/>
              </a:rPr>
              <a:t> fire starts in one jurisdiction and burns into another jurisdiction.  Responding agencies from each jurisdiction have the same mission (fire suppression), and it is the political and/or geographical boundaries that mandate multiagency cooperation and involvement.</a:t>
            </a:r>
          </a:p>
        </p:txBody>
      </p:sp>
      <p:pic>
        <p:nvPicPr>
          <p:cNvPr id="6" name="Picture 6" descr="Wildfire"/>
          <p:cNvPicPr>
            <a:picLocks noChangeAspect="1" noChangeArrowheads="1"/>
          </p:cNvPicPr>
          <p:nvPr/>
        </p:nvPicPr>
        <p:blipFill>
          <a:blip r:embed="rId2">
            <a:lum bright="6000" contrast="6000"/>
          </a:blip>
          <a:srcRect/>
          <a:stretch>
            <a:fillRect/>
          </a:stretch>
        </p:blipFill>
        <p:spPr bwMode="auto">
          <a:xfrm>
            <a:off x="5999163" y="3910013"/>
            <a:ext cx="2692400" cy="1749425"/>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spect="1" noChangeArrowheads="1"/>
          </p:cNvSpPr>
          <p:nvPr>
            <p:ph type="title"/>
          </p:nvPr>
        </p:nvSpPr>
        <p:spPr/>
        <p:txBody>
          <a:bodyPr/>
          <a:lstStyle/>
          <a:p>
            <a:r>
              <a:rPr lang="en-US" smtClean="0"/>
              <a:t>Multijurisdictional Incident</a:t>
            </a:r>
          </a:p>
        </p:txBody>
      </p:sp>
      <p:pic>
        <p:nvPicPr>
          <p:cNvPr id="14339" name="Picture 4" descr="A sample organization chart. The top is a Unified Command with Jurisdiction A, Jurisdiction B, and Jurisdiction C Incident Commanders and Unified Incident Objectives. This includes Command Staff, Operations Section, Planning Section, Logistics Section, and Finance/Administration S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088" y="1135063"/>
            <a:ext cx="8504237" cy="440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2400" dirty="0">
                <a:solidFill>
                  <a:srgbClr val="C00000"/>
                </a:solidFill>
              </a:rPr>
              <a:t>Incidents Involving Multiple Agencies/Departments Within the Same Political Jurisdiction</a:t>
            </a:r>
          </a:p>
        </p:txBody>
      </p:sp>
      <p:sp>
        <p:nvSpPr>
          <p:cNvPr id="15362" name="Rectangle 2"/>
          <p:cNvSpPr>
            <a:spLocks noGrp="1" noChangeAspect="1" noChangeArrowheads="1"/>
          </p:cNvSpPr>
          <p:nvPr>
            <p:ph type="title"/>
          </p:nvPr>
        </p:nvSpPr>
        <p:spPr/>
        <p:txBody>
          <a:bodyPr/>
          <a:lstStyle/>
          <a:p>
            <a:r>
              <a:rPr lang="en-US" sz="2600" dirty="0" smtClean="0"/>
              <a:t>Unified Command:  Multiple Agencies/Single Jurisdiction</a:t>
            </a:r>
          </a:p>
        </p:txBody>
      </p:sp>
      <p:sp>
        <p:nvSpPr>
          <p:cNvPr id="5" name="Rectangle 4" descr="word box: Example:  During a hazardous materials incident, the fire department has responsibility for fire suppression and rescue, the police department has responsibility for evacuation and area security, and public health agencies and others have responsibility for site cleanup.&#10;"/>
          <p:cNvSpPr>
            <a:spLocks noChangeArrowheads="1"/>
          </p:cNvSpPr>
          <p:nvPr/>
        </p:nvSpPr>
        <p:spPr bwMode="auto">
          <a:xfrm>
            <a:off x="550863" y="2062163"/>
            <a:ext cx="7785100" cy="2336800"/>
          </a:xfrm>
          <a:prstGeom prst="rect">
            <a:avLst/>
          </a:prstGeom>
          <a:noFill/>
          <a:ln w="19050">
            <a:solidFill>
              <a:srgbClr val="000066"/>
            </a:solidFill>
            <a:miter lim="800000"/>
            <a:headEnd/>
            <a:tailEnd/>
          </a:ln>
          <a:effectLst/>
        </p:spPr>
        <p:txBody>
          <a:bodyPr/>
          <a:lstStyle/>
          <a:p>
            <a:pPr>
              <a:spcBef>
                <a:spcPct val="30000"/>
              </a:spcBef>
              <a:defRPr/>
            </a:pPr>
            <a:r>
              <a:rPr lang="en-US" sz="2300" b="1" u="sng" dirty="0">
                <a:solidFill>
                  <a:srgbClr val="000066"/>
                </a:solidFill>
                <a:latin typeface="+mn-lt"/>
              </a:rPr>
              <a:t>Example</a:t>
            </a:r>
            <a:r>
              <a:rPr lang="en-US" sz="2300" b="1" dirty="0">
                <a:solidFill>
                  <a:srgbClr val="000066"/>
                </a:solidFill>
                <a:latin typeface="+mn-lt"/>
              </a:rPr>
              <a:t>:  During a hazardous materials incident, the fire department has responsibility for fire suppression and rescue, the police department has responsibility for evacuation and area security, and public health agencies and others have responsibility for site cleanup.</a:t>
            </a:r>
          </a:p>
        </p:txBody>
      </p:sp>
      <p:pic>
        <p:nvPicPr>
          <p:cNvPr id="7" name="Picture 6" descr="HazMat suit"/>
          <p:cNvPicPr>
            <a:picLocks noChangeAspect="1" noChangeArrowheads="1"/>
          </p:cNvPicPr>
          <p:nvPr/>
        </p:nvPicPr>
        <p:blipFill>
          <a:blip r:embed="rId2"/>
          <a:srcRect/>
          <a:stretch>
            <a:fillRect/>
          </a:stretch>
        </p:blipFill>
        <p:spPr bwMode="auto">
          <a:xfrm>
            <a:off x="6346825" y="3929063"/>
            <a:ext cx="2209800" cy="16668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02_ICSHigherEd_Visuals_SF</Template>
  <TotalTime>36740</TotalTime>
  <Words>1162</Words>
  <Application>Microsoft Office PowerPoint</Application>
  <PresentationFormat>On-screen Show (4:3)</PresentationFormat>
  <Paragraphs>124</Paragraphs>
  <Slides>32</Slides>
  <Notes>3</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1_Default Design</vt:lpstr>
      <vt:lpstr>Unit 3: </vt:lpstr>
      <vt:lpstr>Unit Objectives</vt:lpstr>
      <vt:lpstr>Background on Unified Command</vt:lpstr>
      <vt:lpstr>Two Solutions</vt:lpstr>
      <vt:lpstr>Definition of Unified Command</vt:lpstr>
      <vt:lpstr>Unified Command</vt:lpstr>
      <vt:lpstr>Unified Command:  Multiple Jurisdictions</vt:lpstr>
      <vt:lpstr>Multijurisdictional Incident</vt:lpstr>
      <vt:lpstr>Unified Command:  Multiple Agencies/Single Jurisdiction</vt:lpstr>
      <vt:lpstr>Multiagency/Single Jurisdiction Incident</vt:lpstr>
      <vt:lpstr>Unified Command:  Multiagency/Multijurisdiction</vt:lpstr>
      <vt:lpstr>Multiagency/Multijurisdiction Incident</vt:lpstr>
      <vt:lpstr>Unified Command Elements (1 of 2)</vt:lpstr>
      <vt:lpstr>Unified Command Elements (2 of 2)</vt:lpstr>
      <vt:lpstr>Unified Command Features:  Overview</vt:lpstr>
      <vt:lpstr>Single Integrated Incident Organization</vt:lpstr>
      <vt:lpstr>Building Teamwork</vt:lpstr>
      <vt:lpstr>Collocated (Shared) Facilities</vt:lpstr>
      <vt:lpstr>Single Planning Process and IAP</vt:lpstr>
      <vt:lpstr>Planning “P” and Unified Command</vt:lpstr>
      <vt:lpstr>Initial Unified Command Meeting</vt:lpstr>
      <vt:lpstr>Shared General Staff Sections</vt:lpstr>
      <vt:lpstr>Integrated General Staff</vt:lpstr>
      <vt:lpstr>Selection of the Ops Section Chief</vt:lpstr>
      <vt:lpstr>Coordinated Resource Ordering</vt:lpstr>
      <vt:lpstr>Incident Commander Responsibilities</vt:lpstr>
      <vt:lpstr>Spokesperson Designation</vt:lpstr>
      <vt:lpstr>Unified Command and Preparedness</vt:lpstr>
      <vt:lpstr>Advantages of Unified Command</vt:lpstr>
      <vt:lpstr>Summary:  Advantages of Using Unified Command</vt:lpstr>
      <vt:lpstr>Applied Activity</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ICS200</dc:title>
  <dc:creator>Sharon</dc:creator>
  <cp:lastModifiedBy>Bob</cp:lastModifiedBy>
  <cp:revision>2496</cp:revision>
  <cp:lastPrinted>2005-07-05T17:26:47Z</cp:lastPrinted>
  <dcterms:created xsi:type="dcterms:W3CDTF">2004-12-03T17:53:15Z</dcterms:created>
  <dcterms:modified xsi:type="dcterms:W3CDTF">2014-06-06T01:22:29Z</dcterms:modified>
</cp:coreProperties>
</file>