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44"/>
  </p:notesMasterIdLst>
  <p:handoutMasterIdLst>
    <p:handoutMasterId r:id="rId45"/>
  </p:handoutMasterIdLst>
  <p:sldIdLst>
    <p:sldId id="628" r:id="rId2"/>
    <p:sldId id="632" r:id="rId3"/>
    <p:sldId id="699" r:id="rId4"/>
    <p:sldId id="693" r:id="rId5"/>
    <p:sldId id="700" r:id="rId6"/>
    <p:sldId id="701" r:id="rId7"/>
    <p:sldId id="702" r:id="rId8"/>
    <p:sldId id="704" r:id="rId9"/>
    <p:sldId id="705" r:id="rId10"/>
    <p:sldId id="694" r:id="rId11"/>
    <p:sldId id="695" r:id="rId12"/>
    <p:sldId id="706" r:id="rId13"/>
    <p:sldId id="707" r:id="rId14"/>
    <p:sldId id="708" r:id="rId15"/>
    <p:sldId id="709" r:id="rId16"/>
    <p:sldId id="710" r:id="rId17"/>
    <p:sldId id="711" r:id="rId18"/>
    <p:sldId id="712" r:id="rId19"/>
    <p:sldId id="713" r:id="rId20"/>
    <p:sldId id="714" r:id="rId21"/>
    <p:sldId id="715" r:id="rId22"/>
    <p:sldId id="696" r:id="rId23"/>
    <p:sldId id="697" r:id="rId24"/>
    <p:sldId id="698" r:id="rId25"/>
    <p:sldId id="734" r:id="rId26"/>
    <p:sldId id="735" r:id="rId27"/>
    <p:sldId id="736" r:id="rId28"/>
    <p:sldId id="737" r:id="rId29"/>
    <p:sldId id="738" r:id="rId30"/>
    <p:sldId id="739" r:id="rId31"/>
    <p:sldId id="722" r:id="rId32"/>
    <p:sldId id="723" r:id="rId33"/>
    <p:sldId id="724" r:id="rId34"/>
    <p:sldId id="725" r:id="rId35"/>
    <p:sldId id="726" r:id="rId36"/>
    <p:sldId id="727" r:id="rId37"/>
    <p:sldId id="728" r:id="rId38"/>
    <p:sldId id="729" r:id="rId39"/>
    <p:sldId id="730" r:id="rId40"/>
    <p:sldId id="731" r:id="rId41"/>
    <p:sldId id="732" r:id="rId42"/>
    <p:sldId id="733" r:id="rId43"/>
  </p:sldIdLst>
  <p:sldSz cx="9144000" cy="6858000" type="screen4x3"/>
  <p:notesSz cx="7315200" cy="9601200"/>
  <p:defaultTextStyle>
    <a:defPPr>
      <a:defRPr lang="en-US"/>
    </a:defPPr>
    <a:lvl1pPr algn="l" rtl="0" fontAlgn="base">
      <a:spcBef>
        <a:spcPct val="0"/>
      </a:spcBef>
      <a:spcAft>
        <a:spcPct val="0"/>
      </a:spcAft>
      <a:defRPr sz="2600" kern="1200">
        <a:solidFill>
          <a:schemeClr val="tx1"/>
        </a:solidFill>
        <a:latin typeface="Tahoma" pitchFamily="34" charset="0"/>
        <a:ea typeface="+mn-ea"/>
        <a:cs typeface="Arial" charset="0"/>
      </a:defRPr>
    </a:lvl1pPr>
    <a:lvl2pPr marL="457200" algn="l" rtl="0" fontAlgn="base">
      <a:spcBef>
        <a:spcPct val="0"/>
      </a:spcBef>
      <a:spcAft>
        <a:spcPct val="0"/>
      </a:spcAft>
      <a:defRPr sz="2600" kern="1200">
        <a:solidFill>
          <a:schemeClr val="tx1"/>
        </a:solidFill>
        <a:latin typeface="Tahoma" pitchFamily="34" charset="0"/>
        <a:ea typeface="+mn-ea"/>
        <a:cs typeface="Arial" charset="0"/>
      </a:defRPr>
    </a:lvl2pPr>
    <a:lvl3pPr marL="914400" algn="l" rtl="0" fontAlgn="base">
      <a:spcBef>
        <a:spcPct val="0"/>
      </a:spcBef>
      <a:spcAft>
        <a:spcPct val="0"/>
      </a:spcAft>
      <a:defRPr sz="2600" kern="1200">
        <a:solidFill>
          <a:schemeClr val="tx1"/>
        </a:solidFill>
        <a:latin typeface="Tahoma" pitchFamily="34" charset="0"/>
        <a:ea typeface="+mn-ea"/>
        <a:cs typeface="Arial" charset="0"/>
      </a:defRPr>
    </a:lvl3pPr>
    <a:lvl4pPr marL="1371600" algn="l" rtl="0" fontAlgn="base">
      <a:spcBef>
        <a:spcPct val="0"/>
      </a:spcBef>
      <a:spcAft>
        <a:spcPct val="0"/>
      </a:spcAft>
      <a:defRPr sz="2600" kern="1200">
        <a:solidFill>
          <a:schemeClr val="tx1"/>
        </a:solidFill>
        <a:latin typeface="Tahoma" pitchFamily="34" charset="0"/>
        <a:ea typeface="+mn-ea"/>
        <a:cs typeface="Arial" charset="0"/>
      </a:defRPr>
    </a:lvl4pPr>
    <a:lvl5pPr marL="1828800" algn="l" rtl="0" fontAlgn="base">
      <a:spcBef>
        <a:spcPct val="0"/>
      </a:spcBef>
      <a:spcAft>
        <a:spcPct val="0"/>
      </a:spcAft>
      <a:defRPr sz="2600" kern="1200">
        <a:solidFill>
          <a:schemeClr val="tx1"/>
        </a:solidFill>
        <a:latin typeface="Tahoma" pitchFamily="34" charset="0"/>
        <a:ea typeface="+mn-ea"/>
        <a:cs typeface="Arial" charset="0"/>
      </a:defRPr>
    </a:lvl5pPr>
    <a:lvl6pPr marL="2286000" algn="l" defTabSz="914400" rtl="0" eaLnBrk="1" latinLnBrk="0" hangingPunct="1">
      <a:defRPr sz="2600" kern="1200">
        <a:solidFill>
          <a:schemeClr val="tx1"/>
        </a:solidFill>
        <a:latin typeface="Tahoma" pitchFamily="34" charset="0"/>
        <a:ea typeface="+mn-ea"/>
        <a:cs typeface="Arial" charset="0"/>
      </a:defRPr>
    </a:lvl6pPr>
    <a:lvl7pPr marL="2743200" algn="l" defTabSz="914400" rtl="0" eaLnBrk="1" latinLnBrk="0" hangingPunct="1">
      <a:defRPr sz="2600" kern="1200">
        <a:solidFill>
          <a:schemeClr val="tx1"/>
        </a:solidFill>
        <a:latin typeface="Tahoma" pitchFamily="34" charset="0"/>
        <a:ea typeface="+mn-ea"/>
        <a:cs typeface="Arial" charset="0"/>
      </a:defRPr>
    </a:lvl7pPr>
    <a:lvl8pPr marL="3200400" algn="l" defTabSz="914400" rtl="0" eaLnBrk="1" latinLnBrk="0" hangingPunct="1">
      <a:defRPr sz="2600" kern="1200">
        <a:solidFill>
          <a:schemeClr val="tx1"/>
        </a:solidFill>
        <a:latin typeface="Tahoma" pitchFamily="34" charset="0"/>
        <a:ea typeface="+mn-ea"/>
        <a:cs typeface="Arial" charset="0"/>
      </a:defRPr>
    </a:lvl8pPr>
    <a:lvl9pPr marL="3657600" algn="l" defTabSz="914400" rtl="0" eaLnBrk="1" latinLnBrk="0" hangingPunct="1">
      <a:defRPr sz="2600" kern="1200">
        <a:solidFill>
          <a:schemeClr val="tx1"/>
        </a:solidFill>
        <a:latin typeface="Tahoma"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5387D"/>
    <a:srgbClr val="000066"/>
    <a:srgbClr val="D2E8F6"/>
    <a:srgbClr val="006699"/>
    <a:srgbClr val="EBD0C1"/>
    <a:srgbClr val="A40000"/>
    <a:srgbClr val="D2EBC1"/>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9" autoAdjust="0"/>
    <p:restoredTop sz="86475" autoAdjust="0"/>
  </p:normalViewPr>
  <p:slideViewPr>
    <p:cSldViewPr snapToGrid="0">
      <p:cViewPr>
        <p:scale>
          <a:sx n="70" d="100"/>
          <a:sy n="70" d="100"/>
        </p:scale>
        <p:origin x="-1152" y="-72"/>
      </p:cViewPr>
      <p:guideLst>
        <p:guide orient="horz" pos="720"/>
        <p:guide pos="2880"/>
      </p:guideLst>
    </p:cSldViewPr>
  </p:slideViewPr>
  <p:outlineViewPr>
    <p:cViewPr>
      <p:scale>
        <a:sx n="33" d="100"/>
        <a:sy n="33" d="100"/>
      </p:scale>
      <p:origin x="0" y="23394"/>
    </p:cViewPr>
  </p:outlineViewPr>
  <p:notesTextViewPr>
    <p:cViewPr>
      <p:scale>
        <a:sx n="100" d="100"/>
        <a:sy n="100" d="100"/>
      </p:scale>
      <p:origin x="0" y="0"/>
    </p:cViewPr>
  </p:notesTextViewPr>
  <p:sorterViewPr>
    <p:cViewPr>
      <p:scale>
        <a:sx n="150" d="100"/>
        <a:sy n="150" d="100"/>
      </p:scale>
      <p:origin x="0" y="22224"/>
    </p:cViewPr>
  </p:sorterViewPr>
  <p:notesViewPr>
    <p:cSldViewPr snapToGrid="0">
      <p:cViewPr>
        <p:scale>
          <a:sx n="75" d="100"/>
          <a:sy n="75" d="100"/>
        </p:scale>
        <p:origin x="-2322" y="-72"/>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62" name="Rectangle 2"/>
          <p:cNvSpPr>
            <a:spLocks noGrp="1" noChangeArrowheads="1"/>
          </p:cNvSpPr>
          <p:nvPr>
            <p:ph type="hdr" sz="quarter"/>
          </p:nvPr>
        </p:nvSpPr>
        <p:spPr bwMode="auto">
          <a:xfrm>
            <a:off x="0" y="0"/>
            <a:ext cx="3170238" cy="471488"/>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l" defTabSz="957263">
              <a:defRPr sz="1300">
                <a:latin typeface="Tahoma" pitchFamily="34" charset="0"/>
                <a:cs typeface="+mn-cs"/>
              </a:defRPr>
            </a:lvl1pPr>
          </a:lstStyle>
          <a:p>
            <a:pPr>
              <a:defRPr/>
            </a:pPr>
            <a:endParaRPr lang="en-US"/>
          </a:p>
        </p:txBody>
      </p:sp>
      <p:sp>
        <p:nvSpPr>
          <p:cNvPr id="143363" name="Rectangle 3"/>
          <p:cNvSpPr>
            <a:spLocks noGrp="1" noChangeArrowheads="1"/>
          </p:cNvSpPr>
          <p:nvPr>
            <p:ph type="dt" sz="quarter" idx="1"/>
          </p:nvPr>
        </p:nvSpPr>
        <p:spPr bwMode="auto">
          <a:xfrm>
            <a:off x="4144963" y="0"/>
            <a:ext cx="3170237" cy="471488"/>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r" defTabSz="957263">
              <a:defRPr sz="1300">
                <a:latin typeface="Tahoma" pitchFamily="34" charset="0"/>
                <a:cs typeface="+mn-cs"/>
              </a:defRPr>
            </a:lvl1pPr>
          </a:lstStyle>
          <a:p>
            <a:pPr>
              <a:defRPr/>
            </a:pPr>
            <a:endParaRPr lang="en-US"/>
          </a:p>
        </p:txBody>
      </p:sp>
      <p:sp>
        <p:nvSpPr>
          <p:cNvPr id="143364" name="Rectangle 4"/>
          <p:cNvSpPr>
            <a:spLocks noGrp="1" noChangeArrowheads="1"/>
          </p:cNvSpPr>
          <p:nvPr>
            <p:ph type="ftr" sz="quarter" idx="2"/>
          </p:nvPr>
        </p:nvSpPr>
        <p:spPr bwMode="auto">
          <a:xfrm>
            <a:off x="0" y="9129713"/>
            <a:ext cx="3170238" cy="471487"/>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l" defTabSz="957263">
              <a:defRPr sz="1300">
                <a:latin typeface="Tahoma" pitchFamily="34" charset="0"/>
                <a:cs typeface="+mn-cs"/>
              </a:defRPr>
            </a:lvl1pPr>
          </a:lstStyle>
          <a:p>
            <a:pPr>
              <a:defRPr/>
            </a:pPr>
            <a:endParaRPr lang="en-US"/>
          </a:p>
        </p:txBody>
      </p:sp>
      <p:sp>
        <p:nvSpPr>
          <p:cNvPr id="143365" name="Rectangle 5"/>
          <p:cNvSpPr>
            <a:spLocks noGrp="1" noChangeArrowheads="1"/>
          </p:cNvSpPr>
          <p:nvPr>
            <p:ph type="sldNum" sz="quarter" idx="3"/>
          </p:nvPr>
        </p:nvSpPr>
        <p:spPr bwMode="auto">
          <a:xfrm>
            <a:off x="4144963" y="9129713"/>
            <a:ext cx="3170237" cy="471487"/>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r" defTabSz="957263">
              <a:defRPr sz="1300">
                <a:latin typeface="Tahoma" pitchFamily="34" charset="0"/>
                <a:cs typeface="+mn-cs"/>
              </a:defRPr>
            </a:lvl1pPr>
          </a:lstStyle>
          <a:p>
            <a:pPr>
              <a:defRPr/>
            </a:pPr>
            <a:fld id="{A5FFA372-F7F5-4300-B514-11987BB5BB37}" type="slidenum">
              <a:rPr lang="en-US"/>
              <a:pPr>
                <a:defRPr/>
              </a:pPr>
              <a:t>‹#›</a:t>
            </a:fld>
            <a:endParaRPr lang="en-US" dirty="0"/>
          </a:p>
        </p:txBody>
      </p:sp>
    </p:spTree>
    <p:extLst>
      <p:ext uri="{BB962C8B-B14F-4D97-AF65-F5344CB8AC3E}">
        <p14:creationId xmlns:p14="http://schemas.microsoft.com/office/powerpoint/2010/main" val="23102731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l" defTabSz="957263">
              <a:defRPr sz="1300">
                <a:latin typeface="Arial" charset="0"/>
                <a:cs typeface="+mn-cs"/>
              </a:defRPr>
            </a:lvl1pPr>
          </a:lstStyle>
          <a:p>
            <a:pPr>
              <a:defRPr/>
            </a:pPr>
            <a:endParaRPr lang="en-US"/>
          </a:p>
        </p:txBody>
      </p:sp>
      <p:sp>
        <p:nvSpPr>
          <p:cNvPr id="91139" name="Rectangle 3"/>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lvl1pPr algn="r" defTabSz="957263">
              <a:defRPr sz="1300">
                <a:latin typeface="Arial" charset="0"/>
                <a:cs typeface="+mn-cs"/>
              </a:defRPr>
            </a:lvl1pPr>
          </a:lstStyle>
          <a:p>
            <a:pPr>
              <a:defRPr/>
            </a:pPr>
            <a:endParaRPr lang="en-US"/>
          </a:p>
        </p:txBody>
      </p:sp>
      <p:sp>
        <p:nvSpPr>
          <p:cNvPr id="50180" name="Rectangle 4"/>
          <p:cNvSpPr>
            <a:spLocks noGrp="1" noRot="1" noChangeAspect="1" noChangeArrowheads="1" noTextEdit="1"/>
          </p:cNvSpPr>
          <p:nvPr>
            <p:ph type="sldImg" idx="2"/>
          </p:nvPr>
        </p:nvSpPr>
        <p:spPr bwMode="auto">
          <a:xfrm>
            <a:off x="1257300" y="719138"/>
            <a:ext cx="4800600" cy="36004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41" name="Rectangle 5"/>
          <p:cNvSpPr>
            <a:spLocks noGrp="1" noChangeArrowheads="1"/>
          </p:cNvSpPr>
          <p:nvPr>
            <p:ph type="body" sz="quarter" idx="3"/>
          </p:nvPr>
        </p:nvSpPr>
        <p:spPr bwMode="auto">
          <a:xfrm>
            <a:off x="731838" y="4560888"/>
            <a:ext cx="5851525" cy="4321175"/>
          </a:xfrm>
          <a:prstGeom prst="rect">
            <a:avLst/>
          </a:prstGeom>
          <a:noFill/>
          <a:ln w="9525">
            <a:noFill/>
            <a:miter lim="800000"/>
            <a:headEnd/>
            <a:tailEnd/>
          </a:ln>
          <a:effectLst/>
        </p:spPr>
        <p:txBody>
          <a:bodyPr vert="horz" wrap="square" lIns="95747" tIns="47873" rIns="95747" bIns="4787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91142" name="Rectangle 6"/>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l" defTabSz="957263">
              <a:defRPr sz="1300">
                <a:latin typeface="Arial" charset="0"/>
                <a:cs typeface="+mn-cs"/>
              </a:defRPr>
            </a:lvl1pPr>
          </a:lstStyle>
          <a:p>
            <a:pPr>
              <a:defRPr/>
            </a:pPr>
            <a:endParaRPr lang="en-US"/>
          </a:p>
        </p:txBody>
      </p:sp>
      <p:sp>
        <p:nvSpPr>
          <p:cNvPr id="91143" name="Rectangle 7"/>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5747" tIns="47873" rIns="95747" bIns="47873" numCol="1" anchor="b" anchorCtr="0" compatLnSpc="1">
            <a:prstTxWarp prst="textNoShape">
              <a:avLst/>
            </a:prstTxWarp>
          </a:bodyPr>
          <a:lstStyle>
            <a:lvl1pPr algn="r" defTabSz="957263">
              <a:defRPr sz="1300">
                <a:latin typeface="Arial" charset="0"/>
                <a:cs typeface="+mn-cs"/>
              </a:defRPr>
            </a:lvl1pPr>
          </a:lstStyle>
          <a:p>
            <a:pPr>
              <a:defRPr/>
            </a:pPr>
            <a:fld id="{26E100D2-2BC3-4655-A6DF-6E5EDA487F86}" type="slidenum">
              <a:rPr lang="en-US"/>
              <a:pPr>
                <a:defRPr/>
              </a:pPr>
              <a:t>‹#›</a:t>
            </a:fld>
            <a:endParaRPr lang="en-US" dirty="0"/>
          </a:p>
        </p:txBody>
      </p:sp>
    </p:spTree>
    <p:extLst>
      <p:ext uri="{BB962C8B-B14F-4D97-AF65-F5344CB8AC3E}">
        <p14:creationId xmlns:p14="http://schemas.microsoft.com/office/powerpoint/2010/main" val="10535927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Header Placeholder 1"/>
          <p:cNvSpPr>
            <a:spLocks noGrp="1"/>
          </p:cNvSpPr>
          <p:nvPr>
            <p:ph type="hdr" sz="quarter"/>
          </p:nvPr>
        </p:nvSpPr>
        <p:spPr/>
        <p:txBody>
          <a:bodyPr/>
          <a:lstStyle/>
          <a:p>
            <a:pPr>
              <a:defRPr/>
            </a:pPr>
            <a:r>
              <a:rPr lang="en-US" smtClean="0"/>
              <a:t>IS-700.A:  National Incident Management System, An Introduction</a:t>
            </a:r>
          </a:p>
        </p:txBody>
      </p:sp>
      <p:sp>
        <p:nvSpPr>
          <p:cNvPr id="28675" name="Footer Placeholder 5"/>
          <p:cNvSpPr>
            <a:spLocks noGrp="1"/>
          </p:cNvSpPr>
          <p:nvPr>
            <p:ph type="ftr" sz="quarter" idx="4"/>
          </p:nvPr>
        </p:nvSpPr>
        <p:spPr/>
        <p:txBody>
          <a:bodyPr/>
          <a:lstStyle/>
          <a:p>
            <a:pPr>
              <a:defRPr/>
            </a:pPr>
            <a:r>
              <a:rPr lang="en-US" smtClean="0"/>
              <a:t>January 2009</a:t>
            </a:r>
          </a:p>
        </p:txBody>
      </p:sp>
      <p:sp>
        <p:nvSpPr>
          <p:cNvPr id="28676" name="Slide Number Placeholder 6"/>
          <p:cNvSpPr>
            <a:spLocks noGrp="1"/>
          </p:cNvSpPr>
          <p:nvPr>
            <p:ph type="sldNum" sz="quarter" idx="5"/>
          </p:nvPr>
        </p:nvSpPr>
        <p:spPr/>
        <p:txBody>
          <a:bodyPr/>
          <a:lstStyle/>
          <a:p>
            <a:pPr>
              <a:defRPr/>
            </a:pPr>
            <a:r>
              <a:rPr lang="en-US" dirty="0" smtClean="0"/>
              <a:t>Page 2.</a:t>
            </a:r>
            <a:fld id="{69644B67-0040-4DFC-A69D-262B1426EF27}" type="slidenum">
              <a:rPr lang="en-US" smtClean="0"/>
              <a:pPr>
                <a:defRPr/>
              </a:pPr>
              <a:t>1</a:t>
            </a:fld>
            <a:endParaRPr lang="en-US" dirty="0" smtClean="0"/>
          </a:p>
        </p:txBody>
      </p:sp>
      <p:sp>
        <p:nvSpPr>
          <p:cNvPr id="51205" name="Slide Image Placeholder 1"/>
          <p:cNvSpPr>
            <a:spLocks noGrp="1" noRot="1" noChangeAspect="1" noTextEdit="1"/>
          </p:cNvSpPr>
          <p:nvPr>
            <p:ph type="sldImg"/>
          </p:nvPr>
        </p:nvSpPr>
        <p:spPr>
          <a:ln/>
        </p:spPr>
      </p:sp>
      <p:sp>
        <p:nvSpPr>
          <p:cNvPr id="51206"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cs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382FD9F4-9798-4114-B131-B872C2F97EA4}" type="slidenum">
              <a:rPr lang="en-US"/>
              <a:pPr>
                <a:defRPr/>
              </a:pPr>
              <a:t>2</a:t>
            </a:fld>
            <a:endParaRPr lang="en-US" dirty="0"/>
          </a:p>
        </p:txBody>
      </p:sp>
      <p:sp>
        <p:nvSpPr>
          <p:cNvPr id="52227" name="Rectangle 2"/>
          <p:cNvSpPr>
            <a:spLocks noGrp="1" noRot="1" noChangeAspect="1" noChangeArrowheads="1" noTextEdit="1"/>
          </p:cNvSpPr>
          <p:nvPr>
            <p:ph type="sldImg"/>
          </p:nvPr>
        </p:nvSpPr>
        <p:spPr>
          <a:xfrm>
            <a:off x="1257300" y="719138"/>
            <a:ext cx="4802188" cy="3600450"/>
          </a:xfrm>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F23CB6E7-BD8A-470C-8E32-2B535EAC20E4}" type="slidenum">
              <a:rPr lang="en-US"/>
              <a:pPr>
                <a:defRPr/>
              </a:pPr>
              <a:t>3</a:t>
            </a:fld>
            <a:endParaRPr lang="en-US" dirty="0"/>
          </a:p>
        </p:txBody>
      </p:sp>
      <p:sp>
        <p:nvSpPr>
          <p:cNvPr id="53251" name="Rectangle 2"/>
          <p:cNvSpPr>
            <a:spLocks noGrp="1" noRot="1" noChangeAspect="1" noChangeArrowheads="1" noTextEdit="1"/>
          </p:cNvSpPr>
          <p:nvPr>
            <p:ph type="sldImg"/>
          </p:nvPr>
        </p:nvSpPr>
        <p:spPr>
          <a:xfrm>
            <a:off x="1257300" y="719138"/>
            <a:ext cx="4802188" cy="3600450"/>
          </a:xfrm>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24504BCA-55C8-4642-8539-D0CE91A7BA50}" type="slidenum">
              <a:rPr lang="en-US"/>
              <a:pPr>
                <a:defRPr/>
              </a:pPr>
              <a:t>6</a:t>
            </a:fld>
            <a:endParaRPr lang="en-US" dirty="0"/>
          </a:p>
        </p:txBody>
      </p:sp>
      <p:sp>
        <p:nvSpPr>
          <p:cNvPr id="54275" name="Rectangle 2"/>
          <p:cNvSpPr>
            <a:spLocks noGrp="1" noRot="1" noChangeAspect="1" noChangeArrowheads="1" noTextEdit="1"/>
          </p:cNvSpPr>
          <p:nvPr>
            <p:ph type="sldImg"/>
          </p:nvPr>
        </p:nvSpPr>
        <p:spPr>
          <a:xfrm>
            <a:off x="1257300" y="719138"/>
            <a:ext cx="4802188" cy="3600450"/>
          </a:xfrm>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81EF8507-2F00-4E18-84EF-DC74320CA945}" type="slidenum">
              <a:rPr lang="en-US"/>
              <a:pPr>
                <a:defRPr/>
              </a:pPr>
              <a:t>7</a:t>
            </a:fld>
            <a:endParaRPr lang="en-US" dirty="0"/>
          </a:p>
        </p:txBody>
      </p:sp>
      <p:sp>
        <p:nvSpPr>
          <p:cNvPr id="55299" name="Rectangle 2"/>
          <p:cNvSpPr>
            <a:spLocks noGrp="1" noRot="1" noChangeAspect="1" noChangeArrowheads="1" noTextEdit="1"/>
          </p:cNvSpPr>
          <p:nvPr>
            <p:ph type="sldImg"/>
          </p:nvPr>
        </p:nvSpPr>
        <p:spPr>
          <a:xfrm>
            <a:off x="1257300" y="719138"/>
            <a:ext cx="4802188" cy="3600450"/>
          </a:xfrm>
          <a:ln/>
        </p:spPr>
      </p:sp>
      <p:sp>
        <p:nvSpPr>
          <p:cNvPr id="553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08B04E4-9856-480C-8671-EFA81A4840AD}" type="slidenum">
              <a:rPr lang="en-US"/>
              <a:pPr>
                <a:defRPr/>
              </a:pPr>
              <a:t>8</a:t>
            </a:fld>
            <a:endParaRPr lang="en-US" dirty="0"/>
          </a:p>
        </p:txBody>
      </p:sp>
      <p:sp>
        <p:nvSpPr>
          <p:cNvPr id="56323" name="Rectangle 2"/>
          <p:cNvSpPr>
            <a:spLocks noGrp="1" noRot="1" noChangeAspect="1" noChangeArrowheads="1" noTextEdit="1"/>
          </p:cNvSpPr>
          <p:nvPr>
            <p:ph type="sldImg"/>
          </p:nvPr>
        </p:nvSpPr>
        <p:spPr>
          <a:xfrm>
            <a:off x="1257300" y="719138"/>
            <a:ext cx="4802188" cy="3600450"/>
          </a:xfrm>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p:txBody>
          <a:bodyPr/>
          <a:lstStyle/>
          <a:p>
            <a:pPr>
              <a:defRPr/>
            </a:pPr>
            <a:fld id="{9DF3DACA-FCDC-49B7-B097-30C230E12635}" type="slidenum">
              <a:rPr lang="en-US"/>
              <a:pPr>
                <a:defRPr/>
              </a:pPr>
              <a:t>9</a:t>
            </a:fld>
            <a:endParaRPr lang="en-US" dirty="0"/>
          </a:p>
        </p:txBody>
      </p:sp>
      <p:sp>
        <p:nvSpPr>
          <p:cNvPr id="57347" name="Rectangle 2"/>
          <p:cNvSpPr>
            <a:spLocks noGrp="1" noRot="1" noChangeAspect="1" noChangeArrowheads="1" noTextEdit="1"/>
          </p:cNvSpPr>
          <p:nvPr>
            <p:ph type="sldImg"/>
          </p:nvPr>
        </p:nvSpPr>
        <p:spPr>
          <a:xfrm>
            <a:off x="1257300" y="719138"/>
            <a:ext cx="4802188" cy="3600450"/>
          </a:xfrm>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2" descr="PPbkgFEMA_v01"/>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w="9525">
            <a:noFill/>
            <a:miter lim="800000"/>
            <a:headEnd/>
            <a:tailEnd/>
          </a:ln>
          <a:effectLst/>
        </p:spPr>
        <p:txBody>
          <a:bodyPr/>
          <a:lstStyle/>
          <a:p>
            <a:pPr algn="r">
              <a:defRPr/>
            </a:pPr>
            <a:r>
              <a:rPr lang="en-US" sz="1400" b="1" dirty="0">
                <a:solidFill>
                  <a:schemeClr val="bg1"/>
                </a:solidFill>
                <a:latin typeface="+mn-lt"/>
              </a:rPr>
              <a:t> Visual 2.</a:t>
            </a:r>
            <a:fld id="{61E65CCC-18B4-4464-8856-D9CE8F1F27EA}" type="slidenum">
              <a:rPr lang="en-US" sz="1400" b="1">
                <a:solidFill>
                  <a:schemeClr val="bg1"/>
                </a:solidFill>
                <a:latin typeface="+mn-lt"/>
              </a:rPr>
              <a:pPr algn="r">
                <a:defRPr/>
              </a:pPr>
              <a:t>‹#›</a:t>
            </a:fld>
            <a:endParaRPr lang="en-US" sz="1400" b="1" dirty="0">
              <a:solidFill>
                <a:schemeClr val="bg1"/>
              </a:solidFill>
              <a:latin typeface="+mn-lt"/>
            </a:endParaRPr>
          </a:p>
        </p:txBody>
      </p:sp>
      <p:sp>
        <p:nvSpPr>
          <p:cNvPr id="6" name="Text Box 13"/>
          <p:cNvSpPr txBox="1">
            <a:spLocks noChangeArrowheads="1"/>
          </p:cNvSpPr>
          <p:nvPr userDrawn="1"/>
        </p:nvSpPr>
        <p:spPr bwMode="gray">
          <a:xfrm>
            <a:off x="2890838" y="6181725"/>
            <a:ext cx="6253162" cy="307975"/>
          </a:xfrm>
          <a:prstGeom prst="rect">
            <a:avLst/>
          </a:prstGeom>
          <a:noFill/>
          <a:ln w="9525">
            <a:noFill/>
            <a:miter lim="800000"/>
            <a:headEnd/>
            <a:tailEnd/>
          </a:ln>
          <a:effectLst/>
        </p:spPr>
        <p:txBody>
          <a:bodyPr>
            <a:spAutoFit/>
          </a:bodyPr>
          <a:lstStyle/>
          <a:p>
            <a:pPr algn="r">
              <a:spcBef>
                <a:spcPts val="0"/>
              </a:spcBef>
              <a:defRPr/>
            </a:pPr>
            <a:r>
              <a:rPr lang="en-US" sz="1400" b="1" dirty="0">
                <a:solidFill>
                  <a:schemeClr val="bg1"/>
                </a:solidFill>
                <a:latin typeface="+mn-lt"/>
              </a:rPr>
              <a:t>ICS Fundamentals Review</a:t>
            </a:r>
          </a:p>
        </p:txBody>
      </p:sp>
      <p:sp>
        <p:nvSpPr>
          <p:cNvPr id="37891" name="Rectangle 4"/>
          <p:cNvSpPr>
            <a:spLocks noGrp="1" noChangeAspect="1" noChangeArrowheads="1"/>
          </p:cNvSpPr>
          <p:nvPr>
            <p:ph type="ctrTitle"/>
          </p:nvPr>
        </p:nvSpPr>
        <p:spPr>
          <a:xfrm>
            <a:off x="736600" y="1901825"/>
            <a:ext cx="7772400" cy="1470025"/>
          </a:xfrm>
        </p:spPr>
        <p:txBody>
          <a:bodyPr/>
          <a:lstStyle>
            <a:lvl1pPr>
              <a:defRPr sz="4400">
                <a:solidFill>
                  <a:srgbClr val="FF0000"/>
                </a:solidFill>
              </a:defRPr>
            </a:lvl1pPr>
          </a:lstStyle>
          <a:p>
            <a:r>
              <a:rPr lang="en-US"/>
              <a:t>Click to edit Master title style</a:t>
            </a:r>
          </a:p>
        </p:txBody>
      </p:sp>
      <p:sp>
        <p:nvSpPr>
          <p:cNvPr id="37892" name="Rectangle 5"/>
          <p:cNvSpPr>
            <a:spLocks noGrp="1" noChangeArrowheads="1"/>
          </p:cNvSpPr>
          <p:nvPr>
            <p:ph type="subTitle" idx="1"/>
          </p:nvPr>
        </p:nvSpPr>
        <p:spPr>
          <a:xfrm>
            <a:off x="800100" y="2578100"/>
            <a:ext cx="6400800" cy="1752600"/>
          </a:xfrm>
        </p:spPr>
        <p:txBody>
          <a:bodyPr/>
          <a:lstStyle>
            <a:lvl1pPr marL="0" indent="0">
              <a:buFont typeface="Wingdings" pitchFamily="2" charset="2"/>
              <a:buNone/>
              <a:defRPr sz="4000">
                <a:latin typeface="Times New Roman" pitchFamily="18" charset="0"/>
              </a:defRPr>
            </a:lvl1pPr>
          </a:lstStyle>
          <a:p>
            <a:r>
              <a:rPr lang="en-US"/>
              <a:t>Click to edit Master subtitle style</a:t>
            </a:r>
          </a:p>
        </p:txBody>
      </p:sp>
    </p:spTree>
    <p:extLst>
      <p:ext uri="{BB962C8B-B14F-4D97-AF65-F5344CB8AC3E}">
        <p14:creationId xmlns:p14="http://schemas.microsoft.com/office/powerpoint/2010/main" val="879854346"/>
      </p:ext>
    </p:extLst>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Oval Callout 3"/>
          <p:cNvSpPr/>
          <p:nvPr userDrawn="1"/>
        </p:nvSpPr>
        <p:spPr>
          <a:xfrm flipH="1">
            <a:off x="641445" y="3439234"/>
            <a:ext cx="2661314" cy="1760563"/>
          </a:xfrm>
          <a:prstGeom prst="wedgeEllipseCallout">
            <a:avLst/>
          </a:prstGeom>
          <a:solidFill>
            <a:schemeClr val="accent6">
              <a:lumMod val="75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dirty="0"/>
          </a:p>
        </p:txBody>
      </p:sp>
      <p:sp>
        <p:nvSpPr>
          <p:cNvPr id="5" name="Content Placeholder 3"/>
          <p:cNvSpPr>
            <a:spLocks noGrp="1"/>
          </p:cNvSpPr>
          <p:nvPr>
            <p:ph sz="half" idx="2"/>
          </p:nvPr>
        </p:nvSpPr>
        <p:spPr>
          <a:xfrm>
            <a:off x="481652" y="3739487"/>
            <a:ext cx="2998527" cy="716504"/>
          </a:xfrm>
          <a:noFill/>
        </p:spPr>
        <p:txBody>
          <a:bodyPr/>
          <a:lstStyle>
            <a:lvl1pPr algn="ctr">
              <a:defRPr sz="36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2613966819"/>
      </p:ext>
    </p:extLst>
  </p:cSld>
  <p:clrMapOvr>
    <a:masterClrMapping/>
  </p:clrMapOvr>
  <p:transitio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pic>
        <p:nvPicPr>
          <p:cNvPr id="4" name="Picture 7" descr="PPbkgFEMA_v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
          <p:cNvSpPr>
            <a:spLocks noChangeArrowheads="1"/>
          </p:cNvSpPr>
          <p:nvPr userDrawn="1"/>
        </p:nvSpPr>
        <p:spPr bwMode="gray">
          <a:xfrm>
            <a:off x="6248400" y="5969000"/>
            <a:ext cx="2895600" cy="476250"/>
          </a:xfrm>
          <a:prstGeom prst="rect">
            <a:avLst/>
          </a:prstGeom>
          <a:noFill/>
          <a:ln w="9525">
            <a:noFill/>
            <a:miter lim="800000"/>
            <a:headEnd/>
            <a:tailEnd/>
          </a:ln>
          <a:effectLst/>
        </p:spPr>
        <p:txBody>
          <a:bodyPr/>
          <a:lstStyle/>
          <a:p>
            <a:pPr algn="r">
              <a:defRPr/>
            </a:pPr>
            <a:r>
              <a:rPr lang="en-US" sz="1400" b="1" dirty="0">
                <a:solidFill>
                  <a:schemeClr val="bg1"/>
                </a:solidFill>
                <a:latin typeface="Arial" charset="0"/>
              </a:rPr>
              <a:t> Visual 1.</a:t>
            </a:r>
            <a:fld id="{B83B00D9-087A-44A0-A2DE-E5D3CD02AE57}" type="slidenum">
              <a:rPr lang="en-US" sz="1400" b="1">
                <a:solidFill>
                  <a:schemeClr val="bg1"/>
                </a:solidFill>
                <a:latin typeface="Arial" charset="0"/>
              </a:rPr>
              <a:pPr algn="r">
                <a:defRPr/>
              </a:pPr>
              <a:t>‹#›</a:t>
            </a:fld>
            <a:endParaRPr lang="en-US" sz="1400" b="1" dirty="0">
              <a:solidFill>
                <a:schemeClr val="bg1"/>
              </a:solidFill>
              <a:latin typeface="Arial" charset="0"/>
            </a:endParaRPr>
          </a:p>
        </p:txBody>
      </p:sp>
      <p:sp>
        <p:nvSpPr>
          <p:cNvPr id="6" name="Text Box 13"/>
          <p:cNvSpPr txBox="1">
            <a:spLocks noChangeArrowheads="1"/>
          </p:cNvSpPr>
          <p:nvPr userDrawn="1"/>
        </p:nvSpPr>
        <p:spPr bwMode="gray">
          <a:xfrm>
            <a:off x="2890838" y="6181725"/>
            <a:ext cx="6253162" cy="307975"/>
          </a:xfrm>
          <a:prstGeom prst="rect">
            <a:avLst/>
          </a:prstGeom>
          <a:noFill/>
          <a:ln w="9525">
            <a:noFill/>
            <a:miter lim="800000"/>
            <a:headEnd/>
            <a:tailEnd/>
          </a:ln>
          <a:effectLst/>
        </p:spPr>
        <p:txBody>
          <a:bodyPr>
            <a:spAutoFit/>
          </a:bodyPr>
          <a:lstStyle/>
          <a:p>
            <a:pPr algn="r">
              <a:spcBef>
                <a:spcPts val="0"/>
              </a:spcBef>
              <a:defRPr/>
            </a:pPr>
            <a:r>
              <a:rPr lang="en-US" sz="1400" b="1" dirty="0">
                <a:solidFill>
                  <a:schemeClr val="bg1"/>
                </a:solidFill>
                <a:latin typeface="+mn-lt"/>
              </a:rPr>
              <a:t>ICS Fundamentals Review</a:t>
            </a:r>
          </a:p>
        </p:txBody>
      </p:sp>
      <p:sp>
        <p:nvSpPr>
          <p:cNvPr id="11"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10"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Tree>
    <p:extLst>
      <p:ext uri="{BB962C8B-B14F-4D97-AF65-F5344CB8AC3E}">
        <p14:creationId xmlns:p14="http://schemas.microsoft.com/office/powerpoint/2010/main" val="1984591912"/>
      </p:ext>
    </p:extLst>
  </p:cSld>
  <p:clrMapOvr>
    <a:masterClrMapping/>
  </p:clrMapOvr>
  <p:transitio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marL="0" indent="0">
              <a:buNone/>
              <a:tabLst/>
              <a:defRPr sz="2800">
                <a:latin typeface="+mn-lt"/>
              </a:defRPr>
            </a:lvl1pPr>
            <a:lvl2pPr>
              <a:tabLst>
                <a:tab pos="457200" algn="l"/>
              </a:tabLst>
              <a:defRPr sz="2800">
                <a:latin typeface="+mn-lt"/>
              </a:defRPr>
            </a:lvl2pPr>
            <a:lvl3pPr>
              <a:defRPr sz="2800">
                <a:latin typeface="+mn-lt"/>
              </a:defRPr>
            </a:lvl3pPr>
            <a:lvl4pPr>
              <a:defRPr sz="2800">
                <a:latin typeface="+mn-lt"/>
              </a:defRPr>
            </a:lvl4pPr>
            <a:lvl5pPr>
              <a:defRPr sz="2800">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2" name="Title 1"/>
          <p:cNvSpPr>
            <a:spLocks noGrp="1"/>
          </p:cNvSpPr>
          <p:nvPr>
            <p:ph type="title"/>
          </p:nvPr>
        </p:nvSpPr>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1771512296"/>
      </p:ext>
    </p:extLst>
  </p:cSld>
  <p:clrMapOvr>
    <a:masterClrMapping/>
  </p:clrMapOvr>
  <p:transitio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648200" y="1068388"/>
            <a:ext cx="4038600" cy="4646612"/>
          </a:xfrm>
        </p:spPr>
        <p:txBody>
          <a:bodyPr/>
          <a:lstStyle>
            <a:lvl1pPr marL="0" indent="0">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3" name="Content Placeholder 2"/>
          <p:cNvSpPr>
            <a:spLocks noGrp="1"/>
          </p:cNvSpPr>
          <p:nvPr>
            <p:ph sz="half" idx="1"/>
          </p:nvPr>
        </p:nvSpPr>
        <p:spPr>
          <a:xfrm>
            <a:off x="457200" y="1068388"/>
            <a:ext cx="4038600" cy="4646612"/>
          </a:xfrm>
        </p:spPr>
        <p:txBody>
          <a:bodyPr/>
          <a:lstStyle>
            <a:lvl1pPr marL="0" indent="0">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2" name="Title 1"/>
          <p:cNvSpPr>
            <a:spLocks noGrp="1"/>
          </p:cNvSpPr>
          <p:nvPr>
            <p:ph type="title"/>
          </p:nvPr>
        </p:nvSpPr>
        <p:spPr>
          <a:xfrm>
            <a:off x="457200" y="304800"/>
            <a:ext cx="8229600" cy="639763"/>
          </a:xfrm>
        </p:spPr>
        <p:txBody>
          <a:bodyPr/>
          <a:lstStyle/>
          <a:p>
            <a:r>
              <a:rPr lang="en-US" smtClean="0"/>
              <a:t>Click to edit Master title style</a:t>
            </a:r>
            <a:endParaRPr lang="en-US"/>
          </a:p>
        </p:txBody>
      </p:sp>
    </p:spTree>
    <p:extLst>
      <p:ext uri="{BB962C8B-B14F-4D97-AF65-F5344CB8AC3E}">
        <p14:creationId xmlns:p14="http://schemas.microsoft.com/office/powerpoint/2010/main" val="802874226"/>
      </p:ext>
    </p:extLst>
  </p:cSld>
  <p:clrMapOvr>
    <a:masterClrMapping/>
  </p:clrMapOvr>
  <p:transitio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471985" y="4558352"/>
            <a:ext cx="7948684" cy="910988"/>
          </a:xfrm>
          <a:solidFill>
            <a:srgbClr val="000066"/>
          </a:solidFill>
        </p:spPr>
        <p:txBody>
          <a:bodyPr/>
          <a:lstStyle>
            <a:lvl1pPr>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3" name="Content Placeholder 2"/>
          <p:cNvSpPr>
            <a:spLocks noGrp="1"/>
          </p:cNvSpPr>
          <p:nvPr>
            <p:ph sz="half" idx="1"/>
          </p:nvPr>
        </p:nvSpPr>
        <p:spPr>
          <a:xfrm>
            <a:off x="457199" y="1068388"/>
            <a:ext cx="7936173" cy="3162418"/>
          </a:xfrm>
        </p:spPr>
        <p:txBody>
          <a:bodyPr/>
          <a:lstStyle>
            <a:lvl1pPr>
              <a:defRPr sz="2800"/>
            </a:lvl1pPr>
            <a:lvl2pPr>
              <a:defRPr sz="2800"/>
            </a:lvl2pPr>
            <a:lvl3pPr>
              <a:defRPr sz="2800"/>
            </a:lvl3pPr>
            <a:lvl4pPr>
              <a:defRPr sz="2800"/>
            </a:lvl4pPr>
            <a:lvl5pPr>
              <a:defRPr sz="2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2" name="Title 1"/>
          <p:cNvSpPr>
            <a:spLocks noGrp="1"/>
          </p:cNvSpPr>
          <p:nvPr>
            <p:ph type="title"/>
          </p:nvPr>
        </p:nvSpPr>
        <p:spPr>
          <a:xfrm>
            <a:off x="457200" y="304800"/>
            <a:ext cx="8229600" cy="639763"/>
          </a:xfrm>
        </p:spPr>
        <p:txBody>
          <a:bodyPr/>
          <a:lstStyle/>
          <a:p>
            <a:r>
              <a:rPr lang="en-US" dirty="0" smtClean="0"/>
              <a:t>Click to edit Master title style</a:t>
            </a:r>
            <a:endParaRPr lang="en-US" dirty="0"/>
          </a:p>
        </p:txBody>
      </p:sp>
    </p:spTree>
    <p:extLst>
      <p:ext uri="{BB962C8B-B14F-4D97-AF65-F5344CB8AC3E}">
        <p14:creationId xmlns:p14="http://schemas.microsoft.com/office/powerpoint/2010/main" val="3821965479"/>
      </p:ext>
    </p:extLst>
  </p:cSld>
  <p:clrMapOvr>
    <a:masterClrMapping/>
  </p:clrMapOvr>
  <p:transitio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Oval Callout 3"/>
          <p:cNvSpPr/>
          <p:nvPr userDrawn="1"/>
        </p:nvSpPr>
        <p:spPr>
          <a:xfrm>
            <a:off x="1146412" y="1555844"/>
            <a:ext cx="6632812" cy="3016156"/>
          </a:xfrm>
          <a:prstGeom prst="wedgeEllipseCallout">
            <a:avLst/>
          </a:prstGeom>
          <a:solidFill>
            <a:schemeClr val="accent6">
              <a:lumMod val="75000"/>
            </a:schemeClr>
          </a:solidFill>
        </p:spPr>
        <p:style>
          <a:lnRef idx="0">
            <a:schemeClr val="accent2"/>
          </a:lnRef>
          <a:fillRef idx="3">
            <a:schemeClr val="accent2"/>
          </a:fillRef>
          <a:effectRef idx="3">
            <a:schemeClr val="accent2"/>
          </a:effectRef>
          <a:fontRef idx="minor">
            <a:schemeClr val="lt1"/>
          </a:fontRef>
        </p:style>
        <p:txBody>
          <a:bodyPr anchor="ctr"/>
          <a:lstStyle/>
          <a:p>
            <a:pPr algn="ctr">
              <a:defRPr/>
            </a:pPr>
            <a:endParaRPr lang="en-US" dirty="0"/>
          </a:p>
        </p:txBody>
      </p:sp>
      <p:sp>
        <p:nvSpPr>
          <p:cNvPr id="5" name="Content Placeholder 3"/>
          <p:cNvSpPr>
            <a:spLocks noGrp="1"/>
          </p:cNvSpPr>
          <p:nvPr>
            <p:ph sz="half" idx="2"/>
          </p:nvPr>
        </p:nvSpPr>
        <p:spPr>
          <a:xfrm>
            <a:off x="1860076" y="2340588"/>
            <a:ext cx="5205484" cy="1119116"/>
          </a:xfrm>
          <a:noFill/>
        </p:spPr>
        <p:txBody>
          <a:bodyPr/>
          <a:lstStyle>
            <a:lvl1pPr algn="ctr">
              <a:defRPr sz="36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827828580"/>
      </p:ext>
    </p:extLst>
  </p:cSld>
  <p:clrMapOvr>
    <a:masterClrMapping/>
  </p:clrMapOvr>
  <p:transitio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0151318"/>
      </p:ext>
    </p:extLst>
  </p:cSld>
  <p:clrMapOvr>
    <a:masterClrMapping/>
  </p:clrMapOvr>
  <p:transitio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Content Placeholder 3"/>
          <p:cNvSpPr>
            <a:spLocks noGrp="1"/>
          </p:cNvSpPr>
          <p:nvPr>
            <p:ph sz="half" idx="13"/>
          </p:nvPr>
        </p:nvSpPr>
        <p:spPr>
          <a:xfrm>
            <a:off x="635011" y="4264172"/>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6" name="Content Placeholder 3"/>
          <p:cNvSpPr>
            <a:spLocks noGrp="1"/>
          </p:cNvSpPr>
          <p:nvPr>
            <p:ph sz="half" idx="12"/>
          </p:nvPr>
        </p:nvSpPr>
        <p:spPr>
          <a:xfrm>
            <a:off x="631473" y="3473792"/>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5" name="Content Placeholder 3"/>
          <p:cNvSpPr>
            <a:spLocks noGrp="1"/>
          </p:cNvSpPr>
          <p:nvPr>
            <p:ph sz="half" idx="11"/>
          </p:nvPr>
        </p:nvSpPr>
        <p:spPr>
          <a:xfrm>
            <a:off x="642105" y="2708261"/>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4" name="Content Placeholder 3"/>
          <p:cNvSpPr>
            <a:spLocks noGrp="1"/>
          </p:cNvSpPr>
          <p:nvPr>
            <p:ph sz="half" idx="10"/>
          </p:nvPr>
        </p:nvSpPr>
        <p:spPr>
          <a:xfrm>
            <a:off x="652739" y="1932096"/>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3" name="Content Placeholder 3"/>
          <p:cNvSpPr>
            <a:spLocks noGrp="1"/>
          </p:cNvSpPr>
          <p:nvPr>
            <p:ph sz="half" idx="2"/>
          </p:nvPr>
        </p:nvSpPr>
        <p:spPr>
          <a:xfrm>
            <a:off x="631474" y="1177198"/>
            <a:ext cx="7948684" cy="683500"/>
          </a:xfrm>
          <a:solidFill>
            <a:srgbClr val="000066"/>
          </a:solidFill>
        </p:spPr>
        <p:txBody>
          <a:bodyPr/>
          <a:lstStyle>
            <a:lvl1pPr marL="0" indent="0">
              <a:defRPr sz="2400">
                <a:solidFill>
                  <a:schemeClr val="bg1"/>
                </a:solidFill>
              </a:defRPr>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p:txBody>
      </p:sp>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692581758"/>
      </p:ext>
    </p:extLst>
  </p:cSld>
  <p:clrMapOvr>
    <a:masterClrMapping/>
  </p:clrMapOvr>
  <p:transitio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245225"/>
            <a:ext cx="2133600" cy="476250"/>
          </a:xfrm>
          <a:prstGeom prst="rect">
            <a:avLst/>
          </a:prstGeom>
        </p:spPr>
        <p:txBody>
          <a:bodyPr/>
          <a:lstStyle>
            <a:lvl1pPr>
              <a:defRPr>
                <a:cs typeface="+mn-cs"/>
              </a:defRPr>
            </a:lvl1pPr>
          </a:lstStyle>
          <a:p>
            <a:pPr>
              <a:defRPr/>
            </a:pPr>
            <a:fld id="{3AA32B8C-A044-4902-955E-71CDF4710238}" type="datetime1">
              <a:rPr lang="en-US"/>
              <a:pPr>
                <a:defRPr/>
              </a:pPr>
              <a:t>6/5/2014</a:t>
            </a:fld>
            <a:endParaRPr lang="en-US" dirty="0"/>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lvl1pPr>
              <a:defRPr>
                <a:cs typeface="+mn-cs"/>
              </a:defRPr>
            </a:lvl1pPr>
          </a:lstStyle>
          <a:p>
            <a:pPr>
              <a:defRPr/>
            </a:pPr>
            <a:endParaRPr lang="en-US"/>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lvl1pPr>
              <a:defRPr>
                <a:cs typeface="+mn-cs"/>
              </a:defRPr>
            </a:lvl1pPr>
          </a:lstStyle>
          <a:p>
            <a:pPr>
              <a:defRPr/>
            </a:pPr>
            <a:r>
              <a:rPr lang="en-US"/>
              <a:t>Visual </a:t>
            </a:r>
            <a:fld id="{4B74C90E-21FA-469E-A5EA-2EA999D7E42E}" type="slidenum">
              <a:rPr lang="en-US"/>
              <a:pPr>
                <a:defRPr/>
              </a:pPr>
              <a:t>‹#›</a:t>
            </a:fld>
            <a:r>
              <a:rPr lang="en-US"/>
              <a:t> </a:t>
            </a:r>
          </a:p>
        </p:txBody>
      </p:sp>
    </p:spTree>
    <p:extLst>
      <p:ext uri="{BB962C8B-B14F-4D97-AF65-F5344CB8AC3E}">
        <p14:creationId xmlns:p14="http://schemas.microsoft.com/office/powerpoint/2010/main" val="73213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PPbkgFEMA_v0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p:nvCxnSpPr>
        <p:spPr>
          <a:xfrm>
            <a:off x="457200" y="990600"/>
            <a:ext cx="8077200" cy="1588"/>
          </a:xfrm>
          <a:prstGeom prst="line">
            <a:avLst/>
          </a:prstGeom>
          <a:ln>
            <a:solidFill>
              <a:srgbClr val="C00000"/>
            </a:solidFill>
          </a:ln>
        </p:spPr>
        <p:style>
          <a:lnRef idx="1">
            <a:schemeClr val="accent1"/>
          </a:lnRef>
          <a:fillRef idx="0">
            <a:schemeClr val="accent1"/>
          </a:fillRef>
          <a:effectRef idx="0">
            <a:schemeClr val="accent1"/>
          </a:effectRef>
          <a:fontRef idx="minor">
            <a:schemeClr val="tx1"/>
          </a:fontRef>
        </p:style>
      </p:cxnSp>
      <p:sp>
        <p:nvSpPr>
          <p:cNvPr id="9" name="Rectangle 12"/>
          <p:cNvSpPr>
            <a:spLocks noChangeArrowheads="1"/>
          </p:cNvSpPr>
          <p:nvPr/>
        </p:nvSpPr>
        <p:spPr bwMode="gray">
          <a:xfrm>
            <a:off x="6248400" y="5969000"/>
            <a:ext cx="2895600" cy="476250"/>
          </a:xfrm>
          <a:prstGeom prst="rect">
            <a:avLst/>
          </a:prstGeom>
          <a:noFill/>
          <a:ln w="9525">
            <a:noFill/>
            <a:miter lim="800000"/>
            <a:headEnd/>
            <a:tailEnd/>
          </a:ln>
          <a:effectLst/>
        </p:spPr>
        <p:txBody>
          <a:bodyPr/>
          <a:lstStyle/>
          <a:p>
            <a:pPr algn="r">
              <a:defRPr/>
            </a:pPr>
            <a:r>
              <a:rPr lang="en-US" sz="1400" b="1" dirty="0">
                <a:solidFill>
                  <a:schemeClr val="bg1"/>
                </a:solidFill>
                <a:latin typeface="+mn-lt"/>
              </a:rPr>
              <a:t> Visual 2.</a:t>
            </a:r>
            <a:fld id="{7A0544C4-CE75-4F52-9B11-7B24815BA942}" type="slidenum">
              <a:rPr lang="en-US" sz="1400" b="1">
                <a:solidFill>
                  <a:schemeClr val="bg1"/>
                </a:solidFill>
                <a:latin typeface="+mn-lt"/>
              </a:rPr>
              <a:pPr algn="r">
                <a:defRPr/>
              </a:pPr>
              <a:t>‹#›</a:t>
            </a:fld>
            <a:endParaRPr lang="en-US" sz="1400" b="1" dirty="0">
              <a:solidFill>
                <a:schemeClr val="bg1"/>
              </a:solidFill>
              <a:latin typeface="+mn-lt"/>
            </a:endParaRPr>
          </a:p>
        </p:txBody>
      </p:sp>
      <p:sp>
        <p:nvSpPr>
          <p:cNvPr id="10" name="Text Box 13"/>
          <p:cNvSpPr txBox="1">
            <a:spLocks noChangeArrowheads="1"/>
          </p:cNvSpPr>
          <p:nvPr/>
        </p:nvSpPr>
        <p:spPr bwMode="gray">
          <a:xfrm>
            <a:off x="2890838" y="6181725"/>
            <a:ext cx="6253162" cy="307975"/>
          </a:xfrm>
          <a:prstGeom prst="rect">
            <a:avLst/>
          </a:prstGeom>
          <a:noFill/>
          <a:ln w="9525">
            <a:noFill/>
            <a:miter lim="800000"/>
            <a:headEnd/>
            <a:tailEnd/>
          </a:ln>
          <a:effectLst/>
        </p:spPr>
        <p:txBody>
          <a:bodyPr>
            <a:spAutoFit/>
          </a:bodyPr>
          <a:lstStyle/>
          <a:p>
            <a:pPr algn="r">
              <a:spcBef>
                <a:spcPts val="0"/>
              </a:spcBef>
              <a:defRPr/>
            </a:pPr>
            <a:r>
              <a:rPr lang="en-US" sz="1400" b="1" dirty="0">
                <a:solidFill>
                  <a:schemeClr val="bg1"/>
                </a:solidFill>
                <a:latin typeface="+mn-lt"/>
              </a:rPr>
              <a:t>ICS Fundamentals Review</a:t>
            </a:r>
          </a:p>
        </p:txBody>
      </p:sp>
      <p:sp>
        <p:nvSpPr>
          <p:cNvPr id="1030" name="Rectangle 3"/>
          <p:cNvSpPr>
            <a:spLocks noGrp="1" noChangeArrowheads="1"/>
          </p:cNvSpPr>
          <p:nvPr>
            <p:ph type="body" idx="1"/>
          </p:nvPr>
        </p:nvSpPr>
        <p:spPr bwMode="auto">
          <a:xfrm>
            <a:off x="457200" y="1068388"/>
            <a:ext cx="8229600" cy="4646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031" name="Rectangle 2"/>
          <p:cNvSpPr>
            <a:spLocks noGrp="1" noChangeArrowheads="1"/>
          </p:cNvSpPr>
          <p:nvPr>
            <p:ph type="title"/>
          </p:nvPr>
        </p:nvSpPr>
        <p:spPr bwMode="auto">
          <a:xfrm>
            <a:off x="457200" y="304800"/>
            <a:ext cx="8229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Tree>
  </p:cSld>
  <p:clrMap bg1="lt1" tx1="dk1" bg2="lt2" tx2="dk2" accent1="accent1" accent2="accent2" accent3="accent3" accent4="accent4" accent5="accent5" accent6="accent6" hlink="hlink" folHlink="folHlink"/>
  <p:sldLayoutIdLst>
    <p:sldLayoutId id="2147484667" r:id="rId1"/>
    <p:sldLayoutId id="2147484668" r:id="rId2"/>
    <p:sldLayoutId id="2147484662" r:id="rId3"/>
    <p:sldLayoutId id="2147484663" r:id="rId4"/>
    <p:sldLayoutId id="2147484664" r:id="rId5"/>
    <p:sldLayoutId id="2147484669" r:id="rId6"/>
    <p:sldLayoutId id="2147484665" r:id="rId7"/>
    <p:sldLayoutId id="2147484666" r:id="rId8"/>
    <p:sldLayoutId id="2147484670" r:id="rId9"/>
    <p:sldLayoutId id="2147484671" r:id="rId10"/>
  </p:sldLayoutIdLst>
  <p:transition>
    <p:wipe dir="r"/>
  </p:transition>
  <p:hf sldNum="0" hdr="0" ftr="0" dt="0"/>
  <p:txStyles>
    <p:titleStyle>
      <a:lvl1pPr algn="l" rtl="0" eaLnBrk="0" fontAlgn="base" hangingPunct="0">
        <a:spcBef>
          <a:spcPct val="0"/>
        </a:spcBef>
        <a:spcAft>
          <a:spcPct val="0"/>
        </a:spcAft>
        <a:defRPr sz="3800" b="1">
          <a:solidFill>
            <a:srgbClr val="000066"/>
          </a:solidFill>
          <a:latin typeface="+mj-lt"/>
          <a:ea typeface="+mj-ea"/>
          <a:cs typeface="+mj-cs"/>
        </a:defRPr>
      </a:lvl1pPr>
      <a:lvl2pPr algn="l" rtl="0" eaLnBrk="0" fontAlgn="base" hangingPunct="0">
        <a:spcBef>
          <a:spcPct val="0"/>
        </a:spcBef>
        <a:spcAft>
          <a:spcPct val="0"/>
        </a:spcAft>
        <a:defRPr sz="3800" b="1">
          <a:solidFill>
            <a:srgbClr val="000066"/>
          </a:solidFill>
          <a:latin typeface="Times New Roman" pitchFamily="18" charset="0"/>
          <a:cs typeface="Arial" charset="0"/>
        </a:defRPr>
      </a:lvl2pPr>
      <a:lvl3pPr algn="l" rtl="0" eaLnBrk="0" fontAlgn="base" hangingPunct="0">
        <a:spcBef>
          <a:spcPct val="0"/>
        </a:spcBef>
        <a:spcAft>
          <a:spcPct val="0"/>
        </a:spcAft>
        <a:defRPr sz="3800" b="1">
          <a:solidFill>
            <a:srgbClr val="000066"/>
          </a:solidFill>
          <a:latin typeface="Times New Roman" pitchFamily="18" charset="0"/>
          <a:cs typeface="Arial" charset="0"/>
        </a:defRPr>
      </a:lvl3pPr>
      <a:lvl4pPr algn="l" rtl="0" eaLnBrk="0" fontAlgn="base" hangingPunct="0">
        <a:spcBef>
          <a:spcPct val="0"/>
        </a:spcBef>
        <a:spcAft>
          <a:spcPct val="0"/>
        </a:spcAft>
        <a:defRPr sz="3800" b="1">
          <a:solidFill>
            <a:srgbClr val="000066"/>
          </a:solidFill>
          <a:latin typeface="Times New Roman" pitchFamily="18" charset="0"/>
          <a:cs typeface="Arial" charset="0"/>
        </a:defRPr>
      </a:lvl4pPr>
      <a:lvl5pPr algn="l" rtl="0" eaLnBrk="0" fontAlgn="base" hangingPunct="0">
        <a:spcBef>
          <a:spcPct val="0"/>
        </a:spcBef>
        <a:spcAft>
          <a:spcPct val="0"/>
        </a:spcAft>
        <a:defRPr sz="3800" b="1">
          <a:solidFill>
            <a:srgbClr val="000066"/>
          </a:solidFill>
          <a:latin typeface="Times New Roman" pitchFamily="18" charset="0"/>
          <a:cs typeface="Arial" charset="0"/>
        </a:defRPr>
      </a:lvl5pPr>
      <a:lvl6pPr marL="457200" algn="l" rtl="0" eaLnBrk="1" fontAlgn="base" hangingPunct="1">
        <a:spcBef>
          <a:spcPct val="0"/>
        </a:spcBef>
        <a:spcAft>
          <a:spcPct val="0"/>
        </a:spcAft>
        <a:defRPr sz="3800" b="1">
          <a:solidFill>
            <a:srgbClr val="000066"/>
          </a:solidFill>
          <a:latin typeface="Times New Roman" pitchFamily="18" charset="0"/>
          <a:cs typeface="Arial" charset="0"/>
        </a:defRPr>
      </a:lvl6pPr>
      <a:lvl7pPr marL="914400" algn="l" rtl="0" eaLnBrk="1" fontAlgn="base" hangingPunct="1">
        <a:spcBef>
          <a:spcPct val="0"/>
        </a:spcBef>
        <a:spcAft>
          <a:spcPct val="0"/>
        </a:spcAft>
        <a:defRPr sz="3800" b="1">
          <a:solidFill>
            <a:srgbClr val="000066"/>
          </a:solidFill>
          <a:latin typeface="Times New Roman" pitchFamily="18" charset="0"/>
          <a:cs typeface="Arial" charset="0"/>
        </a:defRPr>
      </a:lvl7pPr>
      <a:lvl8pPr marL="1371600" algn="l" rtl="0" eaLnBrk="1" fontAlgn="base" hangingPunct="1">
        <a:spcBef>
          <a:spcPct val="0"/>
        </a:spcBef>
        <a:spcAft>
          <a:spcPct val="0"/>
        </a:spcAft>
        <a:defRPr sz="3800" b="1">
          <a:solidFill>
            <a:srgbClr val="000066"/>
          </a:solidFill>
          <a:latin typeface="Times New Roman" pitchFamily="18" charset="0"/>
          <a:cs typeface="Arial" charset="0"/>
        </a:defRPr>
      </a:lvl8pPr>
      <a:lvl9pPr marL="1828800" algn="l" rtl="0" eaLnBrk="1" fontAlgn="base" hangingPunct="1">
        <a:spcBef>
          <a:spcPct val="0"/>
        </a:spcBef>
        <a:spcAft>
          <a:spcPct val="0"/>
        </a:spcAft>
        <a:defRPr sz="3800" b="1">
          <a:solidFill>
            <a:srgbClr val="000066"/>
          </a:solidFill>
          <a:latin typeface="Times New Roman" pitchFamily="18" charset="0"/>
          <a:cs typeface="Arial" charset="0"/>
        </a:defRPr>
      </a:lvl9pPr>
    </p:titleStyle>
    <p:bodyStyle>
      <a:lvl1pPr marL="342900" indent="-342900" algn="l" rtl="0" eaLnBrk="0" fontAlgn="base" hangingPunct="0">
        <a:spcBef>
          <a:spcPct val="20000"/>
        </a:spcBef>
        <a:spcAft>
          <a:spcPct val="0"/>
        </a:spcAft>
        <a:buChar char="•"/>
        <a:tabLst>
          <a:tab pos="457200" algn="l"/>
        </a:tabLst>
        <a:defRPr sz="2800" b="1">
          <a:solidFill>
            <a:srgbClr val="000066"/>
          </a:solidFill>
          <a:latin typeface="+mn-lt"/>
          <a:ea typeface="+mn-ea"/>
          <a:cs typeface="+mn-cs"/>
        </a:defRPr>
      </a:lvl1pPr>
      <a:lvl2pPr marL="457200" indent="-342900" algn="l" rtl="0" eaLnBrk="0" fontAlgn="base" hangingPunct="0">
        <a:spcBef>
          <a:spcPct val="20000"/>
        </a:spcBef>
        <a:spcAft>
          <a:spcPct val="0"/>
        </a:spcAft>
        <a:buFont typeface="Wingdings" pitchFamily="2" charset="2"/>
        <a:buChar char="§"/>
        <a:tabLst>
          <a:tab pos="457200" algn="l"/>
        </a:tabLst>
        <a:defRPr sz="2800" b="1">
          <a:solidFill>
            <a:srgbClr val="000066"/>
          </a:solidFill>
          <a:latin typeface="+mn-lt"/>
          <a:cs typeface="+mn-cs"/>
        </a:defRPr>
      </a:lvl2pPr>
      <a:lvl3pPr marL="914400" indent="-342900" algn="l" rtl="0" eaLnBrk="0" fontAlgn="base" hangingPunct="0">
        <a:spcBef>
          <a:spcPct val="20000"/>
        </a:spcBef>
        <a:spcAft>
          <a:spcPct val="0"/>
        </a:spcAft>
        <a:buFont typeface="Wingdings" pitchFamily="2" charset="2"/>
        <a:buChar char="§"/>
        <a:tabLst>
          <a:tab pos="914400" algn="l"/>
        </a:tabLst>
        <a:defRPr sz="2800" b="1">
          <a:solidFill>
            <a:srgbClr val="000066"/>
          </a:solidFill>
          <a:latin typeface="+mn-lt"/>
          <a:cs typeface="+mn-cs"/>
        </a:defRPr>
      </a:lvl3pPr>
      <a:lvl4pPr marL="1371600" indent="-342900" algn="l" rtl="0" eaLnBrk="0" fontAlgn="base" hangingPunct="0">
        <a:spcBef>
          <a:spcPct val="20000"/>
        </a:spcBef>
        <a:spcAft>
          <a:spcPct val="0"/>
        </a:spcAft>
        <a:buFont typeface="Wingdings" pitchFamily="2" charset="2"/>
        <a:buChar char="§"/>
        <a:tabLst>
          <a:tab pos="1371600" algn="l"/>
        </a:tabLst>
        <a:defRPr sz="2800" b="1">
          <a:solidFill>
            <a:srgbClr val="000066"/>
          </a:solidFill>
          <a:latin typeface="+mn-lt"/>
          <a:cs typeface="+mn-cs"/>
        </a:defRPr>
      </a:lvl4pPr>
      <a:lvl5pPr marL="2174875" indent="-228600" algn="l" rtl="0" eaLnBrk="0" fontAlgn="base" hangingPunct="0">
        <a:spcBef>
          <a:spcPct val="20000"/>
        </a:spcBef>
        <a:spcAft>
          <a:spcPct val="0"/>
        </a:spcAft>
        <a:buChar char="»"/>
        <a:tabLst>
          <a:tab pos="401638" algn="l"/>
        </a:tabLst>
        <a:defRPr sz="2000" b="1">
          <a:solidFill>
            <a:srgbClr val="000066"/>
          </a:solidFill>
          <a:latin typeface="+mn-lt"/>
          <a:cs typeface="+mn-cs"/>
        </a:defRPr>
      </a:lvl5pPr>
      <a:lvl6pPr marL="26320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6pPr>
      <a:lvl7pPr marL="30892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7pPr>
      <a:lvl8pPr marL="35464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8pPr>
      <a:lvl9pPr marL="4003675" indent="-228600" algn="l" rtl="0" eaLnBrk="1" fontAlgn="base" hangingPunct="1">
        <a:spcBef>
          <a:spcPct val="20000"/>
        </a:spcBef>
        <a:spcAft>
          <a:spcPct val="0"/>
        </a:spcAft>
        <a:buChar char="»"/>
        <a:tabLst>
          <a:tab pos="401638" algn="l"/>
        </a:tabLst>
        <a:defRPr sz="2000" b="1">
          <a:solidFill>
            <a:srgbClr val="000066"/>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3.xml"/><Relationship Id="rId5" Type="http://schemas.openxmlformats.org/officeDocument/2006/relationships/image" Target="../media/image31.jpeg"/><Relationship Id="rId4" Type="http://schemas.openxmlformats.org/officeDocument/2006/relationships/image" Target="../media/image30.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9"/>
          <p:cNvSpPr>
            <a:spLocks noGrp="1" noChangeAspect="1" noChangeArrowheads="1"/>
          </p:cNvSpPr>
          <p:nvPr>
            <p:ph type="ctrTitle"/>
          </p:nvPr>
        </p:nvSpPr>
        <p:spPr>
          <a:xfrm>
            <a:off x="736600" y="1395413"/>
            <a:ext cx="7772400" cy="1470025"/>
          </a:xfrm>
        </p:spPr>
        <p:txBody>
          <a:bodyPr/>
          <a:lstStyle/>
          <a:p>
            <a:pPr eaLnBrk="1" hangingPunct="1"/>
            <a:r>
              <a:rPr lang="en-US" sz="4000" dirty="0" smtClean="0"/>
              <a:t>Unit 2:</a:t>
            </a:r>
            <a:r>
              <a:rPr lang="en-US" sz="3600" dirty="0" smtClean="0"/>
              <a:t/>
            </a:r>
            <a:br>
              <a:rPr lang="en-US" sz="3600" dirty="0" smtClean="0"/>
            </a:br>
            <a:endParaRPr lang="en-US" sz="3600" dirty="0" smtClean="0"/>
          </a:p>
        </p:txBody>
      </p:sp>
      <p:sp>
        <p:nvSpPr>
          <p:cNvPr id="7171" name="Subtitle 3"/>
          <p:cNvSpPr>
            <a:spLocks noGrp="1"/>
          </p:cNvSpPr>
          <p:nvPr>
            <p:ph type="subTitle" idx="1"/>
          </p:nvPr>
        </p:nvSpPr>
        <p:spPr>
          <a:xfrm>
            <a:off x="736600" y="2071688"/>
            <a:ext cx="4292600" cy="1752600"/>
          </a:xfrm>
        </p:spPr>
        <p:txBody>
          <a:bodyPr/>
          <a:lstStyle/>
          <a:p>
            <a:r>
              <a:rPr lang="en-US" smtClean="0"/>
              <a:t>ICS </a:t>
            </a:r>
            <a:br>
              <a:rPr lang="en-US" smtClean="0"/>
            </a:br>
            <a:r>
              <a:rPr lang="en-US" smtClean="0"/>
              <a:t>Fundamentals Review</a:t>
            </a:r>
          </a:p>
        </p:txBody>
      </p:sp>
      <p:pic>
        <p:nvPicPr>
          <p:cNvPr id="5" name="Picture 4" descr="Emergency workers about to begin ICS training."/>
          <p:cNvPicPr>
            <a:picLocks noChangeAspect="1" noChangeArrowheads="1"/>
          </p:cNvPicPr>
          <p:nvPr/>
        </p:nvPicPr>
        <p:blipFill>
          <a:blip r:embed="rId3">
            <a:lum bright="10000"/>
          </a:blip>
          <a:srcRect l="42219" r="7609"/>
          <a:stretch>
            <a:fillRect/>
          </a:stretch>
        </p:blipFill>
        <p:spPr bwMode="auto">
          <a:xfrm>
            <a:off x="5124450" y="866775"/>
            <a:ext cx="3216275" cy="425767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Tree>
  </p:cSld>
  <p:clrMapOvr>
    <a:masterClrMapping/>
  </p:clrMapOvr>
  <p:transition>
    <p:wipe dir="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3"/>
          <p:cNvSpPr>
            <a:spLocks noGrp="1"/>
          </p:cNvSpPr>
          <p:nvPr>
            <p:ph sz="half" idx="2"/>
          </p:nvPr>
        </p:nvSpPr>
        <p:spPr>
          <a:xfrm>
            <a:off x="1749425" y="2163763"/>
            <a:ext cx="5205413" cy="1119187"/>
          </a:xfrm>
        </p:spPr>
        <p:txBody>
          <a:bodyPr/>
          <a:lstStyle/>
          <a:p>
            <a:pPr>
              <a:buFontTx/>
              <a:buNone/>
            </a:pPr>
            <a:r>
              <a:rPr lang="en-US" sz="3200" dirty="0" smtClean="0"/>
              <a:t>What’s the difference between unity of command and Unified Command?</a:t>
            </a:r>
          </a:p>
        </p:txBody>
      </p:sp>
      <p:sp>
        <p:nvSpPr>
          <p:cNvPr id="16387" name="Rectangle 2"/>
          <p:cNvSpPr>
            <a:spLocks noGrp="1" noChangeAspect="1" noChangeArrowheads="1"/>
          </p:cNvSpPr>
          <p:nvPr>
            <p:ph type="title"/>
          </p:nvPr>
        </p:nvSpPr>
        <p:spPr/>
        <p:txBody>
          <a:bodyPr/>
          <a:lstStyle/>
          <a:p>
            <a:r>
              <a:rPr lang="en-US" dirty="0" smtClean="0"/>
              <a:t>“Unity” vs. “Unified”</a:t>
            </a:r>
          </a:p>
        </p:txBody>
      </p:sp>
    </p:spTree>
  </p:cSld>
  <p:clrMapOvr>
    <a:masterClrMapping/>
  </p:clrMapOvr>
  <p:transition>
    <p:wipe dir="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spect="1" noChangeArrowheads="1"/>
          </p:cNvSpPr>
          <p:nvPr>
            <p:ph type="title"/>
          </p:nvPr>
        </p:nvSpPr>
        <p:spPr/>
        <p:txBody>
          <a:bodyPr/>
          <a:lstStyle/>
          <a:p>
            <a:r>
              <a:rPr lang="en-US" sz="3600" dirty="0" smtClean="0"/>
              <a:t>Activity:  Incident Commander Qualities</a:t>
            </a:r>
          </a:p>
        </p:txBody>
      </p:sp>
      <p:sp>
        <p:nvSpPr>
          <p:cNvPr id="6" name="Content Placeholder 6"/>
          <p:cNvSpPr>
            <a:spLocks noGrp="1"/>
          </p:cNvSpPr>
          <p:nvPr>
            <p:ph idx="1"/>
          </p:nvPr>
        </p:nvSpPr>
        <p:spPr>
          <a:xfrm>
            <a:off x="471488" y="1035050"/>
            <a:ext cx="8229600" cy="4724400"/>
          </a:xfrm>
        </p:spPr>
        <p:txBody>
          <a:bodyPr/>
          <a:lstStyle/>
          <a:p>
            <a:pPr marL="495300" indent="-495300" eaLnBrk="1" hangingPunct="1">
              <a:defRPr/>
            </a:pPr>
            <a:r>
              <a:rPr lang="en-US" sz="2400" u="sng" dirty="0" smtClean="0"/>
              <a:t>Instructions</a:t>
            </a:r>
            <a:r>
              <a:rPr lang="en-US" sz="2400" dirty="0" smtClean="0"/>
              <a:t>:</a:t>
            </a:r>
            <a:endParaRPr lang="en-US" sz="2400" u="sng" dirty="0" smtClean="0"/>
          </a:p>
          <a:p>
            <a:pPr marL="495300" indent="-495300" eaLnBrk="1" hangingPunct="1">
              <a:buFont typeface="Wingdings" pitchFamily="2" charset="2"/>
              <a:buAutoNum type="arabicPeriod"/>
              <a:defRPr/>
            </a:pPr>
            <a:r>
              <a:rPr lang="en-US" sz="2400" dirty="0" smtClean="0"/>
              <a:t>Working as a team, answer the questions below:</a:t>
            </a:r>
          </a:p>
          <a:p>
            <a:pPr marL="1028700" lvl="2" indent="-304800" eaLnBrk="1" hangingPunct="1">
              <a:defRPr/>
            </a:pPr>
            <a:r>
              <a:rPr sz="2400" dirty="0"/>
              <a:t>What are the major duties of an Incident Commander?</a:t>
            </a:r>
          </a:p>
          <a:p>
            <a:pPr marL="1028700" lvl="2" indent="-304800" eaLnBrk="1" hangingPunct="1">
              <a:defRPr/>
            </a:pPr>
            <a:r>
              <a:rPr sz="2400" dirty="0"/>
              <a:t>What are the qualities of an effective Incident Commander?</a:t>
            </a:r>
          </a:p>
          <a:p>
            <a:pPr marL="495300" indent="-495300" eaLnBrk="1" hangingPunct="1">
              <a:buFont typeface="Wingdings" pitchFamily="2" charset="2"/>
              <a:buAutoNum type="arabicPeriod"/>
              <a:defRPr/>
            </a:pPr>
            <a:r>
              <a:rPr lang="en-US" sz="2400" dirty="0" smtClean="0"/>
              <a:t>Record your answers on chart paper.</a:t>
            </a:r>
          </a:p>
          <a:p>
            <a:pPr marL="495300" indent="-495300" eaLnBrk="1" hangingPunct="1">
              <a:buFont typeface="Wingdings" pitchFamily="2" charset="2"/>
              <a:buAutoNum type="arabicPeriod"/>
              <a:defRPr/>
            </a:pPr>
            <a:r>
              <a:rPr lang="en-US" sz="2400" dirty="0" smtClean="0"/>
              <a:t>Choose a spokesperson and be ready to present your answers to the large group in 10 minutes.</a:t>
            </a:r>
          </a:p>
          <a:p>
            <a:pPr marL="495300" indent="-495300" eaLnBrk="1" hangingPunct="1">
              <a:buFont typeface="Wingdings" pitchFamily="2" charset="2"/>
              <a:buChar char="è"/>
              <a:defRPr/>
            </a:pPr>
            <a:r>
              <a:rPr lang="en-US" sz="2400" dirty="0" smtClean="0">
                <a:solidFill>
                  <a:srgbClr val="C00000"/>
                </a:solidFill>
              </a:rPr>
              <a:t>You may want to refer to the review materials in your Student Manuals! </a:t>
            </a:r>
            <a:br>
              <a:rPr lang="en-US" sz="2400" dirty="0" smtClean="0">
                <a:solidFill>
                  <a:srgbClr val="C00000"/>
                </a:solidFill>
              </a:rPr>
            </a:br>
            <a:endParaRPr lang="en-US" sz="2400" dirty="0" smtClean="0">
              <a:solidFill>
                <a:srgbClr val="C00000"/>
              </a:solidFill>
            </a:endParaRPr>
          </a:p>
          <a:p>
            <a:pPr eaLnBrk="1" hangingPunct="1">
              <a:defRPr/>
            </a:pPr>
            <a:endParaRPr lang="en-US" dirty="0" smtClean="0"/>
          </a:p>
        </p:txBody>
      </p:sp>
    </p:spTree>
  </p:cSld>
  <p:clrMapOvr>
    <a:masterClrMapping/>
  </p:clrMapOvr>
  <p:transition>
    <p:wipe dir="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p:txBody>
          <a:bodyPr/>
          <a:lstStyle/>
          <a:p>
            <a:pPr>
              <a:buFont typeface="Wingdings" pitchFamily="2" charset="2"/>
              <a:buNone/>
              <a:tabLst>
                <a:tab pos="230188" algn="l"/>
              </a:tabLst>
              <a:defRPr/>
            </a:pPr>
            <a:r>
              <a:rPr lang="en-US" sz="2400" dirty="0">
                <a:solidFill>
                  <a:srgbClr val="C00000"/>
                </a:solidFill>
              </a:rPr>
              <a:t>Agency Executives’/Senior Officials’ Role</a:t>
            </a:r>
          </a:p>
          <a:p>
            <a:pPr>
              <a:spcBef>
                <a:spcPct val="40000"/>
              </a:spcBef>
              <a:buFont typeface="Wingdings" pitchFamily="2" charset="2"/>
              <a:buNone/>
              <a:tabLst>
                <a:tab pos="230188" algn="l"/>
              </a:tabLst>
              <a:defRPr/>
            </a:pPr>
            <a:r>
              <a:rPr lang="en-US" sz="2400" dirty="0"/>
              <a:t>These officials provide the following to the Incident Commander:</a:t>
            </a:r>
          </a:p>
          <a:p>
            <a:pPr>
              <a:spcBef>
                <a:spcPct val="40000"/>
              </a:spcBef>
              <a:buFont typeface="Wingdings" pitchFamily="2" charset="2"/>
              <a:buChar char="§"/>
              <a:tabLst>
                <a:tab pos="230188" algn="l"/>
              </a:tabLst>
              <a:defRPr/>
            </a:pPr>
            <a:r>
              <a:rPr lang="en-US" sz="2400" dirty="0"/>
              <a:t>	Policy</a:t>
            </a:r>
          </a:p>
          <a:p>
            <a:pPr>
              <a:spcBef>
                <a:spcPct val="40000"/>
              </a:spcBef>
              <a:buFont typeface="Wingdings" pitchFamily="2" charset="2"/>
              <a:buChar char="§"/>
              <a:tabLst>
                <a:tab pos="230188" algn="l"/>
              </a:tabLst>
              <a:defRPr/>
            </a:pPr>
            <a:r>
              <a:rPr lang="en-US" sz="2400" dirty="0"/>
              <a:t>	Mission</a:t>
            </a:r>
          </a:p>
          <a:p>
            <a:pPr>
              <a:spcBef>
                <a:spcPct val="40000"/>
              </a:spcBef>
              <a:buFont typeface="Wingdings" pitchFamily="2" charset="2"/>
              <a:buChar char="§"/>
              <a:tabLst>
                <a:tab pos="230188" algn="l"/>
              </a:tabLst>
              <a:defRPr/>
            </a:pPr>
            <a:r>
              <a:rPr lang="en-US" sz="2400" dirty="0"/>
              <a:t>	Strategic direction</a:t>
            </a:r>
          </a:p>
          <a:p>
            <a:pPr>
              <a:spcBef>
                <a:spcPct val="40000"/>
              </a:spcBef>
              <a:buFont typeface="Wingdings" pitchFamily="2" charset="2"/>
              <a:buChar char="§"/>
              <a:tabLst>
                <a:tab pos="230188" algn="l"/>
              </a:tabLst>
              <a:defRPr/>
            </a:pPr>
            <a:r>
              <a:rPr lang="en-US" sz="2400" dirty="0"/>
              <a:t>	Authority</a:t>
            </a:r>
          </a:p>
          <a:p>
            <a:endParaRPr lang="en-US" sz="2400" dirty="0"/>
          </a:p>
        </p:txBody>
      </p:sp>
      <p:sp>
        <p:nvSpPr>
          <p:cNvPr id="2" name="Content Placeholder 1"/>
          <p:cNvSpPr>
            <a:spLocks noGrp="1"/>
          </p:cNvSpPr>
          <p:nvPr>
            <p:ph sz="half" idx="1"/>
          </p:nvPr>
        </p:nvSpPr>
        <p:spPr/>
        <p:txBody>
          <a:bodyPr/>
          <a:lstStyle/>
          <a:p>
            <a:pPr>
              <a:buFont typeface="Wingdings" pitchFamily="2" charset="2"/>
              <a:buNone/>
              <a:tabLst>
                <a:tab pos="230188" algn="l"/>
              </a:tabLst>
              <a:defRPr/>
            </a:pPr>
            <a:r>
              <a:rPr lang="en-US" dirty="0">
                <a:solidFill>
                  <a:srgbClr val="C00000"/>
                </a:solidFill>
              </a:rPr>
              <a:t>Incident Commander’s </a:t>
            </a:r>
            <a:br>
              <a:rPr lang="en-US" dirty="0">
                <a:solidFill>
                  <a:srgbClr val="C00000"/>
                </a:solidFill>
              </a:rPr>
            </a:br>
            <a:r>
              <a:rPr lang="en-US" dirty="0">
                <a:solidFill>
                  <a:srgbClr val="C00000"/>
                </a:solidFill>
              </a:rPr>
              <a:t>Role</a:t>
            </a:r>
          </a:p>
          <a:p>
            <a:pPr>
              <a:spcBef>
                <a:spcPct val="40000"/>
              </a:spcBef>
              <a:buFont typeface="Wingdings" pitchFamily="2" charset="2"/>
              <a:buNone/>
              <a:tabLst>
                <a:tab pos="230188" algn="l"/>
              </a:tabLst>
              <a:defRPr/>
            </a:pPr>
            <a:r>
              <a:rPr lang="en-US" dirty="0"/>
              <a:t>The Incident Commander:</a:t>
            </a:r>
          </a:p>
          <a:p>
            <a:pPr>
              <a:spcBef>
                <a:spcPct val="40000"/>
              </a:spcBef>
              <a:buFont typeface="Wingdings" pitchFamily="2" charset="2"/>
              <a:buChar char="§"/>
              <a:tabLst>
                <a:tab pos="230188" algn="l"/>
              </a:tabLst>
              <a:defRPr/>
            </a:pPr>
            <a:r>
              <a:rPr lang="en-US" dirty="0"/>
              <a:t>	Manages the incident at </a:t>
            </a:r>
            <a:br>
              <a:rPr lang="en-US" dirty="0"/>
            </a:br>
            <a:r>
              <a:rPr lang="en-US" dirty="0"/>
              <a:t>	the scene.</a:t>
            </a:r>
          </a:p>
          <a:p>
            <a:pPr marL="231775" indent="-231775">
              <a:spcBef>
                <a:spcPct val="40000"/>
              </a:spcBef>
              <a:buFont typeface="Wingdings" pitchFamily="2" charset="2"/>
              <a:buChar char="§"/>
              <a:tabLst>
                <a:tab pos="230188" algn="l"/>
              </a:tabLst>
              <a:defRPr/>
            </a:pPr>
            <a:r>
              <a:rPr lang="en-US" dirty="0" smtClean="0"/>
              <a:t>Keeps </a:t>
            </a:r>
            <a:r>
              <a:rPr lang="en-US" dirty="0"/>
              <a:t>the EOC informed</a:t>
            </a:r>
            <a:br>
              <a:rPr lang="en-US" dirty="0"/>
            </a:br>
            <a:r>
              <a:rPr lang="en-US" dirty="0" smtClean="0"/>
              <a:t>on </a:t>
            </a:r>
            <a:r>
              <a:rPr lang="en-US" dirty="0"/>
              <a:t>all important matters</a:t>
            </a:r>
            <a:br>
              <a:rPr lang="en-US" dirty="0"/>
            </a:br>
            <a:r>
              <a:rPr lang="en-US" dirty="0" smtClean="0"/>
              <a:t>pertaining </a:t>
            </a:r>
            <a:r>
              <a:rPr lang="en-US" dirty="0"/>
              <a:t>to </a:t>
            </a:r>
            <a:r>
              <a:rPr lang="en-US" dirty="0" smtClean="0"/>
              <a:t>the incident.</a:t>
            </a:r>
            <a:endParaRPr lang="en-US" dirty="0"/>
          </a:p>
        </p:txBody>
      </p:sp>
      <p:sp>
        <p:nvSpPr>
          <p:cNvPr id="18434" name="Rectangle 2"/>
          <p:cNvSpPr>
            <a:spLocks noGrp="1" noChangeAspect="1" noChangeArrowheads="1"/>
          </p:cNvSpPr>
          <p:nvPr>
            <p:ph type="title"/>
          </p:nvPr>
        </p:nvSpPr>
        <p:spPr/>
        <p:txBody>
          <a:bodyPr/>
          <a:lstStyle/>
          <a:p>
            <a:r>
              <a:rPr lang="en-US" sz="3600" dirty="0" smtClean="0"/>
              <a:t>Incident Management Roles</a:t>
            </a:r>
          </a:p>
        </p:txBody>
      </p:sp>
      <p:sp>
        <p:nvSpPr>
          <p:cNvPr id="18436" name="Line 9"/>
          <p:cNvSpPr>
            <a:spLocks noChangeShapeType="1"/>
          </p:cNvSpPr>
          <p:nvPr/>
        </p:nvSpPr>
        <p:spPr bwMode="auto">
          <a:xfrm>
            <a:off x="4430713" y="1201738"/>
            <a:ext cx="11112" cy="3500437"/>
          </a:xfrm>
          <a:prstGeom prst="line">
            <a:avLst/>
          </a:prstGeom>
          <a:noFill/>
          <a:ln w="28575">
            <a:solidFill>
              <a:srgbClr val="C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38" name="Text Box 5" descr="text box: To maintain unity of command and safety of responders, the chain of command must NOT be bypassed.&#10;"/>
          <p:cNvSpPr txBox="1">
            <a:spLocks noChangeArrowheads="1"/>
          </p:cNvSpPr>
          <p:nvPr/>
        </p:nvSpPr>
        <p:spPr bwMode="auto">
          <a:xfrm>
            <a:off x="444500" y="5034580"/>
            <a:ext cx="8281988" cy="646112"/>
          </a:xfrm>
          <a:prstGeom prst="rect">
            <a:avLst/>
          </a:prstGeom>
          <a:solidFill>
            <a:srgbClr val="25387D"/>
          </a:solidFill>
          <a:ln>
            <a:noFill/>
          </a:ln>
          <a:extLst>
            <a:ext uri="{91240B29-F687-4F45-9708-019B960494DF}">
              <a14:hiddenLine xmlns:a14="http://schemas.microsoft.com/office/drawing/2010/main" w="2857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eaLnBrk="1" hangingPunct="1">
              <a:spcBef>
                <a:spcPct val="50000"/>
              </a:spcBef>
            </a:pPr>
            <a:r>
              <a:rPr lang="en-US" sz="1800" b="1" dirty="0">
                <a:solidFill>
                  <a:schemeClr val="bg1"/>
                </a:solidFill>
                <a:latin typeface="Arial" charset="0"/>
              </a:rPr>
              <a:t>To maintain unity of command and safety of responders, the chain of command must NOT be bypassed.</a:t>
            </a:r>
          </a:p>
        </p:txBody>
      </p:sp>
    </p:spTree>
  </p:cSld>
  <p:clrMapOvr>
    <a:masterClrMapping/>
  </p:clrMapOvr>
  <p:transition>
    <p:wipe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spect="1" noChangeArrowheads="1"/>
          </p:cNvSpPr>
          <p:nvPr>
            <p:ph type="title"/>
          </p:nvPr>
        </p:nvSpPr>
        <p:spPr/>
        <p:txBody>
          <a:bodyPr/>
          <a:lstStyle/>
          <a:p>
            <a:r>
              <a:rPr lang="en-US" sz="3600" dirty="0" smtClean="0"/>
              <a:t>Common Terminology</a:t>
            </a:r>
          </a:p>
        </p:txBody>
      </p:sp>
      <p:sp>
        <p:nvSpPr>
          <p:cNvPr id="6" name="Content Placeholder 6"/>
          <p:cNvSpPr>
            <a:spLocks noGrp="1"/>
          </p:cNvSpPr>
          <p:nvPr>
            <p:ph idx="1"/>
          </p:nvPr>
        </p:nvSpPr>
        <p:spPr>
          <a:xfrm>
            <a:off x="457200" y="1047750"/>
            <a:ext cx="4892675" cy="4724400"/>
          </a:xfrm>
        </p:spPr>
        <p:txBody>
          <a:bodyPr/>
          <a:lstStyle/>
          <a:p>
            <a:pPr eaLnBrk="1" hangingPunct="1">
              <a:defRPr/>
            </a:pPr>
            <a:r>
              <a:rPr lang="en-US" dirty="0" smtClean="0"/>
              <a:t>Using common terminology helps to define:</a:t>
            </a:r>
          </a:p>
          <a:p>
            <a:pPr lvl="1" eaLnBrk="1" hangingPunct="1">
              <a:defRPr/>
            </a:pPr>
            <a:r>
              <a:rPr lang="en-US" dirty="0" smtClean="0"/>
              <a:t>Organizational functions.</a:t>
            </a:r>
          </a:p>
          <a:p>
            <a:pPr lvl="1" eaLnBrk="1" hangingPunct="1">
              <a:defRPr/>
            </a:pPr>
            <a:r>
              <a:rPr lang="en-US" dirty="0" smtClean="0"/>
              <a:t>Incident facilities.</a:t>
            </a:r>
          </a:p>
          <a:p>
            <a:pPr lvl="1" eaLnBrk="1" hangingPunct="1">
              <a:defRPr/>
            </a:pPr>
            <a:r>
              <a:rPr lang="en-US" dirty="0" smtClean="0"/>
              <a:t>Resource descriptions.</a:t>
            </a:r>
          </a:p>
          <a:p>
            <a:pPr lvl="1" eaLnBrk="1" hangingPunct="1">
              <a:defRPr/>
            </a:pPr>
            <a:r>
              <a:rPr lang="en-US" dirty="0" smtClean="0"/>
              <a:t>Position titles.</a:t>
            </a:r>
          </a:p>
          <a:p>
            <a:pPr marL="495300" indent="-495300" eaLnBrk="1" hangingPunct="1">
              <a:defRPr/>
            </a:pPr>
            <a:r>
              <a:rPr lang="en-US" sz="2400" dirty="0" smtClean="0">
                <a:solidFill>
                  <a:srgbClr val="C00000"/>
                </a:solidFill>
              </a:rPr>
              <a:t/>
            </a:r>
            <a:br>
              <a:rPr lang="en-US" sz="2400" dirty="0" smtClean="0">
                <a:solidFill>
                  <a:srgbClr val="C00000"/>
                </a:solidFill>
              </a:rPr>
            </a:br>
            <a:endParaRPr lang="en-US" sz="2400" dirty="0" smtClean="0">
              <a:solidFill>
                <a:srgbClr val="C00000"/>
              </a:solidFill>
            </a:endParaRPr>
          </a:p>
          <a:p>
            <a:pPr eaLnBrk="1" hangingPunct="1">
              <a:defRPr/>
            </a:pPr>
            <a:endParaRPr lang="en-US" dirty="0" smtClean="0"/>
          </a:p>
        </p:txBody>
      </p:sp>
      <p:pic>
        <p:nvPicPr>
          <p:cNvPr id="4" name="Picture 7" descr="Officers"/>
          <p:cNvPicPr>
            <a:picLocks noChangeAspect="1" noChangeArrowheads="1"/>
          </p:cNvPicPr>
          <p:nvPr/>
        </p:nvPicPr>
        <p:blipFill>
          <a:blip r:embed="rId2"/>
          <a:srcRect/>
          <a:stretch>
            <a:fillRect/>
          </a:stretch>
        </p:blipFill>
        <p:spPr bwMode="auto">
          <a:xfrm>
            <a:off x="5597525" y="1238250"/>
            <a:ext cx="2792413" cy="2547938"/>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Tree>
  </p:cSld>
  <p:clrMapOvr>
    <a:masterClrMapping/>
  </p:clrMapOvr>
  <p:transition>
    <p:wipe dir="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spect="1" noChangeArrowheads="1"/>
          </p:cNvSpPr>
          <p:nvPr>
            <p:ph type="title"/>
          </p:nvPr>
        </p:nvSpPr>
        <p:spPr/>
        <p:txBody>
          <a:bodyPr/>
          <a:lstStyle/>
          <a:p>
            <a:r>
              <a:rPr lang="en-US" sz="3600" dirty="0" smtClean="0"/>
              <a:t>Formal Communication (1 of 2)</a:t>
            </a:r>
          </a:p>
        </p:txBody>
      </p:sp>
      <p:pic>
        <p:nvPicPr>
          <p:cNvPr id="20483" name="Picture 4" descr="Organizational chart showing the Formal Communication. At the top is the Incident Commander, followed by Public Information Officer, Liaison Officer, and Safety Officer labeled as Command Staff. Operations Section Chief, Planning Section Chief, Logistics Section Chief, Finance/Admin Section Chief are all labeled General Staff. Operations Section Chief includes Branch Director and Air Operations Branch Director. Logistics Section Chief includes Service Branch Director and Support Branch Direct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438" y="1128713"/>
            <a:ext cx="8648700" cy="4357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spect="1" noChangeArrowheads="1"/>
          </p:cNvSpPr>
          <p:nvPr>
            <p:ph type="title"/>
          </p:nvPr>
        </p:nvSpPr>
        <p:spPr/>
        <p:txBody>
          <a:bodyPr/>
          <a:lstStyle/>
          <a:p>
            <a:r>
              <a:rPr lang="en-US" sz="3600" dirty="0" smtClean="0"/>
              <a:t>Formal Communication (2 of 2)</a:t>
            </a:r>
          </a:p>
        </p:txBody>
      </p:sp>
      <p:sp>
        <p:nvSpPr>
          <p:cNvPr id="6" name="Content Placeholder 6"/>
          <p:cNvSpPr>
            <a:spLocks noGrp="1"/>
          </p:cNvSpPr>
          <p:nvPr>
            <p:ph idx="1"/>
          </p:nvPr>
        </p:nvSpPr>
        <p:spPr>
          <a:xfrm>
            <a:off x="457200" y="1047750"/>
            <a:ext cx="4892675" cy="4724400"/>
          </a:xfrm>
        </p:spPr>
        <p:txBody>
          <a:bodyPr/>
          <a:lstStyle/>
          <a:p>
            <a:pPr eaLnBrk="1" hangingPunct="1">
              <a:defRPr/>
            </a:pPr>
            <a:r>
              <a:rPr lang="en-US" dirty="0" smtClean="0"/>
              <a:t>Use formal communication when:</a:t>
            </a:r>
          </a:p>
          <a:p>
            <a:pPr lvl="1" eaLnBrk="1" hangingPunct="1">
              <a:defRPr/>
            </a:pPr>
            <a:r>
              <a:rPr lang="en-US" dirty="0" smtClean="0"/>
              <a:t>Receiving and giving work assignments. </a:t>
            </a:r>
          </a:p>
          <a:p>
            <a:pPr lvl="1" eaLnBrk="1" hangingPunct="1">
              <a:defRPr/>
            </a:pPr>
            <a:r>
              <a:rPr lang="en-US" dirty="0" smtClean="0"/>
              <a:t>Requesting support or additional resources.</a:t>
            </a:r>
          </a:p>
          <a:p>
            <a:pPr lvl="1" eaLnBrk="1" hangingPunct="1">
              <a:defRPr/>
            </a:pPr>
            <a:r>
              <a:rPr lang="en-US" dirty="0" smtClean="0"/>
              <a:t>Reporting progress of assigned tasks.</a:t>
            </a:r>
          </a:p>
          <a:p>
            <a:pPr marL="495300" indent="-495300" eaLnBrk="1" hangingPunct="1">
              <a:defRPr/>
            </a:pPr>
            <a:r>
              <a:rPr lang="en-US" sz="2400" dirty="0" smtClean="0">
                <a:solidFill>
                  <a:srgbClr val="C00000"/>
                </a:solidFill>
              </a:rPr>
              <a:t/>
            </a:r>
            <a:br>
              <a:rPr lang="en-US" sz="2400" dirty="0" smtClean="0">
                <a:solidFill>
                  <a:srgbClr val="C00000"/>
                </a:solidFill>
              </a:rPr>
            </a:br>
            <a:endParaRPr lang="en-US" sz="2400" dirty="0" smtClean="0">
              <a:solidFill>
                <a:srgbClr val="C00000"/>
              </a:solidFill>
            </a:endParaRPr>
          </a:p>
          <a:p>
            <a:pPr eaLnBrk="1" hangingPunct="1">
              <a:defRPr/>
            </a:pPr>
            <a:endParaRPr lang="en-US" dirty="0" smtClean="0"/>
          </a:p>
        </p:txBody>
      </p:sp>
      <p:pic>
        <p:nvPicPr>
          <p:cNvPr id="5" name="Picture 7" descr="Planning"/>
          <p:cNvPicPr>
            <a:picLocks noChangeAspect="1" noChangeArrowheads="1"/>
          </p:cNvPicPr>
          <p:nvPr/>
        </p:nvPicPr>
        <p:blipFill>
          <a:blip r:embed="rId2"/>
          <a:srcRect/>
          <a:stretch>
            <a:fillRect/>
          </a:stretch>
        </p:blipFill>
        <p:spPr bwMode="auto">
          <a:xfrm>
            <a:off x="5567363" y="3478213"/>
            <a:ext cx="2905125" cy="217170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pic>
        <p:nvPicPr>
          <p:cNvPr id="7" name="Picture 4" descr="Workers"/>
          <p:cNvPicPr>
            <a:picLocks noChangeAspect="1" noChangeArrowheads="1"/>
          </p:cNvPicPr>
          <p:nvPr/>
        </p:nvPicPr>
        <p:blipFill>
          <a:blip r:embed="rId3"/>
          <a:srcRect/>
          <a:stretch>
            <a:fillRect/>
          </a:stretch>
        </p:blipFill>
        <p:spPr bwMode="auto">
          <a:xfrm>
            <a:off x="5562600" y="1203325"/>
            <a:ext cx="2895600" cy="2160588"/>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Tree>
  </p:cSld>
  <p:clrMapOvr>
    <a:masterClrMapping/>
  </p:clrMapOvr>
  <p:transition>
    <p:wipe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spect="1" noChangeArrowheads="1"/>
          </p:cNvSpPr>
          <p:nvPr>
            <p:ph type="title"/>
          </p:nvPr>
        </p:nvSpPr>
        <p:spPr/>
        <p:txBody>
          <a:bodyPr/>
          <a:lstStyle/>
          <a:p>
            <a:r>
              <a:rPr lang="en-US" sz="3600" dirty="0" smtClean="0"/>
              <a:t>Informal Communication</a:t>
            </a:r>
          </a:p>
        </p:txBody>
      </p:sp>
      <p:sp>
        <p:nvSpPr>
          <p:cNvPr id="6" name="Content Placeholder 6"/>
          <p:cNvSpPr>
            <a:spLocks noGrp="1"/>
          </p:cNvSpPr>
          <p:nvPr>
            <p:ph idx="1"/>
          </p:nvPr>
        </p:nvSpPr>
        <p:spPr>
          <a:xfrm>
            <a:off x="457200" y="1047750"/>
            <a:ext cx="8372475" cy="2568575"/>
          </a:xfrm>
        </p:spPr>
        <p:txBody>
          <a:bodyPr/>
          <a:lstStyle/>
          <a:p>
            <a:pPr lvl="1" eaLnBrk="1" hangingPunct="1">
              <a:defRPr/>
            </a:pPr>
            <a:r>
              <a:rPr lang="en-US" dirty="0" smtClean="0"/>
              <a:t>Is used to exchange incident or event information only.</a:t>
            </a:r>
          </a:p>
          <a:p>
            <a:pPr lvl="1" eaLnBrk="1" hangingPunct="1">
              <a:defRPr/>
            </a:pPr>
            <a:r>
              <a:rPr lang="en-US" dirty="0" smtClean="0"/>
              <a:t>Is NOT used for:</a:t>
            </a:r>
          </a:p>
          <a:p>
            <a:pPr marL="1028700" lvl="2" indent="-344488" eaLnBrk="1" hangingPunct="1">
              <a:defRPr/>
            </a:pPr>
            <a:r>
              <a:rPr lang="en-US" dirty="0" smtClean="0"/>
              <a:t>Formal requests for additional resources.</a:t>
            </a:r>
          </a:p>
          <a:p>
            <a:pPr marL="1028700" lvl="2" indent="-344488" eaLnBrk="1" hangingPunct="1">
              <a:defRPr/>
            </a:pPr>
            <a:r>
              <a:rPr lang="en-US" dirty="0" smtClean="0"/>
              <a:t>Tasking work assignments.</a:t>
            </a:r>
          </a:p>
          <a:p>
            <a:pPr marL="495300" indent="-495300" eaLnBrk="1" hangingPunct="1">
              <a:defRPr/>
            </a:pPr>
            <a:r>
              <a:rPr lang="en-US" sz="2400" dirty="0" smtClean="0">
                <a:solidFill>
                  <a:srgbClr val="C00000"/>
                </a:solidFill>
              </a:rPr>
              <a:t/>
            </a:r>
            <a:br>
              <a:rPr lang="en-US" sz="2400" dirty="0" smtClean="0">
                <a:solidFill>
                  <a:srgbClr val="C00000"/>
                </a:solidFill>
              </a:rPr>
            </a:br>
            <a:endParaRPr lang="en-US" sz="2400" dirty="0" smtClean="0">
              <a:solidFill>
                <a:srgbClr val="C00000"/>
              </a:solidFill>
            </a:endParaRPr>
          </a:p>
          <a:p>
            <a:pPr eaLnBrk="1" hangingPunct="1">
              <a:defRPr/>
            </a:pPr>
            <a:endParaRPr lang="en-US" dirty="0" smtClean="0"/>
          </a:p>
        </p:txBody>
      </p:sp>
      <p:pic>
        <p:nvPicPr>
          <p:cNvPr id="8" name="Picture 4" descr="Firefighters"/>
          <p:cNvPicPr>
            <a:picLocks noChangeAspect="1" noChangeArrowheads="1"/>
          </p:cNvPicPr>
          <p:nvPr/>
        </p:nvPicPr>
        <p:blipFill>
          <a:blip r:embed="rId2"/>
          <a:srcRect/>
          <a:stretch>
            <a:fillRect/>
          </a:stretch>
        </p:blipFill>
        <p:spPr bwMode="auto">
          <a:xfrm>
            <a:off x="635000" y="3648075"/>
            <a:ext cx="2552700" cy="1995488"/>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
        <p:nvSpPr>
          <p:cNvPr id="22533" name="Text Box 5" descr="text box: Within the ICS organization, critical information must flow freely!&#10;"/>
          <p:cNvSpPr txBox="1">
            <a:spLocks noChangeArrowheads="1"/>
          </p:cNvSpPr>
          <p:nvPr/>
        </p:nvSpPr>
        <p:spPr bwMode="auto">
          <a:xfrm>
            <a:off x="3470275" y="3994150"/>
            <a:ext cx="5038725" cy="1200150"/>
          </a:xfrm>
          <a:prstGeom prst="rect">
            <a:avLst/>
          </a:prstGeom>
          <a:solidFill>
            <a:srgbClr val="25387D"/>
          </a:solidFill>
          <a:ln w="9525">
            <a:solidFill>
              <a:srgbClr val="25387D"/>
            </a:solidFill>
            <a:miter lim="800000"/>
            <a:headEnd/>
            <a:tailEnd/>
          </a:ln>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eaLnBrk="1" hangingPunct="1">
              <a:spcBef>
                <a:spcPct val="50000"/>
              </a:spcBef>
            </a:pPr>
            <a:r>
              <a:rPr lang="en-US" sz="2400" b="1" dirty="0">
                <a:solidFill>
                  <a:schemeClr val="bg1"/>
                </a:solidFill>
                <a:latin typeface="Arial" charset="0"/>
              </a:rPr>
              <a:t>Within the ICS organization, critical information must flow freely!</a:t>
            </a:r>
          </a:p>
        </p:txBody>
      </p:sp>
    </p:spTree>
  </p:cSld>
  <p:clrMapOvr>
    <a:masterClrMapping/>
  </p:clrMapOvr>
  <p:transition>
    <p:wipe dir="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spect="1" noChangeArrowheads="1"/>
          </p:cNvSpPr>
          <p:nvPr>
            <p:ph type="title"/>
          </p:nvPr>
        </p:nvSpPr>
        <p:spPr/>
        <p:txBody>
          <a:bodyPr/>
          <a:lstStyle/>
          <a:p>
            <a:r>
              <a:rPr lang="en-US" sz="3600" dirty="0" smtClean="0"/>
              <a:t>Informal Communication:  Examples</a:t>
            </a:r>
          </a:p>
        </p:txBody>
      </p:sp>
      <p:sp>
        <p:nvSpPr>
          <p:cNvPr id="6" name="Content Placeholder 6"/>
          <p:cNvSpPr>
            <a:spLocks noGrp="1"/>
          </p:cNvSpPr>
          <p:nvPr>
            <p:ph idx="1"/>
          </p:nvPr>
        </p:nvSpPr>
        <p:spPr>
          <a:xfrm>
            <a:off x="457200" y="1047750"/>
            <a:ext cx="4565650" cy="4724400"/>
          </a:xfrm>
        </p:spPr>
        <p:txBody>
          <a:bodyPr/>
          <a:lstStyle/>
          <a:p>
            <a:pPr lvl="1" eaLnBrk="1" hangingPunct="1">
              <a:spcBef>
                <a:spcPct val="60000"/>
              </a:spcBef>
              <a:defRPr/>
            </a:pPr>
            <a:r>
              <a:rPr lang="en-US" sz="2400" dirty="0" smtClean="0"/>
              <a:t>The Food Unit Leader may directly contact the Resources Unit Leader to determine the number of persons requiring feeding.</a:t>
            </a:r>
          </a:p>
          <a:p>
            <a:pPr lvl="1" eaLnBrk="1" hangingPunct="1">
              <a:spcBef>
                <a:spcPct val="60000"/>
              </a:spcBef>
              <a:defRPr/>
            </a:pPr>
            <a:r>
              <a:rPr lang="en-US" sz="2400" dirty="0" smtClean="0"/>
              <a:t>The Cost Unit Leader may directly discuss and share information on alternative strategies with the Planning Section Chief.</a:t>
            </a:r>
          </a:p>
          <a:p>
            <a:pPr marL="495300" indent="-495300" eaLnBrk="1" hangingPunct="1">
              <a:defRPr/>
            </a:pPr>
            <a:r>
              <a:rPr lang="en-US" sz="2400" dirty="0" smtClean="0">
                <a:solidFill>
                  <a:srgbClr val="C00000"/>
                </a:solidFill>
              </a:rPr>
              <a:t/>
            </a:r>
            <a:br>
              <a:rPr lang="en-US" sz="2400" dirty="0" smtClean="0">
                <a:solidFill>
                  <a:srgbClr val="C00000"/>
                </a:solidFill>
              </a:rPr>
            </a:br>
            <a:endParaRPr lang="en-US" sz="2400" dirty="0" smtClean="0">
              <a:solidFill>
                <a:srgbClr val="C00000"/>
              </a:solidFill>
            </a:endParaRPr>
          </a:p>
          <a:p>
            <a:pPr eaLnBrk="1" hangingPunct="1">
              <a:defRPr/>
            </a:pPr>
            <a:endParaRPr lang="en-US" dirty="0" smtClean="0"/>
          </a:p>
        </p:txBody>
      </p:sp>
      <p:pic>
        <p:nvPicPr>
          <p:cNvPr id="23556" name="Picture 2" descr="Chart&#10;Planning Section leading down to Resources Unit. Logistics Section leading down to Food Unit. Resources Unit and Food Unit are connected.&#10;&#10;A box labeled Planning Section. Finance/Admin Section leading down to Cost Unit. Planning Section and Cost Unit are connect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0163" y="1192213"/>
            <a:ext cx="3519487" cy="357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spect="1" noChangeArrowheads="1"/>
          </p:cNvSpPr>
          <p:nvPr>
            <p:ph type="title"/>
          </p:nvPr>
        </p:nvSpPr>
        <p:spPr/>
        <p:txBody>
          <a:bodyPr/>
          <a:lstStyle/>
          <a:p>
            <a:r>
              <a:rPr lang="en-US" sz="3600" dirty="0" smtClean="0"/>
              <a:t>Modular Organization</a:t>
            </a:r>
          </a:p>
        </p:txBody>
      </p:sp>
      <p:sp>
        <p:nvSpPr>
          <p:cNvPr id="6" name="Content Placeholder 6"/>
          <p:cNvSpPr>
            <a:spLocks noGrp="1"/>
          </p:cNvSpPr>
          <p:nvPr>
            <p:ph idx="1"/>
          </p:nvPr>
        </p:nvSpPr>
        <p:spPr>
          <a:xfrm>
            <a:off x="457200" y="1047750"/>
            <a:ext cx="8086725" cy="4724400"/>
          </a:xfrm>
        </p:spPr>
        <p:txBody>
          <a:bodyPr/>
          <a:lstStyle/>
          <a:p>
            <a:pPr eaLnBrk="1" hangingPunct="1">
              <a:defRPr/>
            </a:pPr>
            <a:r>
              <a:rPr lang="en-US" dirty="0" smtClean="0"/>
              <a:t>Incident command organizational structure is based on:</a:t>
            </a:r>
          </a:p>
          <a:p>
            <a:pPr lvl="1" eaLnBrk="1" hangingPunct="1">
              <a:defRPr/>
            </a:pPr>
            <a:r>
              <a:rPr lang="en-US" dirty="0" smtClean="0"/>
              <a:t>Size, type, and complexity of </a:t>
            </a:r>
            <a:br>
              <a:rPr lang="en-US" dirty="0" smtClean="0"/>
            </a:br>
            <a:r>
              <a:rPr lang="en-US" dirty="0" smtClean="0"/>
              <a:t>the incident.</a:t>
            </a:r>
          </a:p>
          <a:p>
            <a:pPr lvl="1" eaLnBrk="1" hangingPunct="1">
              <a:defRPr/>
            </a:pPr>
            <a:r>
              <a:rPr lang="en-US" dirty="0" smtClean="0"/>
              <a:t>Specifics of the hazard </a:t>
            </a:r>
            <a:br>
              <a:rPr lang="en-US" dirty="0" smtClean="0"/>
            </a:br>
            <a:r>
              <a:rPr lang="en-US" dirty="0" smtClean="0"/>
              <a:t>environment created by </a:t>
            </a:r>
            <a:br>
              <a:rPr lang="en-US" dirty="0" smtClean="0"/>
            </a:br>
            <a:r>
              <a:rPr lang="en-US" dirty="0" smtClean="0"/>
              <a:t>the incident. </a:t>
            </a:r>
          </a:p>
          <a:p>
            <a:pPr lvl="1" eaLnBrk="1" hangingPunct="1">
              <a:defRPr/>
            </a:pPr>
            <a:r>
              <a:rPr lang="en-US" dirty="0" smtClean="0"/>
              <a:t>Incident planning process </a:t>
            </a:r>
            <a:br>
              <a:rPr lang="en-US" dirty="0" smtClean="0"/>
            </a:br>
            <a:r>
              <a:rPr lang="en-US" dirty="0" smtClean="0"/>
              <a:t>and incident objectives.</a:t>
            </a:r>
          </a:p>
          <a:p>
            <a:pPr marL="495300" indent="-495300" eaLnBrk="1" hangingPunct="1">
              <a:defRPr/>
            </a:pPr>
            <a:r>
              <a:rPr lang="en-US" sz="2400" dirty="0" smtClean="0">
                <a:solidFill>
                  <a:srgbClr val="C00000"/>
                </a:solidFill>
              </a:rPr>
              <a:t/>
            </a:r>
            <a:br>
              <a:rPr lang="en-US" sz="2400" dirty="0" smtClean="0">
                <a:solidFill>
                  <a:srgbClr val="C00000"/>
                </a:solidFill>
              </a:rPr>
            </a:br>
            <a:endParaRPr lang="en-US" sz="2400" dirty="0" smtClean="0">
              <a:solidFill>
                <a:srgbClr val="C00000"/>
              </a:solidFill>
            </a:endParaRPr>
          </a:p>
          <a:p>
            <a:pPr eaLnBrk="1" hangingPunct="1">
              <a:defRPr/>
            </a:pPr>
            <a:endParaRPr lang="en-US" dirty="0" smtClean="0"/>
          </a:p>
        </p:txBody>
      </p:sp>
      <p:grpSp>
        <p:nvGrpSpPr>
          <p:cNvPr id="2" name="Group 20" descr="Empty charts"/>
          <p:cNvGrpSpPr>
            <a:grpSpLocks/>
          </p:cNvGrpSpPr>
          <p:nvPr/>
        </p:nvGrpSpPr>
        <p:grpSpPr bwMode="auto">
          <a:xfrm>
            <a:off x="5634038" y="2794000"/>
            <a:ext cx="2847975" cy="2438400"/>
            <a:chOff x="3582" y="1296"/>
            <a:chExt cx="1794" cy="1536"/>
          </a:xfrm>
        </p:grpSpPr>
        <p:sp>
          <p:nvSpPr>
            <p:cNvPr id="24581" name="AutoShape 5"/>
            <p:cNvSpPr>
              <a:spLocks noChangeArrowheads="1"/>
            </p:cNvSpPr>
            <p:nvPr/>
          </p:nvSpPr>
          <p:spPr bwMode="auto">
            <a:xfrm>
              <a:off x="3918" y="1632"/>
              <a:ext cx="277" cy="672"/>
            </a:xfrm>
            <a:prstGeom prst="curvedRightArrow">
              <a:avLst>
                <a:gd name="adj1" fmla="val 48520"/>
                <a:gd name="adj2" fmla="val 97040"/>
                <a:gd name="adj3" fmla="val 33333"/>
              </a:avLst>
            </a:prstGeom>
            <a:solidFill>
              <a:srgbClr val="C00000"/>
            </a:solidFill>
            <a:ln w="9525">
              <a:solidFill>
                <a:srgbClr val="25387D"/>
              </a:solidFill>
              <a:miter lim="800000"/>
              <a:headEnd/>
              <a:tailEnd/>
            </a:ln>
          </p:spPr>
          <p:txBody>
            <a:bodyPr wrap="none" anchor="ctr"/>
            <a:lstStyle/>
            <a:p>
              <a:endParaRPr lang="en-US"/>
            </a:p>
          </p:txBody>
        </p:sp>
        <p:cxnSp>
          <p:nvCxnSpPr>
            <p:cNvPr id="24582" name="AutoShape 6"/>
            <p:cNvCxnSpPr>
              <a:cxnSpLocks noChangeShapeType="1"/>
            </p:cNvCxnSpPr>
            <p:nvPr/>
          </p:nvCxnSpPr>
          <p:spPr bwMode="auto">
            <a:xfrm rot="5400000" flipV="1">
              <a:off x="4120" y="1372"/>
              <a:ext cx="5" cy="672"/>
            </a:xfrm>
            <a:prstGeom prst="bentConnector3">
              <a:avLst>
                <a:gd name="adj1" fmla="val -3300000"/>
              </a:avLst>
            </a:prstGeom>
            <a:noFill/>
            <a:ln w="22225">
              <a:solidFill>
                <a:srgbClr val="25387D"/>
              </a:solidFill>
              <a:miter lim="800000"/>
              <a:headEnd/>
              <a:tailEnd/>
            </a:ln>
            <a:extLst>
              <a:ext uri="{909E8E84-426E-40DD-AFC4-6F175D3DCCD1}">
                <a14:hiddenFill xmlns:a14="http://schemas.microsoft.com/office/drawing/2010/main">
                  <a:noFill/>
                </a14:hiddenFill>
              </a:ext>
            </a:extLst>
          </p:spPr>
        </p:cxnSp>
        <p:sp>
          <p:nvSpPr>
            <p:cNvPr id="9" name="AutoShape 7"/>
            <p:cNvSpPr>
              <a:spLocks noChangeArrowheads="1"/>
            </p:cNvSpPr>
            <p:nvPr/>
          </p:nvSpPr>
          <p:spPr bwMode="auto">
            <a:xfrm>
              <a:off x="3582" y="1584"/>
              <a:ext cx="432" cy="187"/>
            </a:xfrm>
            <a:prstGeom prst="cube">
              <a:avLst>
                <a:gd name="adj" fmla="val 11310"/>
              </a:avLst>
            </a:prstGeom>
            <a:gradFill rotWithShape="0">
              <a:gsLst>
                <a:gs pos="0">
                  <a:srgbClr val="DDDDDD"/>
                </a:gs>
                <a:gs pos="50000">
                  <a:schemeClr val="bg1"/>
                </a:gs>
                <a:gs pos="100000">
                  <a:srgbClr val="DDDDDD"/>
                </a:gs>
              </a:gsLst>
              <a:lin ang="18900000" scaled="1"/>
            </a:gra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nSpc>
                  <a:spcPct val="85000"/>
                </a:lnSpc>
                <a:defRPr/>
              </a:pPr>
              <a:endParaRPr lang="en-US" sz="1400">
                <a:solidFill>
                  <a:srgbClr val="1D3B59"/>
                </a:solidFill>
                <a:latin typeface="Arial" charset="0"/>
              </a:endParaRPr>
            </a:p>
          </p:txBody>
        </p:sp>
        <p:sp>
          <p:nvSpPr>
            <p:cNvPr id="10" name="AutoShape 8"/>
            <p:cNvSpPr>
              <a:spLocks noChangeArrowheads="1"/>
            </p:cNvSpPr>
            <p:nvPr/>
          </p:nvSpPr>
          <p:spPr bwMode="auto">
            <a:xfrm>
              <a:off x="4254" y="1589"/>
              <a:ext cx="432" cy="187"/>
            </a:xfrm>
            <a:prstGeom prst="cube">
              <a:avLst>
                <a:gd name="adj" fmla="val 11310"/>
              </a:avLst>
            </a:prstGeom>
            <a:gradFill rotWithShape="0">
              <a:gsLst>
                <a:gs pos="0">
                  <a:srgbClr val="DDDDDD"/>
                </a:gs>
                <a:gs pos="50000">
                  <a:schemeClr val="bg1"/>
                </a:gs>
                <a:gs pos="100000">
                  <a:srgbClr val="DDDDDD"/>
                </a:gs>
              </a:gsLst>
              <a:lin ang="18900000" scaled="1"/>
            </a:gra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nSpc>
                  <a:spcPct val="85000"/>
                </a:lnSpc>
                <a:defRPr/>
              </a:pPr>
              <a:endParaRPr lang="en-US" sz="1400">
                <a:solidFill>
                  <a:srgbClr val="1D3B59"/>
                </a:solidFill>
                <a:latin typeface="Arial" charset="0"/>
              </a:endParaRPr>
            </a:p>
          </p:txBody>
        </p:sp>
        <p:sp>
          <p:nvSpPr>
            <p:cNvPr id="24585" name="Line 9"/>
            <p:cNvSpPr>
              <a:spLocks noChangeShapeType="1"/>
            </p:cNvSpPr>
            <p:nvPr/>
          </p:nvSpPr>
          <p:spPr bwMode="auto">
            <a:xfrm flipV="1">
              <a:off x="4110" y="1440"/>
              <a:ext cx="0" cy="96"/>
            </a:xfrm>
            <a:prstGeom prst="line">
              <a:avLst/>
            </a:prstGeom>
            <a:noFill/>
            <a:ln w="22225">
              <a:solidFill>
                <a:srgbClr val="25387D"/>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2" name="AutoShape 10"/>
            <p:cNvSpPr>
              <a:spLocks noChangeArrowheads="1"/>
            </p:cNvSpPr>
            <p:nvPr/>
          </p:nvSpPr>
          <p:spPr bwMode="auto">
            <a:xfrm>
              <a:off x="3822" y="1296"/>
              <a:ext cx="624" cy="187"/>
            </a:xfrm>
            <a:prstGeom prst="cube">
              <a:avLst>
                <a:gd name="adj" fmla="val 11310"/>
              </a:avLst>
            </a:prstGeom>
            <a:gradFill rotWithShape="0">
              <a:gsLst>
                <a:gs pos="0">
                  <a:srgbClr val="DDDDDD"/>
                </a:gs>
                <a:gs pos="50000">
                  <a:schemeClr val="bg1"/>
                </a:gs>
                <a:gs pos="100000">
                  <a:srgbClr val="DDDDDD"/>
                </a:gs>
              </a:gsLst>
              <a:lin ang="18900000" scaled="1"/>
            </a:gra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nSpc>
                  <a:spcPct val="85000"/>
                </a:lnSpc>
                <a:defRPr/>
              </a:pPr>
              <a:endParaRPr lang="en-US" sz="1400">
                <a:solidFill>
                  <a:srgbClr val="1D3B59"/>
                </a:solidFill>
                <a:latin typeface="Arial" charset="0"/>
              </a:endParaRPr>
            </a:p>
          </p:txBody>
        </p:sp>
        <p:cxnSp>
          <p:nvCxnSpPr>
            <p:cNvPr id="24587" name="AutoShape 11"/>
            <p:cNvCxnSpPr>
              <a:cxnSpLocks noChangeShapeType="1"/>
            </p:cNvCxnSpPr>
            <p:nvPr/>
          </p:nvCxnSpPr>
          <p:spPr bwMode="auto">
            <a:xfrm rot="5400000" flipV="1">
              <a:off x="4648" y="2140"/>
              <a:ext cx="5" cy="672"/>
            </a:xfrm>
            <a:prstGeom prst="bentConnector3">
              <a:avLst>
                <a:gd name="adj1" fmla="val -3300000"/>
              </a:avLst>
            </a:prstGeom>
            <a:noFill/>
            <a:ln w="22225">
              <a:solidFill>
                <a:srgbClr val="25387D"/>
              </a:solidFill>
              <a:miter lim="800000"/>
              <a:headEnd/>
              <a:tailEnd/>
            </a:ln>
            <a:extLst>
              <a:ext uri="{909E8E84-426E-40DD-AFC4-6F175D3DCCD1}">
                <a14:hiddenFill xmlns:a14="http://schemas.microsoft.com/office/drawing/2010/main">
                  <a:noFill/>
                </a14:hiddenFill>
              </a:ext>
            </a:extLst>
          </p:spPr>
        </p:cxnSp>
        <p:sp>
          <p:nvSpPr>
            <p:cNvPr id="14" name="AutoShape 12"/>
            <p:cNvSpPr>
              <a:spLocks noChangeArrowheads="1"/>
            </p:cNvSpPr>
            <p:nvPr/>
          </p:nvSpPr>
          <p:spPr bwMode="auto">
            <a:xfrm>
              <a:off x="4110" y="2352"/>
              <a:ext cx="432" cy="187"/>
            </a:xfrm>
            <a:prstGeom prst="cube">
              <a:avLst>
                <a:gd name="adj" fmla="val 11310"/>
              </a:avLst>
            </a:prstGeom>
            <a:gradFill rotWithShape="0">
              <a:gsLst>
                <a:gs pos="0">
                  <a:srgbClr val="DDDDDD"/>
                </a:gs>
                <a:gs pos="50000">
                  <a:schemeClr val="bg1"/>
                </a:gs>
                <a:gs pos="100000">
                  <a:srgbClr val="DDDDDD"/>
                </a:gs>
              </a:gsLst>
              <a:lin ang="18900000" scaled="1"/>
            </a:gra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nSpc>
                  <a:spcPct val="85000"/>
                </a:lnSpc>
                <a:defRPr/>
              </a:pPr>
              <a:endParaRPr lang="en-US" sz="1400">
                <a:solidFill>
                  <a:srgbClr val="1D3B59"/>
                </a:solidFill>
                <a:latin typeface="Arial" charset="0"/>
              </a:endParaRPr>
            </a:p>
          </p:txBody>
        </p:sp>
        <p:sp>
          <p:nvSpPr>
            <p:cNvPr id="24589" name="Line 13"/>
            <p:cNvSpPr>
              <a:spLocks noChangeShapeType="1"/>
            </p:cNvSpPr>
            <p:nvPr/>
          </p:nvSpPr>
          <p:spPr bwMode="auto">
            <a:xfrm flipV="1">
              <a:off x="4638" y="2208"/>
              <a:ext cx="0" cy="96"/>
            </a:xfrm>
            <a:prstGeom prst="line">
              <a:avLst/>
            </a:prstGeom>
            <a:noFill/>
            <a:ln w="22225">
              <a:solidFill>
                <a:srgbClr val="25387D"/>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16" name="AutoShape 14"/>
            <p:cNvSpPr>
              <a:spLocks noChangeArrowheads="1"/>
            </p:cNvSpPr>
            <p:nvPr/>
          </p:nvSpPr>
          <p:spPr bwMode="auto">
            <a:xfrm>
              <a:off x="4350" y="2064"/>
              <a:ext cx="624" cy="187"/>
            </a:xfrm>
            <a:prstGeom prst="cube">
              <a:avLst>
                <a:gd name="adj" fmla="val 11310"/>
              </a:avLst>
            </a:prstGeom>
            <a:gradFill rotWithShape="0">
              <a:gsLst>
                <a:gs pos="0">
                  <a:srgbClr val="DDDDDD"/>
                </a:gs>
                <a:gs pos="50000">
                  <a:schemeClr val="bg1"/>
                </a:gs>
                <a:gs pos="100000">
                  <a:srgbClr val="DDDDDD"/>
                </a:gs>
              </a:gsLst>
              <a:lin ang="18900000" scaled="1"/>
            </a:gra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nSpc>
                  <a:spcPct val="85000"/>
                </a:lnSpc>
                <a:defRPr/>
              </a:pPr>
              <a:endParaRPr lang="en-US" sz="1400">
                <a:solidFill>
                  <a:srgbClr val="1D3B59"/>
                </a:solidFill>
                <a:latin typeface="Arial" charset="0"/>
              </a:endParaRPr>
            </a:p>
          </p:txBody>
        </p:sp>
        <p:cxnSp>
          <p:nvCxnSpPr>
            <p:cNvPr id="24591" name="AutoShape 15"/>
            <p:cNvCxnSpPr>
              <a:cxnSpLocks noChangeShapeType="1"/>
            </p:cNvCxnSpPr>
            <p:nvPr/>
          </p:nvCxnSpPr>
          <p:spPr bwMode="auto">
            <a:xfrm rot="5400000" flipV="1">
              <a:off x="4982" y="2567"/>
              <a:ext cx="2" cy="432"/>
            </a:xfrm>
            <a:prstGeom prst="bentConnector3">
              <a:avLst>
                <a:gd name="adj1" fmla="val -8150000"/>
              </a:avLst>
            </a:prstGeom>
            <a:noFill/>
            <a:ln w="22225">
              <a:solidFill>
                <a:srgbClr val="25387D"/>
              </a:solidFill>
              <a:miter lim="800000"/>
              <a:headEnd/>
              <a:tailEnd/>
            </a:ln>
            <a:extLst>
              <a:ext uri="{909E8E84-426E-40DD-AFC4-6F175D3DCCD1}">
                <a14:hiddenFill xmlns:a14="http://schemas.microsoft.com/office/drawing/2010/main">
                  <a:noFill/>
                </a14:hiddenFill>
              </a:ext>
            </a:extLst>
          </p:spPr>
        </p:cxnSp>
        <p:sp>
          <p:nvSpPr>
            <p:cNvPr id="18" name="AutoShape 16"/>
            <p:cNvSpPr>
              <a:spLocks noChangeArrowheads="1"/>
            </p:cNvSpPr>
            <p:nvPr/>
          </p:nvSpPr>
          <p:spPr bwMode="auto">
            <a:xfrm>
              <a:off x="5040" y="2666"/>
              <a:ext cx="336" cy="166"/>
            </a:xfrm>
            <a:prstGeom prst="cube">
              <a:avLst>
                <a:gd name="adj" fmla="val 11310"/>
              </a:avLst>
            </a:prstGeom>
            <a:gradFill rotWithShape="0">
              <a:gsLst>
                <a:gs pos="0">
                  <a:srgbClr val="DDDDDD"/>
                </a:gs>
                <a:gs pos="50000">
                  <a:schemeClr val="bg1"/>
                </a:gs>
                <a:gs pos="100000">
                  <a:srgbClr val="DDDDDD"/>
                </a:gs>
              </a:gsLst>
              <a:lin ang="18900000" scaled="1"/>
            </a:gra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nSpc>
                  <a:spcPct val="85000"/>
                </a:lnSpc>
                <a:defRPr/>
              </a:pPr>
              <a:endParaRPr lang="en-US" sz="1400">
                <a:solidFill>
                  <a:srgbClr val="1D3B59"/>
                </a:solidFill>
                <a:latin typeface="Arial" charset="0"/>
              </a:endParaRPr>
            </a:p>
          </p:txBody>
        </p:sp>
        <p:sp>
          <p:nvSpPr>
            <p:cNvPr id="19" name="AutoShape 17"/>
            <p:cNvSpPr>
              <a:spLocks noChangeArrowheads="1"/>
            </p:cNvSpPr>
            <p:nvPr/>
          </p:nvSpPr>
          <p:spPr bwMode="auto">
            <a:xfrm>
              <a:off x="4608" y="2664"/>
              <a:ext cx="336" cy="166"/>
            </a:xfrm>
            <a:prstGeom prst="cube">
              <a:avLst>
                <a:gd name="adj" fmla="val 11310"/>
              </a:avLst>
            </a:prstGeom>
            <a:gradFill rotWithShape="0">
              <a:gsLst>
                <a:gs pos="0">
                  <a:srgbClr val="DDDDDD"/>
                </a:gs>
                <a:gs pos="50000">
                  <a:schemeClr val="bg1"/>
                </a:gs>
                <a:gs pos="100000">
                  <a:srgbClr val="DDDDDD"/>
                </a:gs>
              </a:gsLst>
              <a:lin ang="18900000" scaled="1"/>
            </a:gra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nSpc>
                  <a:spcPct val="85000"/>
                </a:lnSpc>
                <a:defRPr/>
              </a:pPr>
              <a:endParaRPr lang="en-US" sz="1400">
                <a:solidFill>
                  <a:srgbClr val="1D3B59"/>
                </a:solidFill>
                <a:latin typeface="Arial" charset="0"/>
              </a:endParaRPr>
            </a:p>
          </p:txBody>
        </p:sp>
        <p:sp>
          <p:nvSpPr>
            <p:cNvPr id="24594" name="Line 18"/>
            <p:cNvSpPr>
              <a:spLocks noChangeShapeType="1"/>
            </p:cNvSpPr>
            <p:nvPr/>
          </p:nvSpPr>
          <p:spPr bwMode="auto">
            <a:xfrm flipV="1">
              <a:off x="4986" y="2472"/>
              <a:ext cx="0" cy="144"/>
            </a:xfrm>
            <a:prstGeom prst="line">
              <a:avLst/>
            </a:prstGeom>
            <a:noFill/>
            <a:ln w="22225">
              <a:solidFill>
                <a:srgbClr val="25387D"/>
              </a:solidFill>
              <a:round/>
              <a:headEnd/>
              <a:tailEnd/>
            </a:ln>
            <a:extLst>
              <a:ext uri="{909E8E84-426E-40DD-AFC4-6F175D3DCCD1}">
                <a14:hiddenFill xmlns:a14="http://schemas.microsoft.com/office/drawing/2010/main">
                  <a:noFill/>
                </a14:hiddenFill>
              </a:ext>
            </a:extLst>
          </p:spPr>
          <p:txBody>
            <a:bodyPr wrap="none" anchor="ctr"/>
            <a:lstStyle/>
            <a:p>
              <a:endParaRPr lang="en-US"/>
            </a:p>
          </p:txBody>
        </p:sp>
        <p:sp>
          <p:nvSpPr>
            <p:cNvPr id="21" name="AutoShape 19"/>
            <p:cNvSpPr>
              <a:spLocks noChangeArrowheads="1"/>
            </p:cNvSpPr>
            <p:nvPr/>
          </p:nvSpPr>
          <p:spPr bwMode="auto">
            <a:xfrm>
              <a:off x="4782" y="2357"/>
              <a:ext cx="432" cy="187"/>
            </a:xfrm>
            <a:prstGeom prst="cube">
              <a:avLst>
                <a:gd name="adj" fmla="val 11310"/>
              </a:avLst>
            </a:prstGeom>
            <a:gradFill rotWithShape="0">
              <a:gsLst>
                <a:gs pos="0">
                  <a:srgbClr val="DDDDDD"/>
                </a:gs>
                <a:gs pos="50000">
                  <a:schemeClr val="bg1"/>
                </a:gs>
                <a:gs pos="100000">
                  <a:srgbClr val="DDDDDD"/>
                </a:gs>
              </a:gsLst>
              <a:lin ang="18900000" scaled="1"/>
            </a:gradFill>
            <a:ln w="9525">
              <a:solidFill>
                <a:srgbClr val="25387D"/>
              </a:solidFill>
              <a:miter lim="800000"/>
              <a:headEnd/>
              <a:tailEnd/>
            </a:ln>
            <a:effectLst>
              <a:outerShdw dist="35921" dir="2700000" algn="ctr" rotWithShape="0">
                <a:srgbClr val="18314A">
                  <a:alpha val="50000"/>
                </a:srgbClr>
              </a:outerShdw>
            </a:effectLst>
          </p:spPr>
          <p:txBody>
            <a:bodyPr wrap="none" bIns="18288" anchor="ctr"/>
            <a:lstStyle/>
            <a:p>
              <a:pPr>
                <a:lnSpc>
                  <a:spcPct val="85000"/>
                </a:lnSpc>
                <a:defRPr/>
              </a:pPr>
              <a:endParaRPr lang="en-US" sz="1400">
                <a:solidFill>
                  <a:srgbClr val="1D3B59"/>
                </a:solidFill>
                <a:latin typeface="Arial" charset="0"/>
              </a:endParaRPr>
            </a:p>
          </p:txBody>
        </p:sp>
      </p:grpSp>
    </p:spTree>
  </p:cSld>
  <p:clrMapOvr>
    <a:masterClrMapping/>
  </p:clrMapOvr>
  <p:transition>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1"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spect="1" noChangeArrowheads="1"/>
          </p:cNvSpPr>
          <p:nvPr>
            <p:ph type="title"/>
          </p:nvPr>
        </p:nvSpPr>
        <p:spPr/>
        <p:txBody>
          <a:bodyPr/>
          <a:lstStyle/>
          <a:p>
            <a:r>
              <a:rPr lang="en-US" sz="3600" dirty="0" smtClean="0"/>
              <a:t>ICS Expansion and Contraction </a:t>
            </a:r>
          </a:p>
        </p:txBody>
      </p:sp>
      <p:sp>
        <p:nvSpPr>
          <p:cNvPr id="6" name="Content Placeholder 6"/>
          <p:cNvSpPr>
            <a:spLocks noGrp="1"/>
          </p:cNvSpPr>
          <p:nvPr>
            <p:ph idx="1"/>
          </p:nvPr>
        </p:nvSpPr>
        <p:spPr>
          <a:xfrm>
            <a:off x="457200" y="1047750"/>
            <a:ext cx="7826375" cy="4724400"/>
          </a:xfrm>
        </p:spPr>
        <p:txBody>
          <a:bodyPr/>
          <a:lstStyle/>
          <a:p>
            <a:pPr eaLnBrk="1" hangingPunct="1">
              <a:defRPr/>
            </a:pPr>
            <a:r>
              <a:rPr lang="en-US" dirty="0" smtClean="0"/>
              <a:t>Although there are no hard-and-fast rules, remember that:  </a:t>
            </a:r>
          </a:p>
          <a:p>
            <a:pPr lvl="1" eaLnBrk="1" hangingPunct="1">
              <a:defRPr/>
            </a:pPr>
            <a:r>
              <a:rPr lang="en-US" dirty="0" smtClean="0"/>
              <a:t>Only functions/positions that are necessary are filled.</a:t>
            </a:r>
          </a:p>
          <a:p>
            <a:pPr lvl="1" eaLnBrk="1" hangingPunct="1">
              <a:defRPr/>
            </a:pPr>
            <a:r>
              <a:rPr lang="en-US" dirty="0" smtClean="0"/>
              <a:t>Each activated element must </a:t>
            </a:r>
            <a:br>
              <a:rPr lang="en-US" dirty="0" smtClean="0"/>
            </a:br>
            <a:r>
              <a:rPr lang="en-US" dirty="0" smtClean="0"/>
              <a:t>have a person in charge.</a:t>
            </a:r>
          </a:p>
          <a:p>
            <a:pPr lvl="1" eaLnBrk="1" hangingPunct="1">
              <a:defRPr/>
            </a:pPr>
            <a:r>
              <a:rPr lang="en-US" dirty="0" smtClean="0"/>
              <a:t>An effective span of control </a:t>
            </a:r>
            <a:br>
              <a:rPr lang="en-US" dirty="0" smtClean="0"/>
            </a:br>
            <a:r>
              <a:rPr lang="en-US" dirty="0" smtClean="0"/>
              <a:t>must be maintained.</a:t>
            </a:r>
          </a:p>
          <a:p>
            <a:pPr marL="495300" indent="-495300" eaLnBrk="1" hangingPunct="1">
              <a:defRPr/>
            </a:pPr>
            <a:r>
              <a:rPr lang="en-US" sz="2400" dirty="0" smtClean="0">
                <a:solidFill>
                  <a:srgbClr val="C00000"/>
                </a:solidFill>
              </a:rPr>
              <a:t/>
            </a:r>
            <a:br>
              <a:rPr lang="en-US" sz="2400" dirty="0" smtClean="0">
                <a:solidFill>
                  <a:srgbClr val="C00000"/>
                </a:solidFill>
              </a:rPr>
            </a:br>
            <a:endParaRPr lang="en-US" sz="2400" dirty="0" smtClean="0">
              <a:solidFill>
                <a:srgbClr val="C00000"/>
              </a:solidFill>
            </a:endParaRPr>
          </a:p>
          <a:p>
            <a:pPr eaLnBrk="1" hangingPunct="1">
              <a:defRPr/>
            </a:pPr>
            <a:endParaRPr lang="en-US" dirty="0" smtClean="0"/>
          </a:p>
        </p:txBody>
      </p:sp>
      <p:pic>
        <p:nvPicPr>
          <p:cNvPr id="25604" name="Picture 2" descr="Empty tree dia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32500" y="2505075"/>
            <a:ext cx="2678113" cy="301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smtClean="0"/>
              <a:t>Unit Objectives (1 of 2)</a:t>
            </a:r>
          </a:p>
        </p:txBody>
      </p:sp>
      <p:sp>
        <p:nvSpPr>
          <p:cNvPr id="8195" name="Rectangle 3"/>
          <p:cNvSpPr>
            <a:spLocks noGrp="1" noChangeArrowheads="1"/>
          </p:cNvSpPr>
          <p:nvPr>
            <p:ph type="body" idx="1"/>
          </p:nvPr>
        </p:nvSpPr>
        <p:spPr>
          <a:xfrm>
            <a:off x="457200" y="1068388"/>
            <a:ext cx="8196263" cy="4646612"/>
          </a:xfrm>
        </p:spPr>
        <p:txBody>
          <a:bodyPr/>
          <a:lstStyle/>
          <a:p>
            <a:pPr lvl="1" eaLnBrk="1" hangingPunct="1"/>
            <a:r>
              <a:rPr lang="en-US" sz="2400" dirty="0" smtClean="0"/>
              <a:t>Describe how ICS fits into the Command and Management component of NIMS.</a:t>
            </a:r>
          </a:p>
          <a:p>
            <a:pPr lvl="1" eaLnBrk="1" hangingPunct="1"/>
            <a:r>
              <a:rPr lang="en-US" sz="2400" dirty="0" smtClean="0"/>
              <a:t>Describe ICS reporting and working relationships for Technical Specialists and Agency Representatives.</a:t>
            </a:r>
          </a:p>
          <a:p>
            <a:pPr lvl="1" eaLnBrk="1" hangingPunct="1"/>
            <a:r>
              <a:rPr lang="en-US" sz="2400" dirty="0" smtClean="0"/>
              <a:t>Describe reporting relationships and information flow within the organization.</a:t>
            </a:r>
          </a:p>
          <a:p>
            <a:pPr lvl="1" eaLnBrk="1" hangingPunct="1"/>
            <a:r>
              <a:rPr lang="en-US" sz="2400" dirty="0" smtClean="0"/>
              <a:t>Match responsibility statements to each ICS organizational element.</a:t>
            </a:r>
          </a:p>
          <a:p>
            <a:pPr lvl="1" eaLnBrk="1" hangingPunct="1"/>
            <a:r>
              <a:rPr lang="en-US" sz="2400" dirty="0" smtClean="0"/>
              <a:t>List the ICS positions that may include Deputies and describe Deputy roles and responsibilities.</a:t>
            </a:r>
          </a:p>
        </p:txBody>
      </p:sp>
    </p:spTree>
  </p:cSld>
  <p:clrMapOvr>
    <a:masterClrMapping/>
  </p:clrMapOvr>
  <p:transition>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spect="1" noChangeArrowheads="1"/>
          </p:cNvSpPr>
          <p:nvPr>
            <p:ph type="title"/>
          </p:nvPr>
        </p:nvSpPr>
        <p:spPr/>
        <p:txBody>
          <a:bodyPr/>
          <a:lstStyle/>
          <a:p>
            <a:r>
              <a:rPr lang="en-US" sz="3600" dirty="0" smtClean="0"/>
              <a:t>Delegation</a:t>
            </a:r>
          </a:p>
        </p:txBody>
      </p:sp>
      <p:sp>
        <p:nvSpPr>
          <p:cNvPr id="6" name="Content Placeholder 6"/>
          <p:cNvSpPr>
            <a:spLocks noGrp="1"/>
          </p:cNvSpPr>
          <p:nvPr>
            <p:ph idx="1"/>
          </p:nvPr>
        </p:nvSpPr>
        <p:spPr>
          <a:xfrm>
            <a:off x="457200" y="1047750"/>
            <a:ext cx="8181975" cy="4724400"/>
          </a:xfrm>
        </p:spPr>
        <p:txBody>
          <a:bodyPr/>
          <a:lstStyle/>
          <a:p>
            <a:pPr eaLnBrk="1" hangingPunct="1">
              <a:defRPr/>
            </a:pPr>
            <a:r>
              <a:rPr lang="en-US" dirty="0" smtClean="0"/>
              <a:t>Delegating to the lowest level possible allows ICS supervisors to:</a:t>
            </a:r>
          </a:p>
          <a:p>
            <a:pPr lvl="1" eaLnBrk="1" hangingPunct="1">
              <a:defRPr/>
            </a:pPr>
            <a:r>
              <a:rPr lang="en-US" dirty="0" smtClean="0"/>
              <a:t>Assign responsibilities to subordinates.  Until a task is delegated, the supervisor  must assume responsibility for completing it.</a:t>
            </a:r>
          </a:p>
          <a:p>
            <a:pPr lvl="1" eaLnBrk="1" hangingPunct="1">
              <a:defRPr/>
            </a:pPr>
            <a:r>
              <a:rPr lang="en-US" dirty="0" smtClean="0"/>
              <a:t>Maintain a manageable span of </a:t>
            </a:r>
            <a:br>
              <a:rPr lang="en-US" dirty="0" smtClean="0"/>
            </a:br>
            <a:r>
              <a:rPr lang="en-US" dirty="0" smtClean="0"/>
              <a:t>control for the supervisor.</a:t>
            </a:r>
          </a:p>
          <a:p>
            <a:pPr marL="495300" indent="-495300" eaLnBrk="1" hangingPunct="1">
              <a:defRPr/>
            </a:pPr>
            <a:r>
              <a:rPr lang="en-US" sz="2400" dirty="0" smtClean="0">
                <a:solidFill>
                  <a:srgbClr val="C00000"/>
                </a:solidFill>
              </a:rPr>
              <a:t/>
            </a:r>
            <a:br>
              <a:rPr lang="en-US" sz="2400" dirty="0" smtClean="0">
                <a:solidFill>
                  <a:srgbClr val="C00000"/>
                </a:solidFill>
              </a:rPr>
            </a:br>
            <a:endParaRPr lang="en-US" sz="2400" dirty="0" smtClean="0">
              <a:solidFill>
                <a:srgbClr val="C00000"/>
              </a:solidFill>
            </a:endParaRPr>
          </a:p>
          <a:p>
            <a:pPr eaLnBrk="1" hangingPunct="1">
              <a:defRPr/>
            </a:pPr>
            <a:endParaRPr lang="en-US" dirty="0" smtClean="0"/>
          </a:p>
        </p:txBody>
      </p:sp>
      <p:grpSp>
        <p:nvGrpSpPr>
          <p:cNvPr id="2" name="Group 1100" descr="Empty chart"/>
          <p:cNvGrpSpPr>
            <a:grpSpLocks/>
          </p:cNvGrpSpPr>
          <p:nvPr/>
        </p:nvGrpSpPr>
        <p:grpSpPr bwMode="auto">
          <a:xfrm>
            <a:off x="6203664" y="3745836"/>
            <a:ext cx="2444750" cy="1865313"/>
            <a:chOff x="4080" y="2400"/>
            <a:chExt cx="1540" cy="1175"/>
          </a:xfrm>
          <a:solidFill>
            <a:srgbClr val="C00000"/>
          </a:solidFill>
        </p:grpSpPr>
        <p:sp>
          <p:nvSpPr>
            <p:cNvPr id="7" name="Line 1029"/>
            <p:cNvSpPr>
              <a:spLocks noChangeShapeType="1"/>
            </p:cNvSpPr>
            <p:nvPr/>
          </p:nvSpPr>
          <p:spPr bwMode="auto">
            <a:xfrm>
              <a:off x="4804" y="2592"/>
              <a:ext cx="0" cy="336"/>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8" name="Line 1030"/>
            <p:cNvSpPr>
              <a:spLocks noChangeShapeType="1"/>
            </p:cNvSpPr>
            <p:nvPr/>
          </p:nvSpPr>
          <p:spPr bwMode="auto">
            <a:xfrm>
              <a:off x="4324" y="2928"/>
              <a:ext cx="1152" cy="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9" name="Line 1031"/>
            <p:cNvSpPr>
              <a:spLocks noChangeShapeType="1"/>
            </p:cNvSpPr>
            <p:nvPr/>
          </p:nvSpPr>
          <p:spPr bwMode="auto">
            <a:xfrm>
              <a:off x="4804" y="2640"/>
              <a:ext cx="240" cy="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10" name="Line 1032"/>
            <p:cNvSpPr>
              <a:spLocks noChangeShapeType="1"/>
            </p:cNvSpPr>
            <p:nvPr/>
          </p:nvSpPr>
          <p:spPr bwMode="auto">
            <a:xfrm>
              <a:off x="4804" y="2832"/>
              <a:ext cx="240" cy="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11" name="Line 1033"/>
            <p:cNvSpPr>
              <a:spLocks noChangeShapeType="1"/>
            </p:cNvSpPr>
            <p:nvPr/>
          </p:nvSpPr>
          <p:spPr bwMode="auto">
            <a:xfrm>
              <a:off x="4564" y="2736"/>
              <a:ext cx="240" cy="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12" name="Line 1034"/>
            <p:cNvSpPr>
              <a:spLocks noChangeShapeType="1"/>
            </p:cNvSpPr>
            <p:nvPr/>
          </p:nvSpPr>
          <p:spPr bwMode="auto">
            <a:xfrm>
              <a:off x="4324" y="2928"/>
              <a:ext cx="0" cy="48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13" name="Line 1035"/>
            <p:cNvSpPr>
              <a:spLocks noChangeShapeType="1"/>
            </p:cNvSpPr>
            <p:nvPr/>
          </p:nvSpPr>
          <p:spPr bwMode="auto">
            <a:xfrm>
              <a:off x="4708" y="2928"/>
              <a:ext cx="0" cy="528"/>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14" name="Line 1036"/>
            <p:cNvSpPr>
              <a:spLocks noChangeShapeType="1"/>
            </p:cNvSpPr>
            <p:nvPr/>
          </p:nvSpPr>
          <p:spPr bwMode="auto">
            <a:xfrm>
              <a:off x="5092" y="2928"/>
              <a:ext cx="0" cy="384"/>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15" name="Line 1037"/>
            <p:cNvSpPr>
              <a:spLocks noChangeShapeType="1"/>
            </p:cNvSpPr>
            <p:nvPr/>
          </p:nvSpPr>
          <p:spPr bwMode="auto">
            <a:xfrm>
              <a:off x="4660" y="3312"/>
              <a:ext cx="96" cy="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16" name="Line 1038"/>
            <p:cNvSpPr>
              <a:spLocks noChangeShapeType="1"/>
            </p:cNvSpPr>
            <p:nvPr/>
          </p:nvSpPr>
          <p:spPr bwMode="auto">
            <a:xfrm>
              <a:off x="4660" y="3456"/>
              <a:ext cx="96" cy="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17" name="Line 1039"/>
            <p:cNvSpPr>
              <a:spLocks noChangeShapeType="1"/>
            </p:cNvSpPr>
            <p:nvPr/>
          </p:nvSpPr>
          <p:spPr bwMode="auto">
            <a:xfrm>
              <a:off x="5044" y="3312"/>
              <a:ext cx="144" cy="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18" name="Line 1040"/>
            <p:cNvSpPr>
              <a:spLocks noChangeShapeType="1"/>
            </p:cNvSpPr>
            <p:nvPr/>
          </p:nvSpPr>
          <p:spPr bwMode="auto">
            <a:xfrm>
              <a:off x="5023" y="3312"/>
              <a:ext cx="0" cy="144"/>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19" name="Line 1041"/>
            <p:cNvSpPr>
              <a:spLocks noChangeShapeType="1"/>
            </p:cNvSpPr>
            <p:nvPr/>
          </p:nvSpPr>
          <p:spPr bwMode="auto">
            <a:xfrm>
              <a:off x="4969" y="3408"/>
              <a:ext cx="96" cy="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20" name="Line 1042"/>
            <p:cNvSpPr>
              <a:spLocks noChangeShapeType="1"/>
            </p:cNvSpPr>
            <p:nvPr/>
          </p:nvSpPr>
          <p:spPr bwMode="auto">
            <a:xfrm>
              <a:off x="4975" y="3456"/>
              <a:ext cx="48" cy="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21" name="Rectangle 1043"/>
            <p:cNvSpPr>
              <a:spLocks noChangeArrowheads="1"/>
            </p:cNvSpPr>
            <p:nvPr/>
          </p:nvSpPr>
          <p:spPr bwMode="auto">
            <a:xfrm>
              <a:off x="5126" y="3375"/>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23" name="Line 1044"/>
            <p:cNvSpPr>
              <a:spLocks noChangeShapeType="1"/>
            </p:cNvSpPr>
            <p:nvPr/>
          </p:nvSpPr>
          <p:spPr bwMode="auto">
            <a:xfrm>
              <a:off x="5140" y="3409"/>
              <a:ext cx="94" cy="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24" name="Line 1045"/>
            <p:cNvSpPr>
              <a:spLocks noChangeShapeType="1"/>
            </p:cNvSpPr>
            <p:nvPr/>
          </p:nvSpPr>
          <p:spPr bwMode="auto">
            <a:xfrm>
              <a:off x="5144" y="3457"/>
              <a:ext cx="48" cy="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25" name="Line 1046"/>
            <p:cNvSpPr>
              <a:spLocks noChangeShapeType="1"/>
            </p:cNvSpPr>
            <p:nvPr/>
          </p:nvSpPr>
          <p:spPr bwMode="auto">
            <a:xfrm>
              <a:off x="5191" y="3312"/>
              <a:ext cx="0" cy="144"/>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26" name="Line 1047"/>
            <p:cNvSpPr>
              <a:spLocks noChangeShapeType="1"/>
            </p:cNvSpPr>
            <p:nvPr/>
          </p:nvSpPr>
          <p:spPr bwMode="auto">
            <a:xfrm>
              <a:off x="5425" y="3312"/>
              <a:ext cx="96" cy="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27" name="Line 1048"/>
            <p:cNvSpPr>
              <a:spLocks noChangeShapeType="1"/>
            </p:cNvSpPr>
            <p:nvPr/>
          </p:nvSpPr>
          <p:spPr bwMode="auto">
            <a:xfrm>
              <a:off x="5425" y="3456"/>
              <a:ext cx="96" cy="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28" name="Line 1049"/>
            <p:cNvSpPr>
              <a:spLocks noChangeShapeType="1"/>
            </p:cNvSpPr>
            <p:nvPr/>
          </p:nvSpPr>
          <p:spPr bwMode="auto">
            <a:xfrm>
              <a:off x="4180" y="3264"/>
              <a:ext cx="144" cy="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29" name="Line 1050"/>
            <p:cNvSpPr>
              <a:spLocks noChangeShapeType="1"/>
            </p:cNvSpPr>
            <p:nvPr/>
          </p:nvSpPr>
          <p:spPr bwMode="auto">
            <a:xfrm>
              <a:off x="4167" y="3390"/>
              <a:ext cx="144" cy="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30" name="Line 1051"/>
            <p:cNvSpPr>
              <a:spLocks noChangeShapeType="1"/>
            </p:cNvSpPr>
            <p:nvPr/>
          </p:nvSpPr>
          <p:spPr bwMode="auto">
            <a:xfrm>
              <a:off x="4146" y="3318"/>
              <a:ext cx="0" cy="222"/>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31" name="Line 1052"/>
            <p:cNvSpPr>
              <a:spLocks noChangeShapeType="1"/>
            </p:cNvSpPr>
            <p:nvPr/>
          </p:nvSpPr>
          <p:spPr bwMode="auto">
            <a:xfrm>
              <a:off x="4092" y="3486"/>
              <a:ext cx="96" cy="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32" name="Line 1053"/>
            <p:cNvSpPr>
              <a:spLocks noChangeShapeType="1"/>
            </p:cNvSpPr>
            <p:nvPr/>
          </p:nvSpPr>
          <p:spPr bwMode="auto">
            <a:xfrm>
              <a:off x="4098" y="3540"/>
              <a:ext cx="48" cy="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33" name="Rectangle 1054"/>
            <p:cNvSpPr>
              <a:spLocks noChangeArrowheads="1"/>
            </p:cNvSpPr>
            <p:nvPr/>
          </p:nvSpPr>
          <p:spPr bwMode="auto">
            <a:xfrm>
              <a:off x="4249" y="3516"/>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34" name="Line 1055"/>
            <p:cNvSpPr>
              <a:spLocks noChangeShapeType="1"/>
            </p:cNvSpPr>
            <p:nvPr/>
          </p:nvSpPr>
          <p:spPr bwMode="auto">
            <a:xfrm>
              <a:off x="4261" y="3487"/>
              <a:ext cx="96" cy="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35" name="Line 1056"/>
            <p:cNvSpPr>
              <a:spLocks noChangeShapeType="1"/>
            </p:cNvSpPr>
            <p:nvPr/>
          </p:nvSpPr>
          <p:spPr bwMode="auto">
            <a:xfrm>
              <a:off x="4314" y="3393"/>
              <a:ext cx="0" cy="144"/>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36" name="Rectangle 1057"/>
            <p:cNvSpPr>
              <a:spLocks noChangeArrowheads="1"/>
            </p:cNvSpPr>
            <p:nvPr/>
          </p:nvSpPr>
          <p:spPr bwMode="auto">
            <a:xfrm>
              <a:off x="4490" y="3466"/>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37" name="Line 1058"/>
            <p:cNvSpPr>
              <a:spLocks noChangeShapeType="1"/>
            </p:cNvSpPr>
            <p:nvPr/>
          </p:nvSpPr>
          <p:spPr bwMode="auto">
            <a:xfrm>
              <a:off x="4412" y="3544"/>
              <a:ext cx="95" cy="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38" name="Line 1059"/>
            <p:cNvSpPr>
              <a:spLocks noChangeShapeType="1"/>
            </p:cNvSpPr>
            <p:nvPr/>
          </p:nvSpPr>
          <p:spPr bwMode="auto">
            <a:xfrm>
              <a:off x="4471" y="3321"/>
              <a:ext cx="0" cy="222"/>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39" name="Line 1060"/>
            <p:cNvSpPr>
              <a:spLocks noChangeShapeType="1"/>
            </p:cNvSpPr>
            <p:nvPr/>
          </p:nvSpPr>
          <p:spPr bwMode="auto">
            <a:xfrm>
              <a:off x="4417" y="3492"/>
              <a:ext cx="96" cy="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40" name="Rectangle 1061"/>
            <p:cNvSpPr>
              <a:spLocks noChangeArrowheads="1"/>
            </p:cNvSpPr>
            <p:nvPr/>
          </p:nvSpPr>
          <p:spPr bwMode="auto">
            <a:xfrm>
              <a:off x="4660" y="2400"/>
              <a:ext cx="288" cy="192"/>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41" name="Rectangle 1062"/>
            <p:cNvSpPr>
              <a:spLocks noChangeArrowheads="1"/>
            </p:cNvSpPr>
            <p:nvPr/>
          </p:nvSpPr>
          <p:spPr bwMode="auto">
            <a:xfrm>
              <a:off x="5044" y="2544"/>
              <a:ext cx="288" cy="144"/>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42" name="Rectangle 1063"/>
            <p:cNvSpPr>
              <a:spLocks noChangeArrowheads="1"/>
            </p:cNvSpPr>
            <p:nvPr/>
          </p:nvSpPr>
          <p:spPr bwMode="auto">
            <a:xfrm>
              <a:off x="5044" y="2736"/>
              <a:ext cx="288" cy="144"/>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43" name="Rectangle 1064"/>
            <p:cNvSpPr>
              <a:spLocks noChangeArrowheads="1"/>
            </p:cNvSpPr>
            <p:nvPr/>
          </p:nvSpPr>
          <p:spPr bwMode="auto">
            <a:xfrm>
              <a:off x="4420" y="2656"/>
              <a:ext cx="288" cy="144"/>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44" name="Rectangle 1065"/>
            <p:cNvSpPr>
              <a:spLocks noChangeArrowheads="1"/>
            </p:cNvSpPr>
            <p:nvPr/>
          </p:nvSpPr>
          <p:spPr bwMode="auto">
            <a:xfrm>
              <a:off x="4180" y="3024"/>
              <a:ext cx="288" cy="192"/>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45" name="Rectangle 1066"/>
            <p:cNvSpPr>
              <a:spLocks noChangeArrowheads="1"/>
            </p:cNvSpPr>
            <p:nvPr/>
          </p:nvSpPr>
          <p:spPr bwMode="auto">
            <a:xfrm>
              <a:off x="4564" y="3024"/>
              <a:ext cx="288" cy="192"/>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46" name="Rectangle 1067"/>
            <p:cNvSpPr>
              <a:spLocks noChangeArrowheads="1"/>
            </p:cNvSpPr>
            <p:nvPr/>
          </p:nvSpPr>
          <p:spPr bwMode="auto">
            <a:xfrm>
              <a:off x="4948" y="3024"/>
              <a:ext cx="288" cy="192"/>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47" name="Line 1068"/>
            <p:cNvSpPr>
              <a:spLocks noChangeShapeType="1"/>
            </p:cNvSpPr>
            <p:nvPr/>
          </p:nvSpPr>
          <p:spPr bwMode="auto">
            <a:xfrm>
              <a:off x="5476" y="2930"/>
              <a:ext cx="0" cy="526"/>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48" name="Rectangle 1069"/>
            <p:cNvSpPr>
              <a:spLocks noChangeArrowheads="1"/>
            </p:cNvSpPr>
            <p:nvPr/>
          </p:nvSpPr>
          <p:spPr bwMode="auto">
            <a:xfrm>
              <a:off x="5332" y="3032"/>
              <a:ext cx="288" cy="192"/>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49" name="Rectangle 1070"/>
            <p:cNvSpPr>
              <a:spLocks noChangeArrowheads="1"/>
            </p:cNvSpPr>
            <p:nvPr/>
          </p:nvSpPr>
          <p:spPr bwMode="auto">
            <a:xfrm>
              <a:off x="4957" y="3374"/>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50" name="Rectangle 1071"/>
            <p:cNvSpPr>
              <a:spLocks noChangeArrowheads="1"/>
            </p:cNvSpPr>
            <p:nvPr/>
          </p:nvSpPr>
          <p:spPr bwMode="auto">
            <a:xfrm>
              <a:off x="4957" y="3437"/>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51" name="Rectangle 1072"/>
            <p:cNvSpPr>
              <a:spLocks noChangeArrowheads="1"/>
            </p:cNvSpPr>
            <p:nvPr/>
          </p:nvSpPr>
          <p:spPr bwMode="auto">
            <a:xfrm>
              <a:off x="5044" y="3378"/>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52" name="Rectangle 1073"/>
            <p:cNvSpPr>
              <a:spLocks noChangeArrowheads="1"/>
            </p:cNvSpPr>
            <p:nvPr/>
          </p:nvSpPr>
          <p:spPr bwMode="auto">
            <a:xfrm>
              <a:off x="4588" y="3264"/>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53" name="Rectangle 1074"/>
            <p:cNvSpPr>
              <a:spLocks noChangeArrowheads="1"/>
            </p:cNvSpPr>
            <p:nvPr/>
          </p:nvSpPr>
          <p:spPr bwMode="auto">
            <a:xfrm>
              <a:off x="4732" y="3264"/>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54" name="Rectangle 1075"/>
            <p:cNvSpPr>
              <a:spLocks noChangeArrowheads="1"/>
            </p:cNvSpPr>
            <p:nvPr/>
          </p:nvSpPr>
          <p:spPr bwMode="auto">
            <a:xfrm>
              <a:off x="4588" y="3408"/>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55" name="Rectangle 1076"/>
            <p:cNvSpPr>
              <a:spLocks noChangeArrowheads="1"/>
            </p:cNvSpPr>
            <p:nvPr/>
          </p:nvSpPr>
          <p:spPr bwMode="auto">
            <a:xfrm>
              <a:off x="4732" y="3408"/>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56" name="Rectangle 1077"/>
            <p:cNvSpPr>
              <a:spLocks noChangeArrowheads="1"/>
            </p:cNvSpPr>
            <p:nvPr/>
          </p:nvSpPr>
          <p:spPr bwMode="auto">
            <a:xfrm>
              <a:off x="4964" y="3264"/>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57" name="Rectangle 1078"/>
            <p:cNvSpPr>
              <a:spLocks noChangeArrowheads="1"/>
            </p:cNvSpPr>
            <p:nvPr/>
          </p:nvSpPr>
          <p:spPr bwMode="auto">
            <a:xfrm>
              <a:off x="5135" y="3264"/>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58" name="Rectangle 1079"/>
            <p:cNvSpPr>
              <a:spLocks noChangeArrowheads="1"/>
            </p:cNvSpPr>
            <p:nvPr/>
          </p:nvSpPr>
          <p:spPr bwMode="auto">
            <a:xfrm>
              <a:off x="5126" y="3438"/>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59" name="Rectangle 1080"/>
            <p:cNvSpPr>
              <a:spLocks noChangeArrowheads="1"/>
            </p:cNvSpPr>
            <p:nvPr/>
          </p:nvSpPr>
          <p:spPr bwMode="auto">
            <a:xfrm>
              <a:off x="5213" y="3379"/>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60" name="Rectangle 1081"/>
            <p:cNvSpPr>
              <a:spLocks noChangeArrowheads="1"/>
            </p:cNvSpPr>
            <p:nvPr/>
          </p:nvSpPr>
          <p:spPr bwMode="auto">
            <a:xfrm>
              <a:off x="5353" y="3264"/>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61" name="Rectangle 1082"/>
            <p:cNvSpPr>
              <a:spLocks noChangeArrowheads="1"/>
            </p:cNvSpPr>
            <p:nvPr/>
          </p:nvSpPr>
          <p:spPr bwMode="auto">
            <a:xfrm>
              <a:off x="5497" y="3264"/>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62" name="Rectangle 1083"/>
            <p:cNvSpPr>
              <a:spLocks noChangeArrowheads="1"/>
            </p:cNvSpPr>
            <p:nvPr/>
          </p:nvSpPr>
          <p:spPr bwMode="auto">
            <a:xfrm>
              <a:off x="5353" y="3408"/>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63" name="Rectangle 1084"/>
            <p:cNvSpPr>
              <a:spLocks noChangeArrowheads="1"/>
            </p:cNvSpPr>
            <p:nvPr/>
          </p:nvSpPr>
          <p:spPr bwMode="auto">
            <a:xfrm>
              <a:off x="5497" y="3408"/>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64" name="Rectangle 1085"/>
            <p:cNvSpPr>
              <a:spLocks noChangeArrowheads="1"/>
            </p:cNvSpPr>
            <p:nvPr/>
          </p:nvSpPr>
          <p:spPr bwMode="auto">
            <a:xfrm>
              <a:off x="4084" y="3235"/>
              <a:ext cx="143" cy="65"/>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65" name="Rectangle 1086"/>
            <p:cNvSpPr>
              <a:spLocks noChangeArrowheads="1"/>
            </p:cNvSpPr>
            <p:nvPr/>
          </p:nvSpPr>
          <p:spPr bwMode="auto">
            <a:xfrm>
              <a:off x="4080" y="3452"/>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66" name="Rectangle 1087"/>
            <p:cNvSpPr>
              <a:spLocks noChangeArrowheads="1"/>
            </p:cNvSpPr>
            <p:nvPr/>
          </p:nvSpPr>
          <p:spPr bwMode="auto">
            <a:xfrm>
              <a:off x="4080" y="3521"/>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67" name="Rectangle 1088"/>
            <p:cNvSpPr>
              <a:spLocks noChangeArrowheads="1"/>
            </p:cNvSpPr>
            <p:nvPr/>
          </p:nvSpPr>
          <p:spPr bwMode="auto">
            <a:xfrm>
              <a:off x="4167" y="3456"/>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68" name="Rectangle 1089"/>
            <p:cNvSpPr>
              <a:spLocks noChangeArrowheads="1"/>
            </p:cNvSpPr>
            <p:nvPr/>
          </p:nvSpPr>
          <p:spPr bwMode="auto">
            <a:xfrm>
              <a:off x="4087" y="3342"/>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69" name="Rectangle 1090"/>
            <p:cNvSpPr>
              <a:spLocks noChangeArrowheads="1"/>
            </p:cNvSpPr>
            <p:nvPr/>
          </p:nvSpPr>
          <p:spPr bwMode="auto">
            <a:xfrm>
              <a:off x="4258" y="3342"/>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70" name="Rectangle 1091"/>
            <p:cNvSpPr>
              <a:spLocks noChangeArrowheads="1"/>
            </p:cNvSpPr>
            <p:nvPr/>
          </p:nvSpPr>
          <p:spPr bwMode="auto">
            <a:xfrm>
              <a:off x="4249" y="3453"/>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71" name="Rectangle 1092"/>
            <p:cNvSpPr>
              <a:spLocks noChangeArrowheads="1"/>
            </p:cNvSpPr>
            <p:nvPr/>
          </p:nvSpPr>
          <p:spPr bwMode="auto">
            <a:xfrm>
              <a:off x="4336" y="3460"/>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72" name="Line 1093"/>
            <p:cNvSpPr>
              <a:spLocks noChangeShapeType="1"/>
            </p:cNvSpPr>
            <p:nvPr/>
          </p:nvSpPr>
          <p:spPr bwMode="auto">
            <a:xfrm>
              <a:off x="4258" y="3535"/>
              <a:ext cx="57" cy="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sp>
          <p:nvSpPr>
            <p:cNvPr id="73" name="Rectangle 1094"/>
            <p:cNvSpPr>
              <a:spLocks noChangeArrowheads="1"/>
            </p:cNvSpPr>
            <p:nvPr/>
          </p:nvSpPr>
          <p:spPr bwMode="auto">
            <a:xfrm>
              <a:off x="4412" y="3351"/>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74" name="Rectangle 1095"/>
            <p:cNvSpPr>
              <a:spLocks noChangeArrowheads="1"/>
            </p:cNvSpPr>
            <p:nvPr/>
          </p:nvSpPr>
          <p:spPr bwMode="auto">
            <a:xfrm>
              <a:off x="4403" y="3462"/>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75" name="Rectangle 1096"/>
            <p:cNvSpPr>
              <a:spLocks noChangeArrowheads="1"/>
            </p:cNvSpPr>
            <p:nvPr/>
          </p:nvSpPr>
          <p:spPr bwMode="auto">
            <a:xfrm>
              <a:off x="4403" y="3525"/>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76" name="Rectangle 1097"/>
            <p:cNvSpPr>
              <a:spLocks noChangeArrowheads="1"/>
            </p:cNvSpPr>
            <p:nvPr/>
          </p:nvSpPr>
          <p:spPr bwMode="auto">
            <a:xfrm>
              <a:off x="4493" y="3466"/>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77" name="Rectangle 1098"/>
            <p:cNvSpPr>
              <a:spLocks noChangeArrowheads="1"/>
            </p:cNvSpPr>
            <p:nvPr/>
          </p:nvSpPr>
          <p:spPr bwMode="auto">
            <a:xfrm>
              <a:off x="4492" y="3525"/>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C00000"/>
                </a:solidFill>
              </a:endParaRPr>
            </a:p>
          </p:txBody>
        </p:sp>
        <p:sp>
          <p:nvSpPr>
            <p:cNvPr id="78" name="Line 1099"/>
            <p:cNvSpPr>
              <a:spLocks noChangeShapeType="1"/>
            </p:cNvSpPr>
            <p:nvPr/>
          </p:nvSpPr>
          <p:spPr bwMode="auto">
            <a:xfrm>
              <a:off x="4144" y="3320"/>
              <a:ext cx="324" cy="0"/>
            </a:xfrm>
            <a:prstGeom prst="line">
              <a:avLst/>
            </a:prstGeom>
            <a:grpFill/>
            <a:ln w="9525">
              <a:solidFill>
                <a:srgbClr val="25387D"/>
              </a:solidFill>
              <a:round/>
              <a:headEnd/>
              <a:tailEnd/>
            </a:ln>
            <a:effectLst/>
          </p:spPr>
          <p:txBody>
            <a:bodyPr/>
            <a:lstStyle/>
            <a:p>
              <a:pPr>
                <a:defRPr/>
              </a:pPr>
              <a:endParaRPr lang="en-US">
                <a:solidFill>
                  <a:srgbClr val="C00000"/>
                </a:solidFill>
              </a:endParaRPr>
            </a:p>
          </p:txBody>
        </p:sp>
      </p:grpSp>
    </p:spTree>
  </p:cSld>
  <p:clrMapOvr>
    <a:masterClrMapping/>
  </p:clrMapOvr>
  <p:transition>
    <p:wipe dir="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spect="1" noChangeArrowheads="1"/>
          </p:cNvSpPr>
          <p:nvPr>
            <p:ph type="title"/>
          </p:nvPr>
        </p:nvSpPr>
        <p:spPr/>
        <p:txBody>
          <a:bodyPr/>
          <a:lstStyle/>
          <a:p>
            <a:r>
              <a:rPr lang="en-US" sz="3600" dirty="0" smtClean="0"/>
              <a:t>ICS Management:  Span of Control</a:t>
            </a:r>
          </a:p>
        </p:txBody>
      </p:sp>
      <p:sp>
        <p:nvSpPr>
          <p:cNvPr id="6" name="Content Placeholder 6"/>
          <p:cNvSpPr>
            <a:spLocks noGrp="1"/>
          </p:cNvSpPr>
          <p:nvPr>
            <p:ph idx="1"/>
          </p:nvPr>
        </p:nvSpPr>
        <p:spPr>
          <a:xfrm>
            <a:off x="457200" y="1143000"/>
            <a:ext cx="4619625" cy="4724400"/>
          </a:xfrm>
        </p:spPr>
        <p:txBody>
          <a:bodyPr/>
          <a:lstStyle/>
          <a:p>
            <a:pPr eaLnBrk="1" hangingPunct="1">
              <a:defRPr/>
            </a:pPr>
            <a:r>
              <a:rPr lang="en-US" dirty="0" smtClean="0"/>
              <a:t>ICS span of control for any supervisor:</a:t>
            </a:r>
          </a:p>
          <a:p>
            <a:pPr lvl="1" eaLnBrk="1" hangingPunct="1">
              <a:defRPr/>
            </a:pPr>
            <a:r>
              <a:rPr lang="en-US" dirty="0" smtClean="0"/>
              <a:t>Is between 3 and 7 subordinates.</a:t>
            </a:r>
          </a:p>
          <a:p>
            <a:pPr lvl="1" eaLnBrk="1" hangingPunct="1">
              <a:defRPr/>
            </a:pPr>
            <a:r>
              <a:rPr lang="en-US" dirty="0" smtClean="0"/>
              <a:t>Optimally does not exceed 5 subordinates.</a:t>
            </a:r>
          </a:p>
          <a:p>
            <a:pPr marL="495300" indent="-495300" eaLnBrk="1" hangingPunct="1">
              <a:defRPr/>
            </a:pPr>
            <a:r>
              <a:rPr lang="en-US" sz="2400" dirty="0" smtClean="0">
                <a:solidFill>
                  <a:srgbClr val="C00000"/>
                </a:solidFill>
              </a:rPr>
              <a:t/>
            </a:r>
            <a:br>
              <a:rPr lang="en-US" sz="2400" dirty="0" smtClean="0">
                <a:solidFill>
                  <a:srgbClr val="C00000"/>
                </a:solidFill>
              </a:rPr>
            </a:br>
            <a:endParaRPr lang="en-US" sz="2400" dirty="0" smtClean="0">
              <a:solidFill>
                <a:srgbClr val="C00000"/>
              </a:solidFill>
            </a:endParaRPr>
          </a:p>
          <a:p>
            <a:pPr eaLnBrk="1" hangingPunct="1">
              <a:defRPr/>
            </a:pPr>
            <a:endParaRPr lang="en-US" dirty="0" smtClean="0"/>
          </a:p>
        </p:txBody>
      </p:sp>
      <p:pic>
        <p:nvPicPr>
          <p:cNvPr id="27652" name="Picture 2" descr="Two empty tree diagram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6500" y="1227138"/>
            <a:ext cx="3548063" cy="402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spect="1" noChangeArrowheads="1"/>
          </p:cNvSpPr>
          <p:nvPr>
            <p:ph type="title"/>
          </p:nvPr>
        </p:nvSpPr>
        <p:spPr/>
        <p:txBody>
          <a:bodyPr/>
          <a:lstStyle/>
          <a:p>
            <a:r>
              <a:rPr lang="en-US" sz="4000" dirty="0" smtClean="0">
                <a:solidFill>
                  <a:srgbClr val="25387D"/>
                </a:solidFill>
              </a:rPr>
              <a:t>ICS Organizational Components</a:t>
            </a:r>
            <a:endParaRPr lang="en-US" dirty="0" smtClean="0"/>
          </a:p>
        </p:txBody>
      </p:sp>
      <p:pic>
        <p:nvPicPr>
          <p:cNvPr id="28675" name="Picture 4" descr="Chart&#10;Top level: Incident Commander&#10;Next level: Public Information Officer, Liaison Officer, Safety Officer.&#10;Bottom level and their subsections:&#10;Operations Section: Staging Area, Branches, Air Ops Branch, Divisions, Groups, Strike Team, Task Force, Single Resource&#10;Planning Section: Resources Unit, Demob. Unit, Situation Unit, Doc. Unit&#10;Logistics Section: Service Branch, Support Branch, Commun. Unit, Medical Unit, Food Unit, Supply Unit, Facilities Unit, Ground Support Unit&#10;Finance/Admin Section: Time unit, Procurement Unit, Compensation Claims Unit, Cost Uni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775" y="1103313"/>
            <a:ext cx="8324850" cy="456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spect="1" noChangeArrowheads="1"/>
          </p:cNvSpPr>
          <p:nvPr>
            <p:ph type="title"/>
          </p:nvPr>
        </p:nvSpPr>
        <p:spPr/>
        <p:txBody>
          <a:bodyPr/>
          <a:lstStyle/>
          <a:p>
            <a:r>
              <a:rPr lang="en-US" dirty="0" smtClean="0"/>
              <a:t>Air Operations Branch</a:t>
            </a:r>
          </a:p>
        </p:txBody>
      </p:sp>
      <p:sp>
        <p:nvSpPr>
          <p:cNvPr id="29699" name="Rectangle 4"/>
          <p:cNvSpPr>
            <a:spLocks noGrp="1" noChangeArrowheads="1"/>
          </p:cNvSpPr>
          <p:nvPr>
            <p:ph idx="1"/>
          </p:nvPr>
        </p:nvSpPr>
        <p:spPr>
          <a:xfrm>
            <a:off x="457200" y="1068388"/>
            <a:ext cx="8291513" cy="4646612"/>
          </a:xfrm>
        </p:spPr>
        <p:txBody>
          <a:bodyPr/>
          <a:lstStyle/>
          <a:p>
            <a:pPr eaLnBrk="1" hangingPunct="1"/>
            <a:r>
              <a:rPr lang="en-US" sz="2200" smtClean="0"/>
              <a:t>An Air Operations Branch can be established if:</a:t>
            </a:r>
          </a:p>
          <a:p>
            <a:pPr marL="460375" lvl="1" eaLnBrk="1" hangingPunct="1">
              <a:tabLst/>
            </a:pPr>
            <a:r>
              <a:rPr lang="en-US" sz="2200" smtClean="0"/>
              <a:t>Tactical and logistical air support activity is needed. </a:t>
            </a:r>
          </a:p>
          <a:p>
            <a:pPr marL="460375" lvl="1" eaLnBrk="1" hangingPunct="1">
              <a:tabLst/>
            </a:pPr>
            <a:r>
              <a:rPr lang="en-US" sz="2200" smtClean="0"/>
              <a:t>Helicopters and fixed-wing aircraft are involved within the incident airspace.</a:t>
            </a:r>
          </a:p>
          <a:p>
            <a:pPr marL="460375" lvl="1" eaLnBrk="1" hangingPunct="1">
              <a:tabLst/>
            </a:pPr>
            <a:r>
              <a:rPr lang="en-US" sz="2200" smtClean="0"/>
              <a:t>Safety, environmental, weather, or temporary flight restriction issues arise.</a:t>
            </a:r>
          </a:p>
          <a:p>
            <a:pPr marL="460375" lvl="1" eaLnBrk="1" hangingPunct="1">
              <a:tabLst/>
            </a:pPr>
            <a:r>
              <a:rPr lang="en-US" sz="2200" smtClean="0"/>
              <a:t>A helibase or several helispots are required.</a:t>
            </a:r>
          </a:p>
          <a:p>
            <a:pPr marL="460375" lvl="1" eaLnBrk="1" hangingPunct="1">
              <a:tabLst/>
            </a:pPr>
            <a:r>
              <a:rPr lang="en-US" sz="2200" smtClean="0"/>
              <a:t>Agency policy and/or flight operations SOPs require it.</a:t>
            </a:r>
          </a:p>
          <a:p>
            <a:pPr marL="460375" lvl="1" eaLnBrk="1" hangingPunct="1">
              <a:tabLst/>
            </a:pPr>
            <a:r>
              <a:rPr lang="en-US" sz="2200" smtClean="0"/>
              <a:t>The Incident Commander and/or Operations Section Chief are unfamiliar with aviation resources, their uses, and safety procedures.</a:t>
            </a:r>
          </a:p>
        </p:txBody>
      </p:sp>
    </p:spTree>
  </p:cSld>
  <p:clrMapOvr>
    <a:masterClrMapping/>
  </p:clrMapOvr>
  <p:transition>
    <p:wipe dir="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spect="1" noChangeArrowheads="1"/>
          </p:cNvSpPr>
          <p:nvPr>
            <p:ph type="title"/>
          </p:nvPr>
        </p:nvSpPr>
        <p:spPr/>
        <p:txBody>
          <a:bodyPr/>
          <a:lstStyle/>
          <a:p>
            <a:r>
              <a:rPr lang="en-US" dirty="0" smtClean="0"/>
              <a:t>Intelligence/Investigations Function</a:t>
            </a:r>
          </a:p>
        </p:txBody>
      </p:sp>
      <p:sp>
        <p:nvSpPr>
          <p:cNvPr id="30723" name="Rectangle 4"/>
          <p:cNvSpPr>
            <a:spLocks noGrp="1" noChangeArrowheads="1"/>
          </p:cNvSpPr>
          <p:nvPr>
            <p:ph idx="1"/>
          </p:nvPr>
        </p:nvSpPr>
        <p:spPr>
          <a:xfrm>
            <a:off x="457200" y="1068388"/>
            <a:ext cx="4864100" cy="2016125"/>
          </a:xfrm>
        </p:spPr>
        <p:txBody>
          <a:bodyPr/>
          <a:lstStyle/>
          <a:p>
            <a:pPr>
              <a:spcBef>
                <a:spcPct val="50000"/>
              </a:spcBef>
            </a:pPr>
            <a:r>
              <a:rPr lang="en-US" sz="2000" smtClean="0">
                <a:solidFill>
                  <a:srgbClr val="25387D"/>
                </a:solidFill>
              </a:rPr>
              <a:t>Based on the incident needs, the Intelligence and Investigations Function may be activated as a fifth Section, as an element within the Operations or Planning Sections, or as part of the Command Staff.</a:t>
            </a:r>
          </a:p>
        </p:txBody>
      </p:sp>
      <p:pic>
        <p:nvPicPr>
          <p:cNvPr id="30724" name="Picture 31" descr="Various organizational charts showing sections of the Operations Section, Intel/Investigations Section, Planning Section, Logistics Section, Finance/Admin Section. Planning section includes Resources Unit, Demobilizations Unit, Situation Unit, Documentation Unit, and Intel/Investigations Unit. Operations Section includes Intel/Investigations Branch. Incident Commander includes Intel/Investigations Office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563" y="1465263"/>
            <a:ext cx="8523287" cy="393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Content Placeholder 1" descr="callout text: who am I?"/>
          <p:cNvSpPr>
            <a:spLocks noGrp="1"/>
          </p:cNvSpPr>
          <p:nvPr>
            <p:ph sz="half" idx="2"/>
          </p:nvPr>
        </p:nvSpPr>
        <p:spPr>
          <a:xfrm>
            <a:off x="985838" y="3657600"/>
            <a:ext cx="1839912" cy="1433513"/>
          </a:xfrm>
        </p:spPr>
        <p:txBody>
          <a:bodyPr/>
          <a:lstStyle/>
          <a:p>
            <a:pPr>
              <a:buFontTx/>
              <a:buNone/>
            </a:pPr>
            <a:r>
              <a:rPr lang="en-US" dirty="0" smtClean="0"/>
              <a:t>Who am I?</a:t>
            </a:r>
          </a:p>
        </p:txBody>
      </p:sp>
      <p:sp>
        <p:nvSpPr>
          <p:cNvPr id="31747" name="Title 2"/>
          <p:cNvSpPr>
            <a:spLocks noGrp="1"/>
          </p:cNvSpPr>
          <p:nvPr>
            <p:ph type="title"/>
          </p:nvPr>
        </p:nvSpPr>
        <p:spPr/>
        <p:txBody>
          <a:bodyPr/>
          <a:lstStyle/>
          <a:p>
            <a:r>
              <a:rPr lang="en-US" dirty="0" smtClean="0"/>
              <a:t>Organizational Review Questions</a:t>
            </a:r>
          </a:p>
        </p:txBody>
      </p:sp>
      <p:pic>
        <p:nvPicPr>
          <p:cNvPr id="31748" name="Picture 4" descr="Silhouette"/>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3100" y="1171575"/>
            <a:ext cx="2584450" cy="213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txBox="1">
            <a:spLocks noChangeArrowheads="1"/>
          </p:cNvSpPr>
          <p:nvPr/>
        </p:nvSpPr>
        <p:spPr>
          <a:xfrm>
            <a:off x="3411538" y="1177925"/>
            <a:ext cx="5295900" cy="3408363"/>
          </a:xfrm>
          <a:prstGeom prst="rect">
            <a:avLst/>
          </a:prstGeom>
        </p:spPr>
        <p:txBody>
          <a:bodyPr/>
          <a:lstStyle/>
          <a:p>
            <a:pPr marL="342900">
              <a:spcBef>
                <a:spcPct val="20000"/>
              </a:spcBef>
              <a:tabLst>
                <a:tab pos="457200" algn="l"/>
              </a:tabLst>
              <a:defRPr/>
            </a:pPr>
            <a:r>
              <a:rPr lang="en-US" sz="3200" b="1" kern="0" dirty="0">
                <a:solidFill>
                  <a:srgbClr val="000066"/>
                </a:solidFill>
                <a:latin typeface="+mn-lt"/>
                <a:cs typeface="+mn-cs"/>
              </a:rPr>
              <a:t>I serve as the point of contact for representatives of other governmental agencies, nongovernmental organizations, and/or private entities.</a:t>
            </a:r>
          </a:p>
        </p:txBody>
      </p:sp>
    </p:spTree>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2"/>
          <p:cNvSpPr>
            <a:spLocks noGrp="1"/>
          </p:cNvSpPr>
          <p:nvPr>
            <p:ph type="title"/>
          </p:nvPr>
        </p:nvSpPr>
        <p:spPr/>
        <p:txBody>
          <a:bodyPr/>
          <a:lstStyle/>
          <a:p>
            <a:r>
              <a:rPr lang="en-US" dirty="0" smtClean="0"/>
              <a:t>Organizational Review Questions</a:t>
            </a:r>
          </a:p>
        </p:txBody>
      </p:sp>
      <p:sp>
        <p:nvSpPr>
          <p:cNvPr id="32771" name="Content Placeholder 1" descr="call out box: who am I?"/>
          <p:cNvSpPr>
            <a:spLocks noGrp="1"/>
          </p:cNvSpPr>
          <p:nvPr>
            <p:ph sz="half" idx="2"/>
          </p:nvPr>
        </p:nvSpPr>
        <p:spPr>
          <a:xfrm>
            <a:off x="985838" y="3657600"/>
            <a:ext cx="1839912" cy="1433513"/>
          </a:xfrm>
        </p:spPr>
        <p:txBody>
          <a:bodyPr/>
          <a:lstStyle/>
          <a:p>
            <a:pPr>
              <a:buFontTx/>
              <a:buNone/>
            </a:pPr>
            <a:r>
              <a:rPr lang="en-US" dirty="0" smtClean="0"/>
              <a:t>Who am I?</a:t>
            </a:r>
          </a:p>
        </p:txBody>
      </p:sp>
      <p:pic>
        <p:nvPicPr>
          <p:cNvPr id="32772" name="Picture 4" descr="Silhouette "/>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9613" y="1177925"/>
            <a:ext cx="2566987" cy="212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txBox="1">
            <a:spLocks noChangeArrowheads="1"/>
          </p:cNvSpPr>
          <p:nvPr/>
        </p:nvSpPr>
        <p:spPr>
          <a:xfrm>
            <a:off x="3275013" y="1136650"/>
            <a:ext cx="5649912" cy="3408363"/>
          </a:xfrm>
          <a:prstGeom prst="rect">
            <a:avLst/>
          </a:prstGeom>
        </p:spPr>
        <p:txBody>
          <a:bodyPr/>
          <a:lstStyle/>
          <a:p>
            <a:pPr marL="342900">
              <a:spcBef>
                <a:spcPct val="20000"/>
              </a:spcBef>
              <a:tabLst>
                <a:tab pos="457200" algn="l"/>
              </a:tabLst>
              <a:defRPr/>
            </a:pPr>
            <a:r>
              <a:rPr lang="en-US" sz="3200" b="1" kern="0" dirty="0">
                <a:solidFill>
                  <a:srgbClr val="000066"/>
                </a:solidFill>
                <a:latin typeface="+mn-lt"/>
                <a:cs typeface="+mn-cs"/>
              </a:rPr>
              <a:t>My Section is responsible for all support requirements needed to facilitate effective and efficient incident management, including ordering resources from off-incident locations. </a:t>
            </a:r>
          </a:p>
        </p:txBody>
      </p:sp>
    </p:spTree>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2"/>
          <p:cNvSpPr>
            <a:spLocks noGrp="1"/>
          </p:cNvSpPr>
          <p:nvPr>
            <p:ph type="title"/>
          </p:nvPr>
        </p:nvSpPr>
        <p:spPr/>
        <p:txBody>
          <a:bodyPr/>
          <a:lstStyle/>
          <a:p>
            <a:r>
              <a:rPr lang="en-US" dirty="0" smtClean="0"/>
              <a:t>Organizational Review Questions</a:t>
            </a:r>
          </a:p>
        </p:txBody>
      </p:sp>
      <p:sp>
        <p:nvSpPr>
          <p:cNvPr id="33795" name="Content Placeholder 1" descr="callout box: who am I?"/>
          <p:cNvSpPr>
            <a:spLocks noGrp="1"/>
          </p:cNvSpPr>
          <p:nvPr>
            <p:ph sz="half" idx="2"/>
          </p:nvPr>
        </p:nvSpPr>
        <p:spPr>
          <a:xfrm>
            <a:off x="985838" y="3657600"/>
            <a:ext cx="1839912" cy="1433513"/>
          </a:xfrm>
        </p:spPr>
        <p:txBody>
          <a:bodyPr/>
          <a:lstStyle/>
          <a:p>
            <a:pPr>
              <a:buFontTx/>
              <a:buNone/>
            </a:pPr>
            <a:r>
              <a:rPr lang="en-US" dirty="0" smtClean="0"/>
              <a:t>Who am I?</a:t>
            </a:r>
          </a:p>
        </p:txBody>
      </p:sp>
      <p:pic>
        <p:nvPicPr>
          <p:cNvPr id="33796" name="Picture 4" descr="Silhouette "/>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09613" y="1208088"/>
            <a:ext cx="2566987" cy="212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txBox="1">
            <a:spLocks noChangeArrowheads="1"/>
          </p:cNvSpPr>
          <p:nvPr/>
        </p:nvSpPr>
        <p:spPr>
          <a:xfrm>
            <a:off x="3179763" y="1204913"/>
            <a:ext cx="5649912" cy="3408362"/>
          </a:xfrm>
          <a:prstGeom prst="rect">
            <a:avLst/>
          </a:prstGeom>
        </p:spPr>
        <p:txBody>
          <a:bodyPr/>
          <a:lstStyle/>
          <a:p>
            <a:pPr marL="342900">
              <a:spcBef>
                <a:spcPct val="20000"/>
              </a:spcBef>
              <a:tabLst>
                <a:tab pos="457200" algn="l"/>
              </a:tabLst>
              <a:defRPr/>
            </a:pPr>
            <a:r>
              <a:rPr lang="en-US" sz="3200" b="1" kern="0" dirty="0">
                <a:solidFill>
                  <a:srgbClr val="000066"/>
                </a:solidFill>
                <a:latin typeface="+mn-lt"/>
                <a:cs typeface="+mn-cs"/>
              </a:rPr>
              <a:t>I monitor incident operations and advise the Incident Commander on all matters relating to the health and safety of emergency responder personnel.</a:t>
            </a:r>
          </a:p>
        </p:txBody>
      </p:sp>
    </p:spTree>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2"/>
          <p:cNvSpPr>
            <a:spLocks noGrp="1"/>
          </p:cNvSpPr>
          <p:nvPr>
            <p:ph type="title"/>
          </p:nvPr>
        </p:nvSpPr>
        <p:spPr/>
        <p:txBody>
          <a:bodyPr/>
          <a:lstStyle/>
          <a:p>
            <a:r>
              <a:rPr lang="en-US" dirty="0" smtClean="0"/>
              <a:t>Organizational Review Questions</a:t>
            </a:r>
          </a:p>
        </p:txBody>
      </p:sp>
      <p:sp>
        <p:nvSpPr>
          <p:cNvPr id="34819" name="Content Placeholder 1" descr="callout box: who am I?"/>
          <p:cNvSpPr>
            <a:spLocks noGrp="1"/>
          </p:cNvSpPr>
          <p:nvPr>
            <p:ph sz="half" idx="2"/>
          </p:nvPr>
        </p:nvSpPr>
        <p:spPr>
          <a:xfrm>
            <a:off x="985838" y="3657600"/>
            <a:ext cx="1839912" cy="1433513"/>
          </a:xfrm>
        </p:spPr>
        <p:txBody>
          <a:bodyPr/>
          <a:lstStyle/>
          <a:p>
            <a:pPr>
              <a:buFontTx/>
              <a:buNone/>
            </a:pPr>
            <a:r>
              <a:rPr lang="en-US" dirty="0" smtClean="0"/>
              <a:t>Who am I?</a:t>
            </a:r>
          </a:p>
        </p:txBody>
      </p:sp>
      <p:pic>
        <p:nvPicPr>
          <p:cNvPr id="34820" name="Picture 4" descr="Silhouette "/>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17550" y="1168400"/>
            <a:ext cx="2578100"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txBox="1">
            <a:spLocks noChangeArrowheads="1"/>
          </p:cNvSpPr>
          <p:nvPr/>
        </p:nvSpPr>
        <p:spPr>
          <a:xfrm>
            <a:off x="3194050" y="1190625"/>
            <a:ext cx="5649913" cy="3408363"/>
          </a:xfrm>
          <a:prstGeom prst="rect">
            <a:avLst/>
          </a:prstGeom>
        </p:spPr>
        <p:txBody>
          <a:bodyPr/>
          <a:lstStyle/>
          <a:p>
            <a:pPr marL="342900">
              <a:spcBef>
                <a:spcPct val="20000"/>
              </a:spcBef>
              <a:tabLst>
                <a:tab pos="457200" algn="l"/>
              </a:tabLst>
              <a:defRPr/>
            </a:pPr>
            <a:r>
              <a:rPr lang="en-US" sz="3200" b="1" kern="0" dirty="0">
                <a:solidFill>
                  <a:srgbClr val="000066"/>
                </a:solidFill>
                <a:latin typeface="+mn-lt"/>
                <a:cs typeface="+mn-cs"/>
              </a:rPr>
              <a:t>As Chief of my Section, I </a:t>
            </a:r>
            <a:r>
              <a:rPr lang="en-US" sz="3200" b="1" kern="0" dirty="0">
                <a:solidFill>
                  <a:srgbClr val="000066"/>
                </a:solidFill>
                <a:latin typeface="+mn-lt"/>
                <a:cs typeface="Times New Roman" pitchFamily="18" charset="0"/>
              </a:rPr>
              <a:t>manage all tactical operations at an incident. </a:t>
            </a:r>
          </a:p>
        </p:txBody>
      </p:sp>
    </p:spTree>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2"/>
          <p:cNvSpPr>
            <a:spLocks noGrp="1"/>
          </p:cNvSpPr>
          <p:nvPr>
            <p:ph type="title"/>
          </p:nvPr>
        </p:nvSpPr>
        <p:spPr/>
        <p:txBody>
          <a:bodyPr/>
          <a:lstStyle/>
          <a:p>
            <a:r>
              <a:rPr lang="en-US" dirty="0" smtClean="0"/>
              <a:t>Organizational Review Questions</a:t>
            </a:r>
          </a:p>
        </p:txBody>
      </p:sp>
      <p:sp>
        <p:nvSpPr>
          <p:cNvPr id="35843" name="Content Placeholder 1" descr="call out box: who am I?"/>
          <p:cNvSpPr>
            <a:spLocks noGrp="1"/>
          </p:cNvSpPr>
          <p:nvPr>
            <p:ph sz="half" idx="2"/>
          </p:nvPr>
        </p:nvSpPr>
        <p:spPr>
          <a:xfrm>
            <a:off x="985838" y="3657600"/>
            <a:ext cx="1839912" cy="1433513"/>
          </a:xfrm>
        </p:spPr>
        <p:txBody>
          <a:bodyPr/>
          <a:lstStyle/>
          <a:p>
            <a:pPr>
              <a:buFontTx/>
              <a:buNone/>
            </a:pPr>
            <a:r>
              <a:rPr lang="en-US" dirty="0" smtClean="0"/>
              <a:t>Who am I?</a:t>
            </a:r>
          </a:p>
        </p:txBody>
      </p:sp>
      <p:pic>
        <p:nvPicPr>
          <p:cNvPr id="35844" name="Picture 4" descr="Silhouette "/>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7063" y="1166813"/>
            <a:ext cx="2566987" cy="212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txBox="1">
            <a:spLocks noChangeArrowheads="1"/>
          </p:cNvSpPr>
          <p:nvPr/>
        </p:nvSpPr>
        <p:spPr>
          <a:xfrm>
            <a:off x="3179763" y="1163638"/>
            <a:ext cx="5649912" cy="3408362"/>
          </a:xfrm>
          <a:prstGeom prst="rect">
            <a:avLst/>
          </a:prstGeom>
        </p:spPr>
        <p:txBody>
          <a:bodyPr/>
          <a:lstStyle/>
          <a:p>
            <a:pPr marL="342900">
              <a:spcBef>
                <a:spcPct val="20000"/>
              </a:spcBef>
              <a:tabLst>
                <a:tab pos="457200" algn="l"/>
              </a:tabLst>
              <a:defRPr/>
            </a:pPr>
            <a:r>
              <a:rPr lang="en-US" sz="3200" b="1" kern="0" dirty="0">
                <a:solidFill>
                  <a:srgbClr val="000066"/>
                </a:solidFill>
                <a:latin typeface="+mn-lt"/>
                <a:cs typeface="Times New Roman" pitchFamily="18" charset="0"/>
              </a:rPr>
              <a:t>Although I may be at the scene, I coordinate closely with the Joint Information Center.</a:t>
            </a:r>
          </a:p>
        </p:txBody>
      </p:sp>
    </p:spTree>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US" dirty="0" smtClean="0"/>
              <a:t>Unit Objectives (2 of 2)</a:t>
            </a:r>
          </a:p>
        </p:txBody>
      </p:sp>
      <p:sp>
        <p:nvSpPr>
          <p:cNvPr id="9219" name="Rectangle 3"/>
          <p:cNvSpPr>
            <a:spLocks noGrp="1" noChangeArrowheads="1"/>
          </p:cNvSpPr>
          <p:nvPr>
            <p:ph type="body" idx="1"/>
          </p:nvPr>
        </p:nvSpPr>
        <p:spPr>
          <a:xfrm>
            <a:off x="457200" y="1068388"/>
            <a:ext cx="8039100" cy="4646612"/>
          </a:xfrm>
        </p:spPr>
        <p:txBody>
          <a:bodyPr/>
          <a:lstStyle/>
          <a:p>
            <a:pPr lvl="1" eaLnBrk="1" hangingPunct="1"/>
            <a:r>
              <a:rPr lang="en-US" sz="2400" dirty="0" smtClean="0"/>
              <a:t>Describe differences between Deputies and Assistants.</a:t>
            </a:r>
          </a:p>
          <a:p>
            <a:pPr lvl="1" eaLnBrk="1" hangingPunct="1"/>
            <a:r>
              <a:rPr lang="en-US" sz="2400" dirty="0" smtClean="0"/>
              <a:t>Describe how incidents can best be managed by appropriate and early designation of primary staff members and by delegating authority to the lowest practical level.</a:t>
            </a:r>
          </a:p>
          <a:p>
            <a:pPr lvl="1" eaLnBrk="1" hangingPunct="1"/>
            <a:r>
              <a:rPr lang="en-US" sz="2400" dirty="0" smtClean="0"/>
              <a:t>List the minimum staffing requirements within each organizational element for at least two incidents of different sizes.</a:t>
            </a:r>
          </a:p>
          <a:p>
            <a:pPr lvl="1" eaLnBrk="1" hangingPunct="1"/>
            <a:r>
              <a:rPr lang="en-US" sz="2400" dirty="0" smtClean="0"/>
              <a:t>Describe the importance of establishing proper span of control for aviation resources and facilities.</a:t>
            </a:r>
          </a:p>
        </p:txBody>
      </p:sp>
    </p:spTree>
  </p:cSld>
  <p:clrMapOvr>
    <a:masterClrMapping/>
  </p:clrMapOvr>
  <p:transition>
    <p:wipe dir="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2"/>
          <p:cNvSpPr>
            <a:spLocks noGrp="1"/>
          </p:cNvSpPr>
          <p:nvPr>
            <p:ph type="title"/>
          </p:nvPr>
        </p:nvSpPr>
        <p:spPr/>
        <p:txBody>
          <a:bodyPr/>
          <a:lstStyle/>
          <a:p>
            <a:r>
              <a:rPr lang="en-US" dirty="0" smtClean="0"/>
              <a:t>Organizational Review Questions</a:t>
            </a:r>
          </a:p>
        </p:txBody>
      </p:sp>
      <p:sp>
        <p:nvSpPr>
          <p:cNvPr id="36867" name="Content Placeholder 1" descr="callout box: who am I?"/>
          <p:cNvSpPr>
            <a:spLocks noGrp="1"/>
          </p:cNvSpPr>
          <p:nvPr>
            <p:ph sz="half" idx="2"/>
          </p:nvPr>
        </p:nvSpPr>
        <p:spPr>
          <a:xfrm>
            <a:off x="985838" y="3657600"/>
            <a:ext cx="1839912" cy="1433513"/>
          </a:xfrm>
        </p:spPr>
        <p:txBody>
          <a:bodyPr/>
          <a:lstStyle/>
          <a:p>
            <a:pPr>
              <a:buFontTx/>
              <a:buNone/>
            </a:pPr>
            <a:r>
              <a:rPr lang="en-US" smtClean="0"/>
              <a:t>Who am I?</a:t>
            </a:r>
          </a:p>
        </p:txBody>
      </p:sp>
      <p:pic>
        <p:nvPicPr>
          <p:cNvPr id="36868" name="Picture 4" descr="Silhouette "/>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1988" y="1190625"/>
            <a:ext cx="2579687" cy="215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4"/>
          <p:cNvSpPr txBox="1">
            <a:spLocks noChangeArrowheads="1"/>
          </p:cNvSpPr>
          <p:nvPr/>
        </p:nvSpPr>
        <p:spPr>
          <a:xfrm>
            <a:off x="3179763" y="1163638"/>
            <a:ext cx="5649912" cy="3408362"/>
          </a:xfrm>
          <a:prstGeom prst="rect">
            <a:avLst/>
          </a:prstGeom>
        </p:spPr>
        <p:txBody>
          <a:bodyPr/>
          <a:lstStyle/>
          <a:p>
            <a:pPr marL="342900">
              <a:spcBef>
                <a:spcPct val="20000"/>
              </a:spcBef>
              <a:tabLst>
                <a:tab pos="457200" algn="l"/>
              </a:tabLst>
              <a:defRPr/>
            </a:pPr>
            <a:r>
              <a:rPr lang="en-US" sz="3200" b="1" kern="0" dirty="0">
                <a:solidFill>
                  <a:srgbClr val="000066"/>
                </a:solidFill>
                <a:latin typeface="+mn-lt"/>
                <a:cs typeface="Times New Roman" pitchFamily="18" charset="0"/>
              </a:rPr>
              <a:t>My Section collects situation and resources status information, evaluates it, and processes the information for use in developing action plans.   </a:t>
            </a:r>
            <a:endParaRPr lang="en-US" sz="3200" b="1" kern="0" dirty="0">
              <a:solidFill>
                <a:srgbClr val="000066"/>
              </a:solidFill>
              <a:latin typeface="+mn-lt"/>
              <a:cs typeface="+mn-cs"/>
            </a:endParaRPr>
          </a:p>
        </p:txBody>
      </p:sp>
    </p:spTree>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spect="1" noChangeArrowheads="1"/>
          </p:cNvSpPr>
          <p:nvPr>
            <p:ph type="title"/>
          </p:nvPr>
        </p:nvSpPr>
        <p:spPr/>
        <p:txBody>
          <a:bodyPr/>
          <a:lstStyle/>
          <a:p>
            <a:r>
              <a:rPr lang="en-US" dirty="0" smtClean="0"/>
              <a:t>ICS Supervisory Position Titles</a:t>
            </a:r>
          </a:p>
        </p:txBody>
      </p:sp>
      <p:sp>
        <p:nvSpPr>
          <p:cNvPr id="37891" name="Rectangle 4"/>
          <p:cNvSpPr>
            <a:spLocks noGrp="1" noChangeArrowheads="1"/>
          </p:cNvSpPr>
          <p:nvPr>
            <p:ph idx="1"/>
          </p:nvPr>
        </p:nvSpPr>
        <p:spPr>
          <a:xfrm>
            <a:off x="450850" y="1041400"/>
            <a:ext cx="8310563" cy="950913"/>
          </a:xfrm>
        </p:spPr>
        <p:txBody>
          <a:bodyPr/>
          <a:lstStyle/>
          <a:p>
            <a:pPr eaLnBrk="1" hangingPunct="1"/>
            <a:r>
              <a:rPr lang="en-US" smtClean="0"/>
              <a:t>Titles for all ICS supervisory levels are shown in the table below.</a:t>
            </a:r>
          </a:p>
        </p:txBody>
      </p:sp>
      <p:graphicFrame>
        <p:nvGraphicFramePr>
          <p:cNvPr id="7" name="Table 6"/>
          <p:cNvGraphicFramePr>
            <a:graphicFrameLocks noGrp="1"/>
          </p:cNvGraphicFramePr>
          <p:nvPr/>
        </p:nvGraphicFramePr>
        <p:xfrm>
          <a:off x="588963" y="2065338"/>
          <a:ext cx="7962900" cy="3467101"/>
        </p:xfrm>
        <a:graphic>
          <a:graphicData uri="http://schemas.openxmlformats.org/drawingml/2006/table">
            <a:tbl>
              <a:tblPr firstRow="1" bandRow="1">
                <a:tableStyleId>{21E4AEA4-8DFA-4A89-87EB-49C32662AFE0}</a:tableStyleId>
              </a:tblPr>
              <a:tblGrid>
                <a:gridCol w="2870199"/>
                <a:gridCol w="2438401"/>
                <a:gridCol w="2654300"/>
              </a:tblGrid>
              <a:tr h="368073">
                <a:tc>
                  <a:txBody>
                    <a:bodyPr/>
                    <a:lstStyle/>
                    <a:p>
                      <a:r>
                        <a:rPr lang="en-US" sz="1800" dirty="0" smtClean="0"/>
                        <a:t>Organizational Level</a:t>
                      </a:r>
                      <a:endParaRPr lang="en-US" sz="1800" dirty="0">
                        <a:solidFill>
                          <a:srgbClr val="25387D"/>
                        </a:solidFill>
                      </a:endParaRPr>
                    </a:p>
                  </a:txBody>
                  <a:tcPr/>
                </a:tc>
                <a:tc>
                  <a:txBody>
                    <a:bodyPr/>
                    <a:lstStyle/>
                    <a:p>
                      <a:r>
                        <a:rPr lang="en-US" sz="1800" dirty="0" smtClean="0"/>
                        <a:t>Title</a:t>
                      </a:r>
                      <a:endParaRPr lang="en-US" sz="1800" dirty="0">
                        <a:solidFill>
                          <a:srgbClr val="25387D"/>
                        </a:solidFill>
                      </a:endParaRPr>
                    </a:p>
                  </a:txBody>
                  <a:tcPr/>
                </a:tc>
                <a:tc>
                  <a:txBody>
                    <a:bodyPr/>
                    <a:lstStyle/>
                    <a:p>
                      <a:r>
                        <a:rPr lang="en-US" sz="1800" dirty="0" smtClean="0"/>
                        <a:t>Support Position</a:t>
                      </a:r>
                      <a:endParaRPr lang="en-US" sz="1800" dirty="0">
                        <a:solidFill>
                          <a:srgbClr val="25387D"/>
                        </a:solidFill>
                      </a:endParaRPr>
                    </a:p>
                  </a:txBody>
                  <a:tcPr/>
                </a:tc>
              </a:tr>
              <a:tr h="640080">
                <a:tc>
                  <a:txBody>
                    <a:bodyPr/>
                    <a:lstStyle/>
                    <a:p>
                      <a:r>
                        <a:rPr lang="en-US" sz="1800" b="1" dirty="0" smtClean="0">
                          <a:solidFill>
                            <a:srgbClr val="25387D"/>
                          </a:solidFill>
                        </a:rPr>
                        <a:t>Incident Command</a:t>
                      </a:r>
                      <a:endParaRPr lang="en-US" sz="1800" b="1" dirty="0">
                        <a:solidFill>
                          <a:srgbClr val="25387D"/>
                        </a:solidFill>
                      </a:endParaRPr>
                    </a:p>
                  </a:txBody>
                  <a:tcPr/>
                </a:tc>
                <a:tc>
                  <a:txBody>
                    <a:bodyPr/>
                    <a:lstStyle/>
                    <a:p>
                      <a:r>
                        <a:rPr lang="en-US" sz="1800" b="1" dirty="0" smtClean="0">
                          <a:solidFill>
                            <a:srgbClr val="25387D"/>
                          </a:solidFill>
                        </a:rPr>
                        <a:t>Incident Commander</a:t>
                      </a:r>
                      <a:endParaRPr lang="en-US" sz="1800" b="1" dirty="0">
                        <a:solidFill>
                          <a:srgbClr val="25387D"/>
                        </a:solidFill>
                      </a:endParaRPr>
                    </a:p>
                  </a:txBody>
                  <a:tcPr/>
                </a:tc>
                <a:tc>
                  <a:txBody>
                    <a:bodyPr/>
                    <a:lstStyle/>
                    <a:p>
                      <a:r>
                        <a:rPr lang="en-US" sz="1800" b="1" dirty="0" smtClean="0">
                          <a:solidFill>
                            <a:srgbClr val="25387D"/>
                          </a:solidFill>
                        </a:rPr>
                        <a:t>Deputy</a:t>
                      </a:r>
                      <a:endParaRPr lang="en-US" sz="1800" b="1" dirty="0">
                        <a:solidFill>
                          <a:srgbClr val="25387D"/>
                        </a:solidFill>
                      </a:endParaRPr>
                    </a:p>
                  </a:txBody>
                  <a:tcPr/>
                </a:tc>
              </a:tr>
              <a:tr h="368073">
                <a:tc>
                  <a:txBody>
                    <a:bodyPr/>
                    <a:lstStyle/>
                    <a:p>
                      <a:r>
                        <a:rPr lang="en-US" sz="1800" b="1" dirty="0" smtClean="0">
                          <a:solidFill>
                            <a:srgbClr val="25387D"/>
                          </a:solidFill>
                        </a:rPr>
                        <a:t>Command Staff</a:t>
                      </a:r>
                      <a:endParaRPr lang="en-US" sz="1800" b="1" dirty="0">
                        <a:solidFill>
                          <a:srgbClr val="25387D"/>
                        </a:solidFill>
                      </a:endParaRPr>
                    </a:p>
                  </a:txBody>
                  <a:tcPr/>
                </a:tc>
                <a:tc>
                  <a:txBody>
                    <a:bodyPr/>
                    <a:lstStyle/>
                    <a:p>
                      <a:r>
                        <a:rPr lang="en-US" sz="1800" b="1" dirty="0" smtClean="0">
                          <a:solidFill>
                            <a:srgbClr val="25387D"/>
                          </a:solidFill>
                        </a:rPr>
                        <a:t>Officer</a:t>
                      </a:r>
                      <a:endParaRPr lang="en-US" sz="1800" b="1" dirty="0">
                        <a:solidFill>
                          <a:srgbClr val="25387D"/>
                        </a:solidFill>
                      </a:endParaRPr>
                    </a:p>
                  </a:txBody>
                  <a:tcPr/>
                </a:tc>
                <a:tc>
                  <a:txBody>
                    <a:bodyPr/>
                    <a:lstStyle/>
                    <a:p>
                      <a:r>
                        <a:rPr lang="en-US" sz="1800" b="1" dirty="0" smtClean="0">
                          <a:solidFill>
                            <a:srgbClr val="25387D"/>
                          </a:solidFill>
                        </a:rPr>
                        <a:t>Assistant</a:t>
                      </a:r>
                      <a:endParaRPr lang="en-US" sz="1800" b="1" dirty="0">
                        <a:solidFill>
                          <a:srgbClr val="25387D"/>
                        </a:solidFill>
                      </a:endParaRPr>
                    </a:p>
                  </a:txBody>
                  <a:tcPr/>
                </a:tc>
              </a:tr>
              <a:tr h="533552">
                <a:tc>
                  <a:txBody>
                    <a:bodyPr/>
                    <a:lstStyle/>
                    <a:p>
                      <a:r>
                        <a:rPr lang="en-US" sz="1800" b="1" dirty="0" smtClean="0">
                          <a:solidFill>
                            <a:srgbClr val="25387D"/>
                          </a:solidFill>
                        </a:rPr>
                        <a:t>General</a:t>
                      </a:r>
                      <a:r>
                        <a:rPr lang="en-US" sz="1800" b="1" baseline="0" dirty="0" smtClean="0">
                          <a:solidFill>
                            <a:srgbClr val="25387D"/>
                          </a:solidFill>
                        </a:rPr>
                        <a:t> Staff (Sections)</a:t>
                      </a:r>
                      <a:endParaRPr lang="en-US" sz="1800" b="1" dirty="0">
                        <a:solidFill>
                          <a:srgbClr val="25387D"/>
                        </a:solidFill>
                      </a:endParaRPr>
                    </a:p>
                  </a:txBody>
                  <a:tcPr/>
                </a:tc>
                <a:tc>
                  <a:txBody>
                    <a:bodyPr/>
                    <a:lstStyle/>
                    <a:p>
                      <a:r>
                        <a:rPr lang="en-US" sz="1800" b="1" dirty="0" smtClean="0">
                          <a:solidFill>
                            <a:srgbClr val="25387D"/>
                          </a:solidFill>
                        </a:rPr>
                        <a:t>Chief</a:t>
                      </a:r>
                      <a:endParaRPr lang="en-US" sz="1800" b="1" dirty="0">
                        <a:solidFill>
                          <a:srgbClr val="25387D"/>
                        </a:solidFill>
                      </a:endParaRPr>
                    </a:p>
                  </a:txBody>
                  <a:tcPr/>
                </a:tc>
                <a:tc>
                  <a:txBody>
                    <a:bodyPr/>
                    <a:lstStyle/>
                    <a:p>
                      <a:r>
                        <a:rPr lang="en-US" sz="1800" b="1" dirty="0" smtClean="0">
                          <a:solidFill>
                            <a:srgbClr val="25387D"/>
                          </a:solidFill>
                        </a:rPr>
                        <a:t>Deputy</a:t>
                      </a:r>
                      <a:endParaRPr lang="en-US" sz="1800" b="1" dirty="0">
                        <a:solidFill>
                          <a:srgbClr val="25387D"/>
                        </a:solidFill>
                      </a:endParaRPr>
                    </a:p>
                  </a:txBody>
                  <a:tcPr/>
                </a:tc>
              </a:tr>
              <a:tr h="368073">
                <a:tc>
                  <a:txBody>
                    <a:bodyPr/>
                    <a:lstStyle/>
                    <a:p>
                      <a:r>
                        <a:rPr lang="en-US" sz="1800" b="1" dirty="0" smtClean="0">
                          <a:solidFill>
                            <a:srgbClr val="25387D"/>
                          </a:solidFill>
                        </a:rPr>
                        <a:t>Branch</a:t>
                      </a:r>
                      <a:endParaRPr lang="en-US" sz="1800" b="1" dirty="0">
                        <a:solidFill>
                          <a:srgbClr val="25387D"/>
                        </a:solidFill>
                      </a:endParaRP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dirty="0" smtClean="0">
                          <a:solidFill>
                            <a:srgbClr val="25387D"/>
                          </a:solidFill>
                        </a:rPr>
                        <a:t>Director</a:t>
                      </a:r>
                      <a:endParaRPr lang="en-US" sz="1800" b="1" dirty="0">
                        <a:solidFill>
                          <a:srgbClr val="25387D"/>
                        </a:solidFill>
                      </a:endParaRPr>
                    </a:p>
                  </a:txBody>
                  <a:tcPr/>
                </a:tc>
                <a:tc>
                  <a:txBody>
                    <a:bodyPr/>
                    <a:lstStyle/>
                    <a:p>
                      <a:r>
                        <a:rPr lang="en-US" sz="1800" b="1" dirty="0" smtClean="0">
                          <a:solidFill>
                            <a:srgbClr val="25387D"/>
                          </a:solidFill>
                        </a:rPr>
                        <a:t>Deputy</a:t>
                      </a:r>
                      <a:endParaRPr lang="en-US" sz="1800" b="1" dirty="0">
                        <a:solidFill>
                          <a:srgbClr val="25387D"/>
                        </a:solidFill>
                      </a:endParaRPr>
                    </a:p>
                  </a:txBody>
                  <a:tcPr/>
                </a:tc>
              </a:tr>
              <a:tr h="368073">
                <a:tc>
                  <a:txBody>
                    <a:bodyPr/>
                    <a:lstStyle/>
                    <a:p>
                      <a:r>
                        <a:rPr lang="en-US" sz="1800" b="1" dirty="0" smtClean="0">
                          <a:solidFill>
                            <a:srgbClr val="25387D"/>
                          </a:solidFill>
                        </a:rPr>
                        <a:t>Division /Group</a:t>
                      </a:r>
                      <a:endParaRPr lang="en-US" sz="1800" b="1" dirty="0">
                        <a:solidFill>
                          <a:srgbClr val="25387D"/>
                        </a:solidFill>
                      </a:endParaRPr>
                    </a:p>
                  </a:txBody>
                  <a:tcPr/>
                </a:tc>
                <a:tc>
                  <a:txBody>
                    <a:bodyPr/>
                    <a:lstStyle/>
                    <a:p>
                      <a:r>
                        <a:rPr lang="en-US" sz="1800" b="1" dirty="0" smtClean="0">
                          <a:solidFill>
                            <a:srgbClr val="25387D"/>
                          </a:solidFill>
                        </a:rPr>
                        <a:t>Supervisor</a:t>
                      </a:r>
                      <a:endParaRPr lang="en-US" sz="1800" b="1" dirty="0">
                        <a:solidFill>
                          <a:srgbClr val="25387D"/>
                        </a:solidFill>
                      </a:endParaRPr>
                    </a:p>
                  </a:txBody>
                  <a:tcPr/>
                </a:tc>
                <a:tc>
                  <a:txBody>
                    <a:bodyPr/>
                    <a:lstStyle/>
                    <a:p>
                      <a:r>
                        <a:rPr lang="en-US" sz="1800" b="1" dirty="0" smtClean="0">
                          <a:solidFill>
                            <a:srgbClr val="25387D"/>
                          </a:solidFill>
                        </a:rPr>
                        <a:t>n/a</a:t>
                      </a:r>
                      <a:endParaRPr lang="en-US" sz="1800" b="1" dirty="0">
                        <a:solidFill>
                          <a:srgbClr val="25387D"/>
                        </a:solidFill>
                      </a:endParaRPr>
                    </a:p>
                  </a:txBody>
                  <a:tcPr/>
                </a:tc>
              </a:tr>
              <a:tr h="368073">
                <a:tc>
                  <a:txBody>
                    <a:bodyPr/>
                    <a:lstStyle/>
                    <a:p>
                      <a:r>
                        <a:rPr lang="en-US" sz="1800" b="1" dirty="0" smtClean="0">
                          <a:solidFill>
                            <a:srgbClr val="25387D"/>
                          </a:solidFill>
                        </a:rPr>
                        <a:t>Unit</a:t>
                      </a:r>
                      <a:endParaRPr lang="en-US" sz="1800" b="1" dirty="0">
                        <a:solidFill>
                          <a:srgbClr val="25387D"/>
                        </a:solidFill>
                      </a:endParaRPr>
                    </a:p>
                  </a:txBody>
                  <a:tcPr/>
                </a:tc>
                <a:tc>
                  <a:txBody>
                    <a:bodyPr/>
                    <a:lstStyle/>
                    <a:p>
                      <a:r>
                        <a:rPr lang="en-US" sz="1800" b="1" dirty="0" smtClean="0">
                          <a:solidFill>
                            <a:srgbClr val="25387D"/>
                          </a:solidFill>
                        </a:rPr>
                        <a:t>Leader</a:t>
                      </a:r>
                      <a:endParaRPr lang="en-US" sz="1800" b="1" dirty="0">
                        <a:solidFill>
                          <a:srgbClr val="25387D"/>
                        </a:solidFill>
                      </a:endParaRPr>
                    </a:p>
                  </a:txBody>
                  <a:tcPr/>
                </a:tc>
                <a:tc>
                  <a:txBody>
                    <a:bodyPr/>
                    <a:lstStyle/>
                    <a:p>
                      <a:r>
                        <a:rPr lang="en-US" sz="1800" b="1" dirty="0" smtClean="0">
                          <a:solidFill>
                            <a:srgbClr val="25387D"/>
                          </a:solidFill>
                        </a:rPr>
                        <a:t>Manager</a:t>
                      </a:r>
                      <a:endParaRPr lang="en-US" sz="1800" b="1" dirty="0">
                        <a:solidFill>
                          <a:srgbClr val="25387D"/>
                        </a:solidFill>
                      </a:endParaRPr>
                    </a:p>
                  </a:txBody>
                  <a:tcPr/>
                </a:tc>
              </a:tr>
              <a:tr h="453104">
                <a:tc>
                  <a:txBody>
                    <a:bodyPr/>
                    <a:lstStyle/>
                    <a:p>
                      <a:r>
                        <a:rPr lang="en-US" sz="1800" b="1" dirty="0" smtClean="0">
                          <a:solidFill>
                            <a:srgbClr val="25387D"/>
                          </a:solidFill>
                        </a:rPr>
                        <a:t>Strike Team/Task Force</a:t>
                      </a:r>
                      <a:endParaRPr lang="en-US" sz="1800" b="1" dirty="0">
                        <a:solidFill>
                          <a:srgbClr val="25387D"/>
                        </a:solidFill>
                      </a:endParaRPr>
                    </a:p>
                  </a:txBody>
                  <a:tcPr/>
                </a:tc>
                <a:tc>
                  <a:txBody>
                    <a:bodyPr/>
                    <a:lstStyle/>
                    <a:p>
                      <a:r>
                        <a:rPr lang="en-US" sz="1800" b="1" dirty="0" smtClean="0">
                          <a:solidFill>
                            <a:srgbClr val="25387D"/>
                          </a:solidFill>
                        </a:rPr>
                        <a:t>Leader</a:t>
                      </a:r>
                      <a:endParaRPr lang="en-US" sz="1800" b="1" dirty="0">
                        <a:solidFill>
                          <a:srgbClr val="25387D"/>
                        </a:solidFill>
                      </a:endParaRPr>
                    </a:p>
                  </a:txBody>
                  <a:tcPr/>
                </a:tc>
                <a:tc>
                  <a:txBody>
                    <a:bodyPr/>
                    <a:lstStyle/>
                    <a:p>
                      <a:r>
                        <a:rPr lang="en-US" sz="1800" b="1" dirty="0" smtClean="0">
                          <a:solidFill>
                            <a:srgbClr val="25387D"/>
                          </a:solidFill>
                        </a:rPr>
                        <a:t>Single</a:t>
                      </a:r>
                      <a:r>
                        <a:rPr lang="en-US" sz="1800" b="1" baseline="0" dirty="0" smtClean="0">
                          <a:solidFill>
                            <a:srgbClr val="25387D"/>
                          </a:solidFill>
                        </a:rPr>
                        <a:t> Resource Boss</a:t>
                      </a:r>
                      <a:endParaRPr lang="en-US" sz="1800" b="1" dirty="0">
                        <a:solidFill>
                          <a:srgbClr val="25387D"/>
                        </a:solidFill>
                      </a:endParaRPr>
                    </a:p>
                  </a:txBody>
                  <a:tcPr/>
                </a:tc>
              </a:tr>
            </a:tbl>
          </a:graphicData>
        </a:graphic>
      </p:graphicFrame>
    </p:spTree>
  </p:cSld>
  <p:clrMapOvr>
    <a:masterClrMapping/>
  </p:clrMapOvr>
  <p:transition>
    <p:wipe dir="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spect="1" noChangeArrowheads="1"/>
          </p:cNvSpPr>
          <p:nvPr>
            <p:ph type="title"/>
          </p:nvPr>
        </p:nvSpPr>
        <p:spPr/>
        <p:txBody>
          <a:bodyPr/>
          <a:lstStyle/>
          <a:p>
            <a:r>
              <a:rPr lang="en-US" dirty="0" smtClean="0"/>
              <a:t>Organizational Review Questions</a:t>
            </a:r>
          </a:p>
        </p:txBody>
      </p:sp>
      <p:sp>
        <p:nvSpPr>
          <p:cNvPr id="38915" name="Rectangle 4"/>
          <p:cNvSpPr>
            <a:spLocks noGrp="1" noChangeArrowheads="1"/>
          </p:cNvSpPr>
          <p:nvPr>
            <p:ph idx="1"/>
          </p:nvPr>
        </p:nvSpPr>
        <p:spPr>
          <a:xfrm>
            <a:off x="450850" y="1219200"/>
            <a:ext cx="4830763" cy="3473450"/>
          </a:xfrm>
        </p:spPr>
        <p:txBody>
          <a:bodyPr/>
          <a:lstStyle/>
          <a:p>
            <a:pPr eaLnBrk="1" hangingPunct="1">
              <a:spcBef>
                <a:spcPct val="0"/>
              </a:spcBef>
            </a:pPr>
            <a:r>
              <a:rPr lang="en-US" sz="2000" smtClean="0"/>
              <a:t>Two </a:t>
            </a:r>
            <a:r>
              <a:rPr lang="en-US" sz="2000" u="sng" smtClean="0"/>
              <a:t>Supervisors</a:t>
            </a:r>
            <a:r>
              <a:rPr lang="en-US" sz="2000" smtClean="0"/>
              <a:t> have been dispatched with resources (personnel and equipment) to evacuate homes within the potential hazard zone.  </a:t>
            </a:r>
            <a:br>
              <a:rPr lang="en-US" sz="2000" smtClean="0"/>
            </a:br>
            <a:endParaRPr lang="en-US" sz="2000" smtClean="0"/>
          </a:p>
          <a:p>
            <a:pPr eaLnBrk="1" hangingPunct="1">
              <a:spcBef>
                <a:spcPct val="0"/>
              </a:spcBef>
            </a:pPr>
            <a:r>
              <a:rPr lang="en-US" sz="2000" smtClean="0"/>
              <a:t>One Supervisor has responsibility for the east side of the community and the other has responsibility for the west side.</a:t>
            </a:r>
          </a:p>
        </p:txBody>
      </p:sp>
      <p:pic>
        <p:nvPicPr>
          <p:cNvPr id="6" name="Picture 10" descr="Workers"/>
          <p:cNvPicPr>
            <a:picLocks noChangeAspect="1" noChangeArrowheads="1"/>
          </p:cNvPicPr>
          <p:nvPr/>
        </p:nvPicPr>
        <p:blipFill>
          <a:blip r:embed="rId2"/>
          <a:srcRect l="25681"/>
          <a:stretch>
            <a:fillRect/>
          </a:stretch>
        </p:blipFill>
        <p:spPr bwMode="auto">
          <a:xfrm>
            <a:off x="5272088" y="1325563"/>
            <a:ext cx="3222625" cy="281940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
        <p:nvSpPr>
          <p:cNvPr id="38917" name="Rectangle 4" descr="text box: What type of ICS organizational structure is being described?&#10;"/>
          <p:cNvSpPr>
            <a:spLocks noChangeArrowheads="1"/>
          </p:cNvSpPr>
          <p:nvPr/>
        </p:nvSpPr>
        <p:spPr bwMode="auto">
          <a:xfrm>
            <a:off x="536575" y="4506913"/>
            <a:ext cx="8039100" cy="977900"/>
          </a:xfrm>
          <a:prstGeom prst="rect">
            <a:avLst/>
          </a:prstGeom>
          <a:solidFill>
            <a:srgbClr val="25387D"/>
          </a:solidFill>
          <a:ln w="9525">
            <a:solidFill>
              <a:srgbClr val="25387D"/>
            </a:solidFill>
            <a:miter lim="800000"/>
            <a:headEnd/>
            <a:tailEnd/>
          </a:ln>
        </p:spPr>
        <p:txBody>
          <a:bodyPr/>
          <a:lstStyle/>
          <a:p>
            <a:pPr>
              <a:spcBef>
                <a:spcPct val="30000"/>
              </a:spcBef>
              <a:buFont typeface="Wingdings" pitchFamily="2" charset="2"/>
              <a:buNone/>
            </a:pPr>
            <a:r>
              <a:rPr lang="en-US" sz="2400" b="1" dirty="0">
                <a:solidFill>
                  <a:schemeClr val="bg1"/>
                </a:solidFill>
                <a:latin typeface="Arial" charset="0"/>
              </a:rPr>
              <a:t>What type of ICS organizational structure is being described?</a:t>
            </a:r>
          </a:p>
          <a:p>
            <a:pPr>
              <a:spcBef>
                <a:spcPct val="30000"/>
              </a:spcBef>
              <a:buFont typeface="Wingdings" pitchFamily="2" charset="2"/>
              <a:buNone/>
            </a:pPr>
            <a:endParaRPr lang="en-US" sz="2400" b="1" dirty="0">
              <a:solidFill>
                <a:srgbClr val="C00000"/>
              </a:solidFill>
              <a:latin typeface="Arial" charset="0"/>
            </a:endParaRPr>
          </a:p>
        </p:txBody>
      </p:sp>
    </p:spTree>
  </p:cSld>
  <p:clrMapOvr>
    <a:masterClrMapping/>
  </p:clrMapOvr>
  <p:transition>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spect="1" noChangeArrowheads="1"/>
          </p:cNvSpPr>
          <p:nvPr>
            <p:ph type="title"/>
          </p:nvPr>
        </p:nvSpPr>
        <p:spPr/>
        <p:txBody>
          <a:bodyPr/>
          <a:lstStyle/>
          <a:p>
            <a:r>
              <a:rPr lang="en-US" dirty="0" smtClean="0"/>
              <a:t>Organizational Review Questions</a:t>
            </a:r>
          </a:p>
        </p:txBody>
      </p:sp>
      <p:sp>
        <p:nvSpPr>
          <p:cNvPr id="39939" name="Rectangle 4"/>
          <p:cNvSpPr>
            <a:spLocks noGrp="1" noChangeArrowheads="1"/>
          </p:cNvSpPr>
          <p:nvPr>
            <p:ph idx="1"/>
          </p:nvPr>
        </p:nvSpPr>
        <p:spPr>
          <a:xfrm>
            <a:off x="450850" y="1165225"/>
            <a:ext cx="4830763" cy="3473450"/>
          </a:xfrm>
        </p:spPr>
        <p:txBody>
          <a:bodyPr/>
          <a:lstStyle/>
          <a:p>
            <a:pPr eaLnBrk="1" hangingPunct="1"/>
            <a:r>
              <a:rPr lang="en-US" smtClean="0"/>
              <a:t>HazMat specialists, sanitation workers, and disposal equipment are grouped together, under the direct supervision of a </a:t>
            </a:r>
            <a:r>
              <a:rPr lang="en-US" u="sng" smtClean="0"/>
              <a:t>Leader</a:t>
            </a:r>
            <a:r>
              <a:rPr lang="en-US" smtClean="0"/>
              <a:t>, to handle the removal of hazardous waste.</a:t>
            </a:r>
          </a:p>
        </p:txBody>
      </p:sp>
      <p:sp>
        <p:nvSpPr>
          <p:cNvPr id="39940" name="Rectangle 4" descr="text box: What type of ICS organizational structure is being described?&#10;"/>
          <p:cNvSpPr>
            <a:spLocks noChangeArrowheads="1"/>
          </p:cNvSpPr>
          <p:nvPr/>
        </p:nvSpPr>
        <p:spPr bwMode="auto">
          <a:xfrm>
            <a:off x="563563" y="4738688"/>
            <a:ext cx="8039100" cy="977900"/>
          </a:xfrm>
          <a:prstGeom prst="rect">
            <a:avLst/>
          </a:prstGeom>
          <a:solidFill>
            <a:srgbClr val="25387D"/>
          </a:solidFill>
          <a:ln w="9525">
            <a:solidFill>
              <a:srgbClr val="25387D"/>
            </a:solidFill>
            <a:miter lim="800000"/>
            <a:headEnd/>
            <a:tailEnd/>
          </a:ln>
        </p:spPr>
        <p:txBody>
          <a:bodyPr/>
          <a:lstStyle/>
          <a:p>
            <a:pPr>
              <a:spcBef>
                <a:spcPct val="30000"/>
              </a:spcBef>
            </a:pPr>
            <a:r>
              <a:rPr lang="en-US" sz="2400" b="1" dirty="0">
                <a:solidFill>
                  <a:schemeClr val="bg1"/>
                </a:solidFill>
                <a:latin typeface="Arial" charset="0"/>
              </a:rPr>
              <a:t>What type of ICS organizational structure is being described?</a:t>
            </a:r>
          </a:p>
          <a:p>
            <a:pPr>
              <a:spcBef>
                <a:spcPct val="30000"/>
              </a:spcBef>
              <a:buFont typeface="Wingdings" pitchFamily="2" charset="2"/>
              <a:buNone/>
            </a:pPr>
            <a:endParaRPr lang="en-US" sz="2400" b="1" dirty="0">
              <a:solidFill>
                <a:srgbClr val="C00000"/>
              </a:solidFill>
              <a:latin typeface="Arial" charset="0"/>
            </a:endParaRPr>
          </a:p>
        </p:txBody>
      </p:sp>
      <p:pic>
        <p:nvPicPr>
          <p:cNvPr id="8" name="Picture 7" descr="HazMat workers"/>
          <p:cNvPicPr>
            <a:picLocks noChangeAspect="1" noChangeArrowheads="1"/>
          </p:cNvPicPr>
          <p:nvPr/>
        </p:nvPicPr>
        <p:blipFill>
          <a:blip r:embed="rId2"/>
          <a:srcRect/>
          <a:stretch>
            <a:fillRect/>
          </a:stretch>
        </p:blipFill>
        <p:spPr bwMode="auto">
          <a:xfrm>
            <a:off x="5195888" y="1290638"/>
            <a:ext cx="3276600" cy="235585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Tree>
  </p:cSld>
  <p:clrMapOvr>
    <a:masterClrMapping/>
  </p:clrMapOvr>
  <p:transition>
    <p:wipe dir="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spect="1" noChangeArrowheads="1"/>
          </p:cNvSpPr>
          <p:nvPr>
            <p:ph type="title"/>
          </p:nvPr>
        </p:nvSpPr>
        <p:spPr/>
        <p:txBody>
          <a:bodyPr/>
          <a:lstStyle/>
          <a:p>
            <a:r>
              <a:rPr lang="en-US" dirty="0" smtClean="0"/>
              <a:t>Organizational Review Questions</a:t>
            </a:r>
          </a:p>
        </p:txBody>
      </p:sp>
      <p:sp>
        <p:nvSpPr>
          <p:cNvPr id="40963" name="Rectangle 4"/>
          <p:cNvSpPr>
            <a:spLocks noGrp="1" noChangeArrowheads="1"/>
          </p:cNvSpPr>
          <p:nvPr>
            <p:ph idx="1"/>
          </p:nvPr>
        </p:nvSpPr>
        <p:spPr>
          <a:xfrm>
            <a:off x="450850" y="1219200"/>
            <a:ext cx="4830763" cy="3473450"/>
          </a:xfrm>
        </p:spPr>
        <p:txBody>
          <a:bodyPr/>
          <a:lstStyle/>
          <a:p>
            <a:pPr eaLnBrk="1" hangingPunct="1"/>
            <a:r>
              <a:rPr lang="en-US" smtClean="0"/>
              <a:t>As incident objectives and resources expand, the Operations Section Chief begins organizing </a:t>
            </a:r>
            <a:br>
              <a:rPr lang="en-US" smtClean="0"/>
            </a:br>
            <a:r>
              <a:rPr lang="en-US" smtClean="0"/>
              <a:t>resources into functional areas that are managed by </a:t>
            </a:r>
            <a:br>
              <a:rPr lang="en-US" smtClean="0"/>
            </a:br>
            <a:r>
              <a:rPr lang="en-US" smtClean="0"/>
              <a:t>a </a:t>
            </a:r>
            <a:r>
              <a:rPr lang="en-US" u="sng" smtClean="0"/>
              <a:t>Supervisor</a:t>
            </a:r>
            <a:r>
              <a:rPr lang="en-US" smtClean="0"/>
              <a:t>.</a:t>
            </a:r>
          </a:p>
        </p:txBody>
      </p:sp>
      <p:sp>
        <p:nvSpPr>
          <p:cNvPr id="40964" name="Rectangle 4" descr="text box: On the organizational chart, the title of each component would be a _________________. &#10;"/>
          <p:cNvSpPr>
            <a:spLocks noChangeArrowheads="1"/>
          </p:cNvSpPr>
          <p:nvPr/>
        </p:nvSpPr>
        <p:spPr bwMode="auto">
          <a:xfrm>
            <a:off x="536575" y="4506913"/>
            <a:ext cx="8039100" cy="977900"/>
          </a:xfrm>
          <a:prstGeom prst="rect">
            <a:avLst/>
          </a:prstGeom>
          <a:solidFill>
            <a:srgbClr val="25387D"/>
          </a:solidFill>
          <a:ln w="9525">
            <a:solidFill>
              <a:srgbClr val="25387D"/>
            </a:solidFill>
            <a:miter lim="800000"/>
            <a:headEnd/>
            <a:tailEnd/>
          </a:ln>
        </p:spPr>
        <p:txBody>
          <a:bodyPr/>
          <a:lstStyle/>
          <a:p>
            <a:pPr>
              <a:spcBef>
                <a:spcPct val="30000"/>
              </a:spcBef>
            </a:pPr>
            <a:r>
              <a:rPr lang="en-US" sz="2400" b="1" dirty="0">
                <a:solidFill>
                  <a:schemeClr val="bg1"/>
                </a:solidFill>
                <a:latin typeface="Arial" charset="0"/>
              </a:rPr>
              <a:t>On the organizational chart, the title of each component would be a _________________.</a:t>
            </a:r>
            <a:r>
              <a:rPr lang="en-US" sz="2400" b="1" dirty="0">
                <a:solidFill>
                  <a:srgbClr val="C00000"/>
                </a:solidFill>
                <a:latin typeface="Arial" charset="0"/>
              </a:rPr>
              <a:t> </a:t>
            </a:r>
          </a:p>
          <a:p>
            <a:pPr>
              <a:spcBef>
                <a:spcPct val="30000"/>
              </a:spcBef>
              <a:buFont typeface="Wingdings" pitchFamily="2" charset="2"/>
              <a:buNone/>
            </a:pPr>
            <a:endParaRPr lang="en-US" sz="2400" b="1" dirty="0">
              <a:solidFill>
                <a:srgbClr val="C00000"/>
              </a:solidFill>
              <a:latin typeface="Arial" charset="0"/>
            </a:endParaRPr>
          </a:p>
        </p:txBody>
      </p:sp>
      <p:pic>
        <p:nvPicPr>
          <p:cNvPr id="40965" name="Picture 12" descr="Organizational chart showing the Operations Section. Includes Medical (EMS) and a blank spot, and HazMat and a blank spo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9225" y="1452563"/>
            <a:ext cx="3597275" cy="153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spect="1" noChangeArrowheads="1"/>
          </p:cNvSpPr>
          <p:nvPr>
            <p:ph type="title"/>
          </p:nvPr>
        </p:nvSpPr>
        <p:spPr/>
        <p:txBody>
          <a:bodyPr/>
          <a:lstStyle/>
          <a:p>
            <a:r>
              <a:rPr lang="en-US" dirty="0" smtClean="0"/>
              <a:t>Organizational Review Questions</a:t>
            </a:r>
          </a:p>
        </p:txBody>
      </p:sp>
      <p:sp>
        <p:nvSpPr>
          <p:cNvPr id="41987" name="Rectangle 4"/>
          <p:cNvSpPr>
            <a:spLocks noGrp="1" noChangeArrowheads="1"/>
          </p:cNvSpPr>
          <p:nvPr>
            <p:ph idx="1"/>
          </p:nvPr>
        </p:nvSpPr>
        <p:spPr>
          <a:xfrm>
            <a:off x="450850" y="1219200"/>
            <a:ext cx="4830763" cy="3473450"/>
          </a:xfrm>
        </p:spPr>
        <p:txBody>
          <a:bodyPr/>
          <a:lstStyle/>
          <a:p>
            <a:pPr eaLnBrk="1" hangingPunct="1"/>
            <a:r>
              <a:rPr lang="en-US" smtClean="0"/>
              <a:t>As the operation expands even further, the Operations Section Chief appoints a </a:t>
            </a:r>
            <a:r>
              <a:rPr lang="en-US" u="sng" smtClean="0"/>
              <a:t>Director</a:t>
            </a:r>
            <a:r>
              <a:rPr lang="en-US" smtClean="0"/>
              <a:t> to manage the Groups.</a:t>
            </a:r>
          </a:p>
        </p:txBody>
      </p:sp>
      <p:sp>
        <p:nvSpPr>
          <p:cNvPr id="41988" name="Rectangle 4" descr="text box: On the organizational chart, the title of the organizational component managed by a Director would be called the Emergency Services _________________. &#10;"/>
          <p:cNvSpPr>
            <a:spLocks noChangeArrowheads="1"/>
          </p:cNvSpPr>
          <p:nvPr/>
        </p:nvSpPr>
        <p:spPr bwMode="auto">
          <a:xfrm>
            <a:off x="495300" y="4070350"/>
            <a:ext cx="8212138" cy="1606550"/>
          </a:xfrm>
          <a:prstGeom prst="rect">
            <a:avLst/>
          </a:prstGeom>
          <a:solidFill>
            <a:srgbClr val="25387D"/>
          </a:solidFill>
          <a:ln w="9525">
            <a:solidFill>
              <a:srgbClr val="25387D"/>
            </a:solidFill>
            <a:miter lim="800000"/>
            <a:headEnd/>
            <a:tailEnd/>
          </a:ln>
        </p:spPr>
        <p:txBody>
          <a:bodyPr/>
          <a:lstStyle/>
          <a:p>
            <a:pPr>
              <a:spcBef>
                <a:spcPct val="30000"/>
              </a:spcBef>
            </a:pPr>
            <a:r>
              <a:rPr lang="en-US" sz="2400" b="1" dirty="0">
                <a:solidFill>
                  <a:schemeClr val="bg1"/>
                </a:solidFill>
                <a:latin typeface="Arial" charset="0"/>
              </a:rPr>
              <a:t>On the organizational chart, the title of the organizational component managed by a Director would be called the Emergency Services _________________. </a:t>
            </a:r>
          </a:p>
          <a:p>
            <a:pPr>
              <a:spcBef>
                <a:spcPct val="30000"/>
              </a:spcBef>
              <a:buFont typeface="Wingdings" pitchFamily="2" charset="2"/>
              <a:buNone/>
            </a:pPr>
            <a:endParaRPr lang="en-US" sz="2400" b="1" dirty="0">
              <a:solidFill>
                <a:srgbClr val="C00000"/>
              </a:solidFill>
              <a:latin typeface="Arial" charset="0"/>
            </a:endParaRPr>
          </a:p>
        </p:txBody>
      </p:sp>
      <p:pic>
        <p:nvPicPr>
          <p:cNvPr id="41989" name="Picture 14" descr="Organziational chart including Operations Section. This includes Emergency Services, and a blank spot, which includes Medical (EMS) Group and HazMat Gro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8575" y="1358900"/>
            <a:ext cx="3402013"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spect="1" noChangeArrowheads="1"/>
          </p:cNvSpPr>
          <p:nvPr>
            <p:ph type="title"/>
          </p:nvPr>
        </p:nvSpPr>
        <p:spPr/>
        <p:txBody>
          <a:bodyPr/>
          <a:lstStyle/>
          <a:p>
            <a:r>
              <a:rPr lang="en-US" dirty="0" smtClean="0"/>
              <a:t>Organizational Review Questions</a:t>
            </a:r>
          </a:p>
        </p:txBody>
      </p:sp>
      <p:sp>
        <p:nvSpPr>
          <p:cNvPr id="43011" name="AutoShape 4" descr="text box: What ICS term &#10;is used to describe the Emergency Medical Technician?&#10;"/>
          <p:cNvSpPr>
            <a:spLocks noChangeArrowheads="1"/>
          </p:cNvSpPr>
          <p:nvPr/>
        </p:nvSpPr>
        <p:spPr bwMode="auto">
          <a:xfrm>
            <a:off x="5113338" y="1252538"/>
            <a:ext cx="3708400" cy="2171700"/>
          </a:xfrm>
          <a:prstGeom prst="wedgeEllipseCallout">
            <a:avLst>
              <a:gd name="adj1" fmla="val -49843"/>
              <a:gd name="adj2" fmla="val 59583"/>
            </a:avLst>
          </a:prstGeom>
          <a:solidFill>
            <a:srgbClr val="25387D"/>
          </a:solidFill>
          <a:ln w="9525">
            <a:solidFill>
              <a:srgbClr val="25387D"/>
            </a:solidFill>
            <a:miter lim="800000"/>
            <a:headEnd/>
            <a:tailEnd/>
          </a:ln>
        </p:spPr>
        <p:txBody>
          <a:bodyPr lIns="0" tIns="0" rIns="0" bIns="0" anchor="ctr"/>
          <a:lstStyle/>
          <a:p>
            <a:pPr algn="ctr"/>
            <a:r>
              <a:rPr lang="en-US" sz="2200" b="1" dirty="0">
                <a:solidFill>
                  <a:schemeClr val="bg1"/>
                </a:solidFill>
                <a:latin typeface="Arial" charset="0"/>
              </a:rPr>
              <a:t>What ICS term </a:t>
            </a:r>
            <a:br>
              <a:rPr lang="en-US" sz="2200" b="1" dirty="0">
                <a:solidFill>
                  <a:schemeClr val="bg1"/>
                </a:solidFill>
                <a:latin typeface="Arial" charset="0"/>
              </a:rPr>
            </a:br>
            <a:r>
              <a:rPr lang="en-US" sz="2200" b="1" dirty="0">
                <a:solidFill>
                  <a:schemeClr val="bg1"/>
                </a:solidFill>
                <a:latin typeface="Arial" charset="0"/>
              </a:rPr>
              <a:t>is used to describe the Emergency Medical Technician?</a:t>
            </a:r>
          </a:p>
        </p:txBody>
      </p:sp>
      <p:pic>
        <p:nvPicPr>
          <p:cNvPr id="43012" name="Picture 15" descr="Organizational chart showing the Incident Commander. This includes Safety Officer, Public Information Officer, Liaison Officer, Emergency Medical Technician, Search Group, and Investigation Gro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3525" y="1358900"/>
            <a:ext cx="5230813" cy="3298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spect="1" noChangeArrowheads="1"/>
          </p:cNvSpPr>
          <p:nvPr>
            <p:ph type="title"/>
          </p:nvPr>
        </p:nvSpPr>
        <p:spPr/>
        <p:txBody>
          <a:bodyPr/>
          <a:lstStyle/>
          <a:p>
            <a:r>
              <a:rPr lang="en-US" dirty="0" smtClean="0"/>
              <a:t>Organizational Review Questions</a:t>
            </a:r>
          </a:p>
        </p:txBody>
      </p:sp>
      <p:sp>
        <p:nvSpPr>
          <p:cNvPr id="44035" name="AutoShape 3" descr="text box: What is the supervisor’s title for each organizational element shown?&#10;"/>
          <p:cNvSpPr>
            <a:spLocks noChangeArrowheads="1"/>
          </p:cNvSpPr>
          <p:nvPr/>
        </p:nvSpPr>
        <p:spPr bwMode="auto">
          <a:xfrm>
            <a:off x="4257675" y="2160588"/>
            <a:ext cx="4419600" cy="2286000"/>
          </a:xfrm>
          <a:prstGeom prst="wedgeEllipseCallout">
            <a:avLst>
              <a:gd name="adj1" fmla="val -72704"/>
              <a:gd name="adj2" fmla="val 60139"/>
            </a:avLst>
          </a:prstGeom>
          <a:solidFill>
            <a:srgbClr val="25387D"/>
          </a:solidFill>
          <a:ln w="9525">
            <a:solidFill>
              <a:srgbClr val="25387D"/>
            </a:solidFill>
            <a:miter lim="800000"/>
            <a:headEnd/>
            <a:tailEnd/>
          </a:ln>
        </p:spPr>
        <p:txBody>
          <a:bodyPr/>
          <a:lstStyle/>
          <a:p>
            <a:pPr algn="ctr"/>
            <a:r>
              <a:rPr lang="en-US" sz="2400" b="1" dirty="0">
                <a:solidFill>
                  <a:schemeClr val="bg1"/>
                </a:solidFill>
                <a:latin typeface="Arial" charset="0"/>
              </a:rPr>
              <a:t>What is the supervisor’s title for each organizational element shown?</a:t>
            </a:r>
          </a:p>
        </p:txBody>
      </p:sp>
      <p:pic>
        <p:nvPicPr>
          <p:cNvPr id="44036" name="Picture 9" descr="Organizatonal chart showing the Investigation Branch. This includes Perimeter Security Strike Team and Accident Reconstruction Group."/>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1325" y="1327150"/>
            <a:ext cx="3402013" cy="180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spect="1" noChangeArrowheads="1"/>
          </p:cNvSpPr>
          <p:nvPr>
            <p:ph type="title"/>
          </p:nvPr>
        </p:nvSpPr>
        <p:spPr/>
        <p:txBody>
          <a:bodyPr/>
          <a:lstStyle/>
          <a:p>
            <a:r>
              <a:rPr lang="en-US" sz="2600" dirty="0" smtClean="0"/>
              <a:t>Deputies, Assistants, Tech Specialists, &amp; Agency Reps</a:t>
            </a:r>
          </a:p>
        </p:txBody>
      </p:sp>
      <p:sp>
        <p:nvSpPr>
          <p:cNvPr id="45059" name="Rectangle 4"/>
          <p:cNvSpPr>
            <a:spLocks noGrp="1" noChangeArrowheads="1"/>
          </p:cNvSpPr>
          <p:nvPr>
            <p:ph idx="1"/>
          </p:nvPr>
        </p:nvSpPr>
        <p:spPr>
          <a:xfrm>
            <a:off x="450850" y="1054100"/>
            <a:ext cx="8351838" cy="4922838"/>
          </a:xfrm>
        </p:spPr>
        <p:txBody>
          <a:bodyPr/>
          <a:lstStyle/>
          <a:p>
            <a:pPr eaLnBrk="1" hangingPunct="1"/>
            <a:r>
              <a:rPr lang="en-US" sz="1900" dirty="0" smtClean="0"/>
              <a:t>Review the materials in your Student Manuals and then answer the following questions:</a:t>
            </a:r>
          </a:p>
          <a:p>
            <a:pPr lvl="1" eaLnBrk="1" hangingPunct="1">
              <a:tabLst/>
            </a:pPr>
            <a:r>
              <a:rPr lang="en-US" sz="1900" dirty="0" smtClean="0"/>
              <a:t>Deputies</a:t>
            </a:r>
          </a:p>
          <a:p>
            <a:pPr marL="1028700" lvl="2" indent="-344488" eaLnBrk="1" hangingPunct="1">
              <a:spcBef>
                <a:spcPct val="0"/>
              </a:spcBef>
              <a:tabLst/>
            </a:pPr>
            <a:r>
              <a:rPr lang="en-US" sz="1900" dirty="0" smtClean="0"/>
              <a:t>Where can Deputies be assigned?</a:t>
            </a:r>
          </a:p>
          <a:p>
            <a:pPr marL="1028700" lvl="2" indent="-344488" eaLnBrk="1" hangingPunct="1">
              <a:spcBef>
                <a:spcPct val="0"/>
              </a:spcBef>
              <a:tabLst/>
            </a:pPr>
            <a:r>
              <a:rPr lang="en-US" sz="1900" dirty="0" smtClean="0"/>
              <a:t>What are the requirements for Deputies?</a:t>
            </a:r>
          </a:p>
          <a:p>
            <a:pPr lvl="1" eaLnBrk="1" hangingPunct="1">
              <a:tabLst/>
            </a:pPr>
            <a:r>
              <a:rPr lang="en-US" sz="1900" dirty="0" smtClean="0"/>
              <a:t>Assistants</a:t>
            </a:r>
          </a:p>
          <a:p>
            <a:pPr marL="1028700" lvl="2" indent="-344488" eaLnBrk="1" hangingPunct="1">
              <a:spcBef>
                <a:spcPct val="0"/>
              </a:spcBef>
              <a:tabLst/>
            </a:pPr>
            <a:r>
              <a:rPr lang="en-US" sz="1900" dirty="0" smtClean="0"/>
              <a:t>Where can Assistants be assigned?</a:t>
            </a:r>
          </a:p>
          <a:p>
            <a:pPr marL="1028700" lvl="2" indent="-344488" eaLnBrk="1" hangingPunct="1">
              <a:spcBef>
                <a:spcPct val="0"/>
              </a:spcBef>
              <a:tabLst/>
            </a:pPr>
            <a:r>
              <a:rPr lang="en-US" sz="1900" dirty="0" smtClean="0"/>
              <a:t>What is an example of a duty assumed by an Assistant?</a:t>
            </a:r>
          </a:p>
          <a:p>
            <a:pPr lvl="1" eaLnBrk="1" hangingPunct="1">
              <a:tabLst/>
            </a:pPr>
            <a:r>
              <a:rPr lang="en-US" sz="1900" dirty="0" smtClean="0"/>
              <a:t>Technical Specialists</a:t>
            </a:r>
          </a:p>
          <a:p>
            <a:pPr marL="1028700" lvl="2" indent="-344488" eaLnBrk="1" hangingPunct="1">
              <a:spcBef>
                <a:spcPct val="0"/>
              </a:spcBef>
              <a:tabLst/>
            </a:pPr>
            <a:r>
              <a:rPr lang="en-US" sz="1900" dirty="0" smtClean="0"/>
              <a:t>Where can Technical Specialists be assigned?</a:t>
            </a:r>
          </a:p>
          <a:p>
            <a:pPr marL="1028700" lvl="2" indent="-344488" eaLnBrk="1" hangingPunct="1">
              <a:spcBef>
                <a:spcPct val="0"/>
              </a:spcBef>
              <a:tabLst/>
            </a:pPr>
            <a:r>
              <a:rPr lang="en-US" sz="1900" dirty="0" smtClean="0"/>
              <a:t>What types of Technical Specialists have you worked with on past incidents?</a:t>
            </a:r>
          </a:p>
          <a:p>
            <a:pPr lvl="1" eaLnBrk="1" hangingPunct="1">
              <a:spcBef>
                <a:spcPct val="0"/>
              </a:spcBef>
              <a:tabLst/>
            </a:pPr>
            <a:r>
              <a:rPr lang="en-US" sz="1900" dirty="0" smtClean="0"/>
              <a:t>Agency Representatives</a:t>
            </a:r>
          </a:p>
          <a:p>
            <a:pPr marL="1028700" lvl="2" indent="-344488" eaLnBrk="1" hangingPunct="1">
              <a:spcBef>
                <a:spcPct val="0"/>
              </a:spcBef>
              <a:tabLst/>
            </a:pPr>
            <a:r>
              <a:rPr lang="en-US" sz="1900" dirty="0" smtClean="0"/>
              <a:t>Where can Agency Representatives be assigned?</a:t>
            </a:r>
          </a:p>
          <a:p>
            <a:pPr marL="1028700" lvl="2" indent="-344488" eaLnBrk="1" hangingPunct="1">
              <a:spcBef>
                <a:spcPct val="0"/>
              </a:spcBef>
              <a:tabLst/>
            </a:pPr>
            <a:r>
              <a:rPr lang="en-US" sz="1900" dirty="0" smtClean="0"/>
              <a:t>What does an Agency Representative do?</a:t>
            </a:r>
          </a:p>
        </p:txBody>
      </p:sp>
    </p:spTree>
  </p:cSld>
  <p:clrMapOvr>
    <a:masterClrMapping/>
  </p:clrMapOvr>
  <p:transition>
    <p:wipe dir="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lstStyle/>
          <a:p>
            <a:pPr eaLnBrk="1" hangingPunct="1">
              <a:spcBef>
                <a:spcPct val="50000"/>
              </a:spcBef>
            </a:pPr>
            <a:r>
              <a:rPr lang="en-US" sz="2400" dirty="0">
                <a:solidFill>
                  <a:srgbClr val="25387D"/>
                </a:solidFill>
                <a:latin typeface="Arial" charset="0"/>
              </a:rPr>
              <a:t>Incident </a:t>
            </a:r>
            <a:r>
              <a:rPr lang="en-US" sz="2400" dirty="0" smtClean="0">
                <a:solidFill>
                  <a:srgbClr val="25387D"/>
                </a:solidFill>
                <a:latin typeface="Arial" charset="0"/>
              </a:rPr>
              <a:t>Complexity    Resource Needs     ICS </a:t>
            </a:r>
            <a:r>
              <a:rPr lang="en-US" sz="2400" dirty="0">
                <a:solidFill>
                  <a:srgbClr val="25387D"/>
                </a:solidFill>
                <a:latin typeface="Arial" charset="0"/>
              </a:rPr>
              <a:t>Structure</a:t>
            </a:r>
          </a:p>
          <a:p>
            <a:pPr eaLnBrk="1" hangingPunct="1">
              <a:spcBef>
                <a:spcPct val="50000"/>
              </a:spcBef>
            </a:pPr>
            <a:endParaRPr lang="en-US" dirty="0">
              <a:solidFill>
                <a:srgbClr val="25387D"/>
              </a:solidFill>
              <a:latin typeface="Arial" charset="0"/>
            </a:endParaRPr>
          </a:p>
        </p:txBody>
      </p:sp>
      <p:sp>
        <p:nvSpPr>
          <p:cNvPr id="46082" name="Rectangle 2"/>
          <p:cNvSpPr>
            <a:spLocks noGrp="1" noChangeAspect="1" noChangeArrowheads="1"/>
          </p:cNvSpPr>
          <p:nvPr>
            <p:ph type="title"/>
          </p:nvPr>
        </p:nvSpPr>
        <p:spPr/>
        <p:txBody>
          <a:bodyPr/>
          <a:lstStyle/>
          <a:p>
            <a:r>
              <a:rPr lang="en-US" sz="3200" dirty="0" smtClean="0"/>
              <a:t>Incident Complexity and Resource Needs</a:t>
            </a:r>
          </a:p>
        </p:txBody>
      </p:sp>
      <p:sp>
        <p:nvSpPr>
          <p:cNvPr id="46086" name="AutoShape 99"/>
          <p:cNvSpPr>
            <a:spLocks noChangeArrowheads="1"/>
          </p:cNvSpPr>
          <p:nvPr/>
        </p:nvSpPr>
        <p:spPr bwMode="auto">
          <a:xfrm>
            <a:off x="3235325" y="2312988"/>
            <a:ext cx="381000" cy="590550"/>
          </a:xfrm>
          <a:prstGeom prst="rightArrow">
            <a:avLst>
              <a:gd name="adj1" fmla="val 46778"/>
              <a:gd name="adj2" fmla="val 50000"/>
            </a:avLst>
          </a:prstGeom>
          <a:solidFill>
            <a:srgbClr val="25387D"/>
          </a:solidFill>
          <a:ln w="9525">
            <a:solidFill>
              <a:srgbClr val="25387D"/>
            </a:solidFill>
            <a:miter lim="800000"/>
            <a:headEnd/>
            <a:tailEnd/>
          </a:ln>
        </p:spPr>
        <p:txBody>
          <a:bodyPr wrap="none" anchor="ctr"/>
          <a:lstStyle/>
          <a:p>
            <a:endParaRPr lang="en-US">
              <a:solidFill>
                <a:srgbClr val="25387D"/>
              </a:solidFill>
            </a:endParaRPr>
          </a:p>
        </p:txBody>
      </p:sp>
      <p:sp>
        <p:nvSpPr>
          <p:cNvPr id="46087" name="AutoShape 98"/>
          <p:cNvSpPr>
            <a:spLocks noChangeArrowheads="1"/>
          </p:cNvSpPr>
          <p:nvPr/>
        </p:nvSpPr>
        <p:spPr bwMode="auto">
          <a:xfrm>
            <a:off x="3235325" y="4275138"/>
            <a:ext cx="381000" cy="590550"/>
          </a:xfrm>
          <a:prstGeom prst="rightArrow">
            <a:avLst>
              <a:gd name="adj1" fmla="val 46778"/>
              <a:gd name="adj2" fmla="val 50000"/>
            </a:avLst>
          </a:prstGeom>
          <a:solidFill>
            <a:srgbClr val="25387D"/>
          </a:solidFill>
          <a:ln w="9525">
            <a:solidFill>
              <a:srgbClr val="25387D"/>
            </a:solidFill>
            <a:miter lim="800000"/>
            <a:headEnd/>
            <a:tailEnd/>
          </a:ln>
        </p:spPr>
        <p:txBody>
          <a:bodyPr wrap="none" anchor="ctr"/>
          <a:lstStyle/>
          <a:p>
            <a:endParaRPr lang="en-US">
              <a:solidFill>
                <a:srgbClr val="25387D"/>
              </a:solidFill>
            </a:endParaRPr>
          </a:p>
        </p:txBody>
      </p:sp>
      <p:pic>
        <p:nvPicPr>
          <p:cNvPr id="10" name="Picture 94" descr="Car crash"/>
          <p:cNvPicPr>
            <a:picLocks noChangeAspect="1" noChangeArrowheads="1"/>
          </p:cNvPicPr>
          <p:nvPr/>
        </p:nvPicPr>
        <p:blipFill>
          <a:blip r:embed="rId2"/>
          <a:srcRect/>
          <a:stretch>
            <a:fillRect/>
          </a:stretch>
        </p:blipFill>
        <p:spPr bwMode="auto">
          <a:xfrm>
            <a:off x="873125" y="3665538"/>
            <a:ext cx="2438400" cy="1828800"/>
          </a:xfrm>
          <a:prstGeom prst="rect">
            <a:avLst/>
          </a:prstGeom>
          <a:solidFill>
            <a:srgbClr val="25387D"/>
          </a:solidFill>
          <a:ln w="9525">
            <a:solidFill>
              <a:srgbClr val="25387D"/>
            </a:solidFill>
            <a:miter lim="800000"/>
            <a:headEnd/>
            <a:tailEnd/>
          </a:ln>
          <a:effectLst>
            <a:outerShdw dist="35921" dir="2700000" algn="ctr" rotWithShape="0">
              <a:srgbClr val="B2B2B2">
                <a:alpha val="50000"/>
              </a:srgbClr>
            </a:outerShdw>
          </a:effectLst>
        </p:spPr>
      </p:pic>
      <p:pic>
        <p:nvPicPr>
          <p:cNvPr id="11" name="Picture 95" descr="Emergency"/>
          <p:cNvPicPr>
            <a:picLocks noChangeAspect="1" noChangeArrowheads="1"/>
          </p:cNvPicPr>
          <p:nvPr/>
        </p:nvPicPr>
        <p:blipFill>
          <a:blip r:embed="rId3"/>
          <a:srcRect/>
          <a:stretch>
            <a:fillRect/>
          </a:stretch>
        </p:blipFill>
        <p:spPr bwMode="auto">
          <a:xfrm>
            <a:off x="873125" y="1684338"/>
            <a:ext cx="2438400" cy="1828800"/>
          </a:xfrm>
          <a:prstGeom prst="rect">
            <a:avLst/>
          </a:prstGeom>
          <a:solidFill>
            <a:srgbClr val="25387D"/>
          </a:solidFill>
          <a:ln w="9525">
            <a:solidFill>
              <a:srgbClr val="25387D"/>
            </a:solidFill>
            <a:miter lim="800000"/>
            <a:headEnd/>
            <a:tailEnd/>
          </a:ln>
          <a:effectLst>
            <a:outerShdw dist="35921" dir="2700000" algn="ctr" rotWithShape="0">
              <a:srgbClr val="B2B2B2">
                <a:alpha val="50000"/>
              </a:srgbClr>
            </a:outerShdw>
          </a:effectLst>
        </p:spPr>
      </p:pic>
      <p:pic>
        <p:nvPicPr>
          <p:cNvPr id="12" name="Picture 96" descr="EMTs"/>
          <p:cNvPicPr>
            <a:picLocks noChangeAspect="1" noChangeArrowheads="1"/>
          </p:cNvPicPr>
          <p:nvPr/>
        </p:nvPicPr>
        <p:blipFill>
          <a:blip r:embed="rId4"/>
          <a:srcRect/>
          <a:stretch>
            <a:fillRect/>
          </a:stretch>
        </p:blipFill>
        <p:spPr bwMode="auto">
          <a:xfrm>
            <a:off x="3692525" y="1684338"/>
            <a:ext cx="2438400" cy="1828800"/>
          </a:xfrm>
          <a:prstGeom prst="rect">
            <a:avLst/>
          </a:prstGeom>
          <a:solidFill>
            <a:srgbClr val="25387D"/>
          </a:solidFill>
          <a:ln w="9525">
            <a:solidFill>
              <a:srgbClr val="25387D"/>
            </a:solidFill>
            <a:miter lim="800000"/>
            <a:headEnd/>
            <a:tailEnd/>
          </a:ln>
          <a:effectLst>
            <a:outerShdw dist="35921" dir="2700000" algn="ctr" rotWithShape="0">
              <a:srgbClr val="B2B2B2"/>
            </a:outerShdw>
          </a:effectLst>
        </p:spPr>
      </p:pic>
      <p:pic>
        <p:nvPicPr>
          <p:cNvPr id="13" name="Picture 97" descr="Ambulance"/>
          <p:cNvPicPr>
            <a:picLocks noChangeAspect="1" noChangeArrowheads="1"/>
          </p:cNvPicPr>
          <p:nvPr/>
        </p:nvPicPr>
        <p:blipFill>
          <a:blip r:embed="rId5"/>
          <a:srcRect/>
          <a:stretch>
            <a:fillRect/>
          </a:stretch>
        </p:blipFill>
        <p:spPr bwMode="auto">
          <a:xfrm>
            <a:off x="3692525" y="3665538"/>
            <a:ext cx="2438400" cy="1828800"/>
          </a:xfrm>
          <a:prstGeom prst="rect">
            <a:avLst/>
          </a:prstGeom>
          <a:solidFill>
            <a:srgbClr val="25387D"/>
          </a:solidFill>
          <a:ln w="9525">
            <a:solidFill>
              <a:srgbClr val="25387D"/>
            </a:solidFill>
            <a:miter lim="800000"/>
            <a:headEnd/>
            <a:tailEnd/>
          </a:ln>
          <a:effectLst>
            <a:outerShdw dist="35921" dir="2700000" algn="ctr" rotWithShape="0">
              <a:srgbClr val="B2B2B2">
                <a:alpha val="50000"/>
              </a:srgbClr>
            </a:outerShdw>
          </a:effectLst>
        </p:spPr>
      </p:pic>
      <p:grpSp>
        <p:nvGrpSpPr>
          <p:cNvPr id="5" name="Group 4" descr="text box: complexity with arrow pointing up"/>
          <p:cNvGrpSpPr/>
          <p:nvPr/>
        </p:nvGrpSpPr>
        <p:grpSpPr>
          <a:xfrm>
            <a:off x="177800" y="1690688"/>
            <a:ext cx="519113" cy="3911600"/>
            <a:chOff x="177800" y="1690688"/>
            <a:chExt cx="519113" cy="3911600"/>
          </a:xfrm>
        </p:grpSpPr>
        <p:sp>
          <p:nvSpPr>
            <p:cNvPr id="46092" name="Text Box 86"/>
            <p:cNvSpPr txBox="1">
              <a:spLocks noChangeArrowheads="1"/>
            </p:cNvSpPr>
            <p:nvPr/>
          </p:nvSpPr>
          <p:spPr bwMode="auto">
            <a:xfrm rot="-5400000">
              <a:off x="-819943" y="4085431"/>
              <a:ext cx="251460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600">
                  <a:solidFill>
                    <a:schemeClr val="tx1"/>
                  </a:solidFill>
                  <a:latin typeface="Tahoma" pitchFamily="34" charset="0"/>
                  <a:cs typeface="Arial" charset="0"/>
                </a:defRPr>
              </a:lvl1pPr>
              <a:lvl2pPr marL="742950" indent="-285750" eaLnBrk="0" hangingPunct="0">
                <a:defRPr sz="2600">
                  <a:solidFill>
                    <a:schemeClr val="tx1"/>
                  </a:solidFill>
                  <a:latin typeface="Tahoma" pitchFamily="34" charset="0"/>
                  <a:cs typeface="Arial" charset="0"/>
                </a:defRPr>
              </a:lvl2pPr>
              <a:lvl3pPr marL="1143000" indent="-228600" eaLnBrk="0" hangingPunct="0">
                <a:defRPr sz="2600">
                  <a:solidFill>
                    <a:schemeClr val="tx1"/>
                  </a:solidFill>
                  <a:latin typeface="Tahoma" pitchFamily="34" charset="0"/>
                  <a:cs typeface="Arial" charset="0"/>
                </a:defRPr>
              </a:lvl3pPr>
              <a:lvl4pPr marL="1600200" indent="-228600" eaLnBrk="0" hangingPunct="0">
                <a:defRPr sz="2600">
                  <a:solidFill>
                    <a:schemeClr val="tx1"/>
                  </a:solidFill>
                  <a:latin typeface="Tahoma" pitchFamily="34" charset="0"/>
                  <a:cs typeface="Arial" charset="0"/>
                </a:defRPr>
              </a:lvl4pPr>
              <a:lvl5pPr marL="2057400" indent="-228600" eaLnBrk="0" hangingPunct="0">
                <a:defRPr sz="2600">
                  <a:solidFill>
                    <a:schemeClr val="tx1"/>
                  </a:solidFill>
                  <a:latin typeface="Tahoma" pitchFamily="34" charset="0"/>
                  <a:cs typeface="Arial" charset="0"/>
                </a:defRPr>
              </a:lvl5pPr>
              <a:lvl6pPr marL="2514600" indent="-228600" eaLnBrk="0" fontAlgn="base" hangingPunct="0">
                <a:spcBef>
                  <a:spcPct val="0"/>
                </a:spcBef>
                <a:spcAft>
                  <a:spcPct val="0"/>
                </a:spcAft>
                <a:defRPr sz="2600">
                  <a:solidFill>
                    <a:schemeClr val="tx1"/>
                  </a:solidFill>
                  <a:latin typeface="Tahoma" pitchFamily="34" charset="0"/>
                  <a:cs typeface="Arial" charset="0"/>
                </a:defRPr>
              </a:lvl6pPr>
              <a:lvl7pPr marL="2971800" indent="-228600" eaLnBrk="0" fontAlgn="base" hangingPunct="0">
                <a:spcBef>
                  <a:spcPct val="0"/>
                </a:spcBef>
                <a:spcAft>
                  <a:spcPct val="0"/>
                </a:spcAft>
                <a:defRPr sz="2600">
                  <a:solidFill>
                    <a:schemeClr val="tx1"/>
                  </a:solidFill>
                  <a:latin typeface="Tahoma" pitchFamily="34" charset="0"/>
                  <a:cs typeface="Arial" charset="0"/>
                </a:defRPr>
              </a:lvl7pPr>
              <a:lvl8pPr marL="3429000" indent="-228600" eaLnBrk="0" fontAlgn="base" hangingPunct="0">
                <a:spcBef>
                  <a:spcPct val="0"/>
                </a:spcBef>
                <a:spcAft>
                  <a:spcPct val="0"/>
                </a:spcAft>
                <a:defRPr sz="2600">
                  <a:solidFill>
                    <a:schemeClr val="tx1"/>
                  </a:solidFill>
                  <a:latin typeface="Tahoma" pitchFamily="34" charset="0"/>
                  <a:cs typeface="Arial" charset="0"/>
                </a:defRPr>
              </a:lvl8pPr>
              <a:lvl9pPr marL="3886200" indent="-228600" eaLnBrk="0" fontAlgn="base" hangingPunct="0">
                <a:spcBef>
                  <a:spcPct val="0"/>
                </a:spcBef>
                <a:spcAft>
                  <a:spcPct val="0"/>
                </a:spcAft>
                <a:defRPr sz="2600">
                  <a:solidFill>
                    <a:schemeClr val="tx1"/>
                  </a:solidFill>
                  <a:latin typeface="Tahoma" pitchFamily="34" charset="0"/>
                  <a:cs typeface="Arial" charset="0"/>
                </a:defRPr>
              </a:lvl9pPr>
            </a:lstStyle>
            <a:p>
              <a:pPr eaLnBrk="1" hangingPunct="1">
                <a:spcBef>
                  <a:spcPct val="50000"/>
                </a:spcBef>
              </a:pPr>
              <a:r>
                <a:rPr lang="en-US" sz="2800" b="1" dirty="0">
                  <a:solidFill>
                    <a:srgbClr val="25387D"/>
                  </a:solidFill>
                  <a:latin typeface="Arial" charset="0"/>
                </a:rPr>
                <a:t>Complexity</a:t>
              </a:r>
            </a:p>
          </p:txBody>
        </p:sp>
        <p:sp>
          <p:nvSpPr>
            <p:cNvPr id="46093" name="Line 87"/>
            <p:cNvSpPr>
              <a:spLocks noChangeShapeType="1"/>
            </p:cNvSpPr>
            <p:nvPr/>
          </p:nvSpPr>
          <p:spPr bwMode="auto">
            <a:xfrm flipV="1">
              <a:off x="482600" y="1690688"/>
              <a:ext cx="0" cy="1600200"/>
            </a:xfrm>
            <a:prstGeom prst="line">
              <a:avLst/>
            </a:prstGeom>
            <a:noFill/>
            <a:ln w="76200">
              <a:solidFill>
                <a:srgbClr val="25387D"/>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2" name="Group 92" descr="Empty chart"/>
          <p:cNvGrpSpPr>
            <a:grpSpLocks/>
          </p:cNvGrpSpPr>
          <p:nvPr/>
        </p:nvGrpSpPr>
        <p:grpSpPr bwMode="auto">
          <a:xfrm>
            <a:off x="6369430" y="1725305"/>
            <a:ext cx="2444750" cy="1865313"/>
            <a:chOff x="4124" y="1104"/>
            <a:chExt cx="1540" cy="1175"/>
          </a:xfrm>
          <a:solidFill>
            <a:srgbClr val="25387D"/>
          </a:solidFill>
        </p:grpSpPr>
        <p:sp>
          <p:nvSpPr>
            <p:cNvPr id="17" name="Line 16"/>
            <p:cNvSpPr>
              <a:spLocks noChangeShapeType="1"/>
            </p:cNvSpPr>
            <p:nvPr/>
          </p:nvSpPr>
          <p:spPr bwMode="auto">
            <a:xfrm>
              <a:off x="4848" y="1296"/>
              <a:ext cx="0" cy="336"/>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18" name="Line 17"/>
            <p:cNvSpPr>
              <a:spLocks noChangeShapeType="1"/>
            </p:cNvSpPr>
            <p:nvPr/>
          </p:nvSpPr>
          <p:spPr bwMode="auto">
            <a:xfrm>
              <a:off x="4368" y="1632"/>
              <a:ext cx="1152"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19" name="Line 18"/>
            <p:cNvSpPr>
              <a:spLocks noChangeShapeType="1"/>
            </p:cNvSpPr>
            <p:nvPr/>
          </p:nvSpPr>
          <p:spPr bwMode="auto">
            <a:xfrm>
              <a:off x="4848" y="1344"/>
              <a:ext cx="240"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20" name="Line 19"/>
            <p:cNvSpPr>
              <a:spLocks noChangeShapeType="1"/>
            </p:cNvSpPr>
            <p:nvPr/>
          </p:nvSpPr>
          <p:spPr bwMode="auto">
            <a:xfrm>
              <a:off x="4848" y="1536"/>
              <a:ext cx="240"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21" name="Line 20"/>
            <p:cNvSpPr>
              <a:spLocks noChangeShapeType="1"/>
            </p:cNvSpPr>
            <p:nvPr/>
          </p:nvSpPr>
          <p:spPr bwMode="auto">
            <a:xfrm>
              <a:off x="4608" y="1440"/>
              <a:ext cx="240"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22" name="Line 21"/>
            <p:cNvSpPr>
              <a:spLocks noChangeShapeType="1"/>
            </p:cNvSpPr>
            <p:nvPr/>
          </p:nvSpPr>
          <p:spPr bwMode="auto">
            <a:xfrm>
              <a:off x="4368" y="1632"/>
              <a:ext cx="0" cy="48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23" name="Line 22"/>
            <p:cNvSpPr>
              <a:spLocks noChangeShapeType="1"/>
            </p:cNvSpPr>
            <p:nvPr/>
          </p:nvSpPr>
          <p:spPr bwMode="auto">
            <a:xfrm>
              <a:off x="4752" y="1632"/>
              <a:ext cx="0" cy="528"/>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24" name="Line 23"/>
            <p:cNvSpPr>
              <a:spLocks noChangeShapeType="1"/>
            </p:cNvSpPr>
            <p:nvPr/>
          </p:nvSpPr>
          <p:spPr bwMode="auto">
            <a:xfrm>
              <a:off x="5136" y="1632"/>
              <a:ext cx="0" cy="384"/>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25" name="Line 24"/>
            <p:cNvSpPr>
              <a:spLocks noChangeShapeType="1"/>
            </p:cNvSpPr>
            <p:nvPr/>
          </p:nvSpPr>
          <p:spPr bwMode="auto">
            <a:xfrm>
              <a:off x="4704" y="2016"/>
              <a:ext cx="96"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26" name="Line 25"/>
            <p:cNvSpPr>
              <a:spLocks noChangeShapeType="1"/>
            </p:cNvSpPr>
            <p:nvPr/>
          </p:nvSpPr>
          <p:spPr bwMode="auto">
            <a:xfrm>
              <a:off x="4704" y="2160"/>
              <a:ext cx="96"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27" name="Line 26"/>
            <p:cNvSpPr>
              <a:spLocks noChangeShapeType="1"/>
            </p:cNvSpPr>
            <p:nvPr/>
          </p:nvSpPr>
          <p:spPr bwMode="auto">
            <a:xfrm>
              <a:off x="5088" y="2016"/>
              <a:ext cx="144"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28" name="Line 27"/>
            <p:cNvSpPr>
              <a:spLocks noChangeShapeType="1"/>
            </p:cNvSpPr>
            <p:nvPr/>
          </p:nvSpPr>
          <p:spPr bwMode="auto">
            <a:xfrm>
              <a:off x="5067" y="2016"/>
              <a:ext cx="0" cy="144"/>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29" name="Line 28"/>
            <p:cNvSpPr>
              <a:spLocks noChangeShapeType="1"/>
            </p:cNvSpPr>
            <p:nvPr/>
          </p:nvSpPr>
          <p:spPr bwMode="auto">
            <a:xfrm>
              <a:off x="5013" y="2112"/>
              <a:ext cx="96"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30" name="Line 29"/>
            <p:cNvSpPr>
              <a:spLocks noChangeShapeType="1"/>
            </p:cNvSpPr>
            <p:nvPr/>
          </p:nvSpPr>
          <p:spPr bwMode="auto">
            <a:xfrm>
              <a:off x="5019" y="2160"/>
              <a:ext cx="48"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31" name="Rectangle 30"/>
            <p:cNvSpPr>
              <a:spLocks noChangeArrowheads="1"/>
            </p:cNvSpPr>
            <p:nvPr/>
          </p:nvSpPr>
          <p:spPr bwMode="auto">
            <a:xfrm>
              <a:off x="5170" y="2079"/>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32" name="Line 31"/>
            <p:cNvSpPr>
              <a:spLocks noChangeShapeType="1"/>
            </p:cNvSpPr>
            <p:nvPr/>
          </p:nvSpPr>
          <p:spPr bwMode="auto">
            <a:xfrm>
              <a:off x="5184" y="2113"/>
              <a:ext cx="94"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33" name="Line 32"/>
            <p:cNvSpPr>
              <a:spLocks noChangeShapeType="1"/>
            </p:cNvSpPr>
            <p:nvPr/>
          </p:nvSpPr>
          <p:spPr bwMode="auto">
            <a:xfrm>
              <a:off x="5188" y="2161"/>
              <a:ext cx="48"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34" name="Line 33"/>
            <p:cNvSpPr>
              <a:spLocks noChangeShapeType="1"/>
            </p:cNvSpPr>
            <p:nvPr/>
          </p:nvSpPr>
          <p:spPr bwMode="auto">
            <a:xfrm>
              <a:off x="5235" y="2016"/>
              <a:ext cx="0" cy="144"/>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35" name="Line 34"/>
            <p:cNvSpPr>
              <a:spLocks noChangeShapeType="1"/>
            </p:cNvSpPr>
            <p:nvPr/>
          </p:nvSpPr>
          <p:spPr bwMode="auto">
            <a:xfrm>
              <a:off x="5469" y="2016"/>
              <a:ext cx="96"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36" name="Line 35"/>
            <p:cNvSpPr>
              <a:spLocks noChangeShapeType="1"/>
            </p:cNvSpPr>
            <p:nvPr/>
          </p:nvSpPr>
          <p:spPr bwMode="auto">
            <a:xfrm>
              <a:off x="5469" y="2160"/>
              <a:ext cx="96"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37" name="Line 36"/>
            <p:cNvSpPr>
              <a:spLocks noChangeShapeType="1"/>
            </p:cNvSpPr>
            <p:nvPr/>
          </p:nvSpPr>
          <p:spPr bwMode="auto">
            <a:xfrm>
              <a:off x="4224" y="1968"/>
              <a:ext cx="144"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38" name="Line 37"/>
            <p:cNvSpPr>
              <a:spLocks noChangeShapeType="1"/>
            </p:cNvSpPr>
            <p:nvPr/>
          </p:nvSpPr>
          <p:spPr bwMode="auto">
            <a:xfrm>
              <a:off x="4211" y="2094"/>
              <a:ext cx="144"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39" name="Line 38"/>
            <p:cNvSpPr>
              <a:spLocks noChangeShapeType="1"/>
            </p:cNvSpPr>
            <p:nvPr/>
          </p:nvSpPr>
          <p:spPr bwMode="auto">
            <a:xfrm>
              <a:off x="4190" y="2022"/>
              <a:ext cx="0" cy="222"/>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40" name="Line 39"/>
            <p:cNvSpPr>
              <a:spLocks noChangeShapeType="1"/>
            </p:cNvSpPr>
            <p:nvPr/>
          </p:nvSpPr>
          <p:spPr bwMode="auto">
            <a:xfrm>
              <a:off x="4136" y="2190"/>
              <a:ext cx="96"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41" name="Line 40"/>
            <p:cNvSpPr>
              <a:spLocks noChangeShapeType="1"/>
            </p:cNvSpPr>
            <p:nvPr/>
          </p:nvSpPr>
          <p:spPr bwMode="auto">
            <a:xfrm>
              <a:off x="4142" y="2244"/>
              <a:ext cx="48"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42" name="Rectangle 41"/>
            <p:cNvSpPr>
              <a:spLocks noChangeArrowheads="1"/>
            </p:cNvSpPr>
            <p:nvPr/>
          </p:nvSpPr>
          <p:spPr bwMode="auto">
            <a:xfrm>
              <a:off x="4293" y="2220"/>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43" name="Line 42"/>
            <p:cNvSpPr>
              <a:spLocks noChangeShapeType="1"/>
            </p:cNvSpPr>
            <p:nvPr/>
          </p:nvSpPr>
          <p:spPr bwMode="auto">
            <a:xfrm>
              <a:off x="4305" y="2191"/>
              <a:ext cx="96"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44" name="Line 43"/>
            <p:cNvSpPr>
              <a:spLocks noChangeShapeType="1"/>
            </p:cNvSpPr>
            <p:nvPr/>
          </p:nvSpPr>
          <p:spPr bwMode="auto">
            <a:xfrm>
              <a:off x="4358" y="2097"/>
              <a:ext cx="0" cy="144"/>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45" name="Rectangle 44"/>
            <p:cNvSpPr>
              <a:spLocks noChangeArrowheads="1"/>
            </p:cNvSpPr>
            <p:nvPr/>
          </p:nvSpPr>
          <p:spPr bwMode="auto">
            <a:xfrm>
              <a:off x="4534" y="2170"/>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46" name="Line 45"/>
            <p:cNvSpPr>
              <a:spLocks noChangeShapeType="1"/>
            </p:cNvSpPr>
            <p:nvPr/>
          </p:nvSpPr>
          <p:spPr bwMode="auto">
            <a:xfrm>
              <a:off x="4456" y="2248"/>
              <a:ext cx="95"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47" name="Line 46"/>
            <p:cNvSpPr>
              <a:spLocks noChangeShapeType="1"/>
            </p:cNvSpPr>
            <p:nvPr/>
          </p:nvSpPr>
          <p:spPr bwMode="auto">
            <a:xfrm>
              <a:off x="4515" y="2025"/>
              <a:ext cx="0" cy="222"/>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48" name="Line 47"/>
            <p:cNvSpPr>
              <a:spLocks noChangeShapeType="1"/>
            </p:cNvSpPr>
            <p:nvPr/>
          </p:nvSpPr>
          <p:spPr bwMode="auto">
            <a:xfrm>
              <a:off x="4461" y="2196"/>
              <a:ext cx="96"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49" name="Rectangle 48"/>
            <p:cNvSpPr>
              <a:spLocks noChangeArrowheads="1"/>
            </p:cNvSpPr>
            <p:nvPr/>
          </p:nvSpPr>
          <p:spPr bwMode="auto">
            <a:xfrm>
              <a:off x="4704" y="1104"/>
              <a:ext cx="288" cy="192"/>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50" name="Rectangle 49"/>
            <p:cNvSpPr>
              <a:spLocks noChangeArrowheads="1"/>
            </p:cNvSpPr>
            <p:nvPr/>
          </p:nvSpPr>
          <p:spPr bwMode="auto">
            <a:xfrm>
              <a:off x="5088" y="1248"/>
              <a:ext cx="288" cy="144"/>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51" name="Rectangle 50"/>
            <p:cNvSpPr>
              <a:spLocks noChangeArrowheads="1"/>
            </p:cNvSpPr>
            <p:nvPr/>
          </p:nvSpPr>
          <p:spPr bwMode="auto">
            <a:xfrm>
              <a:off x="5088" y="1440"/>
              <a:ext cx="288" cy="144"/>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52" name="Rectangle 51"/>
            <p:cNvSpPr>
              <a:spLocks noChangeArrowheads="1"/>
            </p:cNvSpPr>
            <p:nvPr/>
          </p:nvSpPr>
          <p:spPr bwMode="auto">
            <a:xfrm>
              <a:off x="4464" y="1360"/>
              <a:ext cx="288" cy="144"/>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53" name="Rectangle 52"/>
            <p:cNvSpPr>
              <a:spLocks noChangeArrowheads="1"/>
            </p:cNvSpPr>
            <p:nvPr/>
          </p:nvSpPr>
          <p:spPr bwMode="auto">
            <a:xfrm>
              <a:off x="4224" y="1728"/>
              <a:ext cx="288" cy="192"/>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54" name="Rectangle 53"/>
            <p:cNvSpPr>
              <a:spLocks noChangeArrowheads="1"/>
            </p:cNvSpPr>
            <p:nvPr/>
          </p:nvSpPr>
          <p:spPr bwMode="auto">
            <a:xfrm>
              <a:off x="4608" y="1728"/>
              <a:ext cx="288" cy="192"/>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55" name="Rectangle 54"/>
            <p:cNvSpPr>
              <a:spLocks noChangeArrowheads="1"/>
            </p:cNvSpPr>
            <p:nvPr/>
          </p:nvSpPr>
          <p:spPr bwMode="auto">
            <a:xfrm>
              <a:off x="4992" y="1728"/>
              <a:ext cx="288" cy="192"/>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56" name="Line 55"/>
            <p:cNvSpPr>
              <a:spLocks noChangeShapeType="1"/>
            </p:cNvSpPr>
            <p:nvPr/>
          </p:nvSpPr>
          <p:spPr bwMode="auto">
            <a:xfrm>
              <a:off x="5520" y="1634"/>
              <a:ext cx="0" cy="526"/>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57" name="Rectangle 56"/>
            <p:cNvSpPr>
              <a:spLocks noChangeArrowheads="1"/>
            </p:cNvSpPr>
            <p:nvPr/>
          </p:nvSpPr>
          <p:spPr bwMode="auto">
            <a:xfrm>
              <a:off x="5376" y="1736"/>
              <a:ext cx="288" cy="192"/>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58" name="Rectangle 57"/>
            <p:cNvSpPr>
              <a:spLocks noChangeArrowheads="1"/>
            </p:cNvSpPr>
            <p:nvPr/>
          </p:nvSpPr>
          <p:spPr bwMode="auto">
            <a:xfrm>
              <a:off x="5001" y="2078"/>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59" name="Rectangle 58"/>
            <p:cNvSpPr>
              <a:spLocks noChangeArrowheads="1"/>
            </p:cNvSpPr>
            <p:nvPr/>
          </p:nvSpPr>
          <p:spPr bwMode="auto">
            <a:xfrm>
              <a:off x="5001" y="2141"/>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60" name="Rectangle 59"/>
            <p:cNvSpPr>
              <a:spLocks noChangeArrowheads="1"/>
            </p:cNvSpPr>
            <p:nvPr/>
          </p:nvSpPr>
          <p:spPr bwMode="auto">
            <a:xfrm>
              <a:off x="5088" y="2082"/>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61" name="Rectangle 60"/>
            <p:cNvSpPr>
              <a:spLocks noChangeArrowheads="1"/>
            </p:cNvSpPr>
            <p:nvPr/>
          </p:nvSpPr>
          <p:spPr bwMode="auto">
            <a:xfrm>
              <a:off x="4632" y="1968"/>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62" name="Rectangle 61"/>
            <p:cNvSpPr>
              <a:spLocks noChangeArrowheads="1"/>
            </p:cNvSpPr>
            <p:nvPr/>
          </p:nvSpPr>
          <p:spPr bwMode="auto">
            <a:xfrm>
              <a:off x="4776" y="1968"/>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63" name="Rectangle 62"/>
            <p:cNvSpPr>
              <a:spLocks noChangeArrowheads="1"/>
            </p:cNvSpPr>
            <p:nvPr/>
          </p:nvSpPr>
          <p:spPr bwMode="auto">
            <a:xfrm>
              <a:off x="4632" y="2112"/>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64" name="Rectangle 63"/>
            <p:cNvSpPr>
              <a:spLocks noChangeArrowheads="1"/>
            </p:cNvSpPr>
            <p:nvPr/>
          </p:nvSpPr>
          <p:spPr bwMode="auto">
            <a:xfrm>
              <a:off x="4776" y="2112"/>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65" name="Rectangle 64"/>
            <p:cNvSpPr>
              <a:spLocks noChangeArrowheads="1"/>
            </p:cNvSpPr>
            <p:nvPr/>
          </p:nvSpPr>
          <p:spPr bwMode="auto">
            <a:xfrm>
              <a:off x="5008" y="1968"/>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66" name="Rectangle 65"/>
            <p:cNvSpPr>
              <a:spLocks noChangeArrowheads="1"/>
            </p:cNvSpPr>
            <p:nvPr/>
          </p:nvSpPr>
          <p:spPr bwMode="auto">
            <a:xfrm>
              <a:off x="5179" y="1968"/>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67" name="Rectangle 66"/>
            <p:cNvSpPr>
              <a:spLocks noChangeArrowheads="1"/>
            </p:cNvSpPr>
            <p:nvPr/>
          </p:nvSpPr>
          <p:spPr bwMode="auto">
            <a:xfrm>
              <a:off x="5170" y="2142"/>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68" name="Rectangle 67"/>
            <p:cNvSpPr>
              <a:spLocks noChangeArrowheads="1"/>
            </p:cNvSpPr>
            <p:nvPr/>
          </p:nvSpPr>
          <p:spPr bwMode="auto">
            <a:xfrm>
              <a:off x="5257" y="2083"/>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69" name="Rectangle 68"/>
            <p:cNvSpPr>
              <a:spLocks noChangeArrowheads="1"/>
            </p:cNvSpPr>
            <p:nvPr/>
          </p:nvSpPr>
          <p:spPr bwMode="auto">
            <a:xfrm>
              <a:off x="5397" y="1968"/>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70" name="Rectangle 69"/>
            <p:cNvSpPr>
              <a:spLocks noChangeArrowheads="1"/>
            </p:cNvSpPr>
            <p:nvPr/>
          </p:nvSpPr>
          <p:spPr bwMode="auto">
            <a:xfrm>
              <a:off x="5541" y="1968"/>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71" name="Rectangle 70"/>
            <p:cNvSpPr>
              <a:spLocks noChangeArrowheads="1"/>
            </p:cNvSpPr>
            <p:nvPr/>
          </p:nvSpPr>
          <p:spPr bwMode="auto">
            <a:xfrm>
              <a:off x="5397" y="2112"/>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72" name="Rectangle 71"/>
            <p:cNvSpPr>
              <a:spLocks noChangeArrowheads="1"/>
            </p:cNvSpPr>
            <p:nvPr/>
          </p:nvSpPr>
          <p:spPr bwMode="auto">
            <a:xfrm>
              <a:off x="5541" y="2112"/>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73" name="Rectangle 72"/>
            <p:cNvSpPr>
              <a:spLocks noChangeArrowheads="1"/>
            </p:cNvSpPr>
            <p:nvPr/>
          </p:nvSpPr>
          <p:spPr bwMode="auto">
            <a:xfrm>
              <a:off x="4128" y="1939"/>
              <a:ext cx="143" cy="65"/>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74" name="Rectangle 73"/>
            <p:cNvSpPr>
              <a:spLocks noChangeArrowheads="1"/>
            </p:cNvSpPr>
            <p:nvPr/>
          </p:nvSpPr>
          <p:spPr bwMode="auto">
            <a:xfrm>
              <a:off x="4124" y="2156"/>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75" name="Rectangle 74"/>
            <p:cNvSpPr>
              <a:spLocks noChangeArrowheads="1"/>
            </p:cNvSpPr>
            <p:nvPr/>
          </p:nvSpPr>
          <p:spPr bwMode="auto">
            <a:xfrm>
              <a:off x="4124" y="2225"/>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76" name="Rectangle 75"/>
            <p:cNvSpPr>
              <a:spLocks noChangeArrowheads="1"/>
            </p:cNvSpPr>
            <p:nvPr/>
          </p:nvSpPr>
          <p:spPr bwMode="auto">
            <a:xfrm>
              <a:off x="4211" y="2160"/>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77" name="Rectangle 76"/>
            <p:cNvSpPr>
              <a:spLocks noChangeArrowheads="1"/>
            </p:cNvSpPr>
            <p:nvPr/>
          </p:nvSpPr>
          <p:spPr bwMode="auto">
            <a:xfrm>
              <a:off x="4131" y="2046"/>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78" name="Rectangle 77"/>
            <p:cNvSpPr>
              <a:spLocks noChangeArrowheads="1"/>
            </p:cNvSpPr>
            <p:nvPr/>
          </p:nvSpPr>
          <p:spPr bwMode="auto">
            <a:xfrm>
              <a:off x="4302" y="2046"/>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79" name="Rectangle 78"/>
            <p:cNvSpPr>
              <a:spLocks noChangeArrowheads="1"/>
            </p:cNvSpPr>
            <p:nvPr/>
          </p:nvSpPr>
          <p:spPr bwMode="auto">
            <a:xfrm>
              <a:off x="4293" y="2157"/>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80" name="Rectangle 79"/>
            <p:cNvSpPr>
              <a:spLocks noChangeArrowheads="1"/>
            </p:cNvSpPr>
            <p:nvPr/>
          </p:nvSpPr>
          <p:spPr bwMode="auto">
            <a:xfrm>
              <a:off x="4380" y="2164"/>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81" name="Line 80"/>
            <p:cNvSpPr>
              <a:spLocks noChangeShapeType="1"/>
            </p:cNvSpPr>
            <p:nvPr/>
          </p:nvSpPr>
          <p:spPr bwMode="auto">
            <a:xfrm>
              <a:off x="4302" y="2239"/>
              <a:ext cx="57"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82" name="Rectangle 81"/>
            <p:cNvSpPr>
              <a:spLocks noChangeArrowheads="1"/>
            </p:cNvSpPr>
            <p:nvPr/>
          </p:nvSpPr>
          <p:spPr bwMode="auto">
            <a:xfrm>
              <a:off x="4456" y="2055"/>
              <a:ext cx="96" cy="96"/>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83" name="Rectangle 82"/>
            <p:cNvSpPr>
              <a:spLocks noChangeArrowheads="1"/>
            </p:cNvSpPr>
            <p:nvPr/>
          </p:nvSpPr>
          <p:spPr bwMode="auto">
            <a:xfrm>
              <a:off x="4447" y="2166"/>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84" name="Rectangle 83"/>
            <p:cNvSpPr>
              <a:spLocks noChangeArrowheads="1"/>
            </p:cNvSpPr>
            <p:nvPr/>
          </p:nvSpPr>
          <p:spPr bwMode="auto">
            <a:xfrm>
              <a:off x="4447" y="2229"/>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85" name="Rectangle 84"/>
            <p:cNvSpPr>
              <a:spLocks noChangeArrowheads="1"/>
            </p:cNvSpPr>
            <p:nvPr/>
          </p:nvSpPr>
          <p:spPr bwMode="auto">
            <a:xfrm>
              <a:off x="4537" y="2170"/>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86" name="Rectangle 85"/>
            <p:cNvSpPr>
              <a:spLocks noChangeArrowheads="1"/>
            </p:cNvSpPr>
            <p:nvPr/>
          </p:nvSpPr>
          <p:spPr bwMode="auto">
            <a:xfrm>
              <a:off x="4536" y="2229"/>
              <a:ext cx="47" cy="50"/>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87" name="Line 88"/>
            <p:cNvSpPr>
              <a:spLocks noChangeShapeType="1"/>
            </p:cNvSpPr>
            <p:nvPr/>
          </p:nvSpPr>
          <p:spPr bwMode="auto">
            <a:xfrm>
              <a:off x="4188" y="2024"/>
              <a:ext cx="324"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grpSp>
      <p:grpSp>
        <p:nvGrpSpPr>
          <p:cNvPr id="3" name="Group 93" descr="Empty chart"/>
          <p:cNvGrpSpPr>
            <a:grpSpLocks/>
          </p:cNvGrpSpPr>
          <p:nvPr/>
        </p:nvGrpSpPr>
        <p:grpSpPr bwMode="auto">
          <a:xfrm>
            <a:off x="7067266" y="4046561"/>
            <a:ext cx="1219200" cy="990600"/>
            <a:chOff x="4512" y="2592"/>
            <a:chExt cx="768" cy="624"/>
          </a:xfrm>
          <a:solidFill>
            <a:srgbClr val="25387D"/>
          </a:solidFill>
        </p:grpSpPr>
        <p:sp>
          <p:nvSpPr>
            <p:cNvPr id="89" name="Rectangle 9"/>
            <p:cNvSpPr>
              <a:spLocks noChangeArrowheads="1"/>
            </p:cNvSpPr>
            <p:nvPr/>
          </p:nvSpPr>
          <p:spPr bwMode="auto">
            <a:xfrm>
              <a:off x="4752" y="2592"/>
              <a:ext cx="288" cy="192"/>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90" name="Line 10"/>
            <p:cNvSpPr>
              <a:spLocks noChangeShapeType="1"/>
            </p:cNvSpPr>
            <p:nvPr/>
          </p:nvSpPr>
          <p:spPr bwMode="auto">
            <a:xfrm>
              <a:off x="4896" y="2784"/>
              <a:ext cx="0" cy="144"/>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91" name="Line 11"/>
            <p:cNvSpPr>
              <a:spLocks noChangeShapeType="1"/>
            </p:cNvSpPr>
            <p:nvPr/>
          </p:nvSpPr>
          <p:spPr bwMode="auto">
            <a:xfrm>
              <a:off x="4656" y="2928"/>
              <a:ext cx="480" cy="0"/>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92" name="Line 12"/>
            <p:cNvSpPr>
              <a:spLocks noChangeShapeType="1"/>
            </p:cNvSpPr>
            <p:nvPr/>
          </p:nvSpPr>
          <p:spPr bwMode="auto">
            <a:xfrm>
              <a:off x="4656" y="2928"/>
              <a:ext cx="0" cy="192"/>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93" name="Line 13"/>
            <p:cNvSpPr>
              <a:spLocks noChangeShapeType="1"/>
            </p:cNvSpPr>
            <p:nvPr/>
          </p:nvSpPr>
          <p:spPr bwMode="auto">
            <a:xfrm>
              <a:off x="5136" y="2928"/>
              <a:ext cx="0" cy="192"/>
            </a:xfrm>
            <a:prstGeom prst="line">
              <a:avLst/>
            </a:prstGeom>
            <a:grpFill/>
            <a:ln w="9525">
              <a:solidFill>
                <a:srgbClr val="25387D"/>
              </a:solidFill>
              <a:round/>
              <a:headEnd/>
              <a:tailEnd/>
            </a:ln>
            <a:effectLst/>
          </p:spPr>
          <p:txBody>
            <a:bodyPr/>
            <a:lstStyle/>
            <a:p>
              <a:pPr>
                <a:defRPr/>
              </a:pPr>
              <a:endParaRPr lang="en-US">
                <a:solidFill>
                  <a:srgbClr val="25387D"/>
                </a:solidFill>
              </a:endParaRPr>
            </a:p>
          </p:txBody>
        </p:sp>
        <p:sp>
          <p:nvSpPr>
            <p:cNvPr id="94" name="Rectangle 14"/>
            <p:cNvSpPr>
              <a:spLocks noChangeArrowheads="1"/>
            </p:cNvSpPr>
            <p:nvPr/>
          </p:nvSpPr>
          <p:spPr bwMode="auto">
            <a:xfrm>
              <a:off x="4512" y="3024"/>
              <a:ext cx="288" cy="192"/>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sp>
          <p:nvSpPr>
            <p:cNvPr id="95" name="Rectangle 15"/>
            <p:cNvSpPr>
              <a:spLocks noChangeArrowheads="1"/>
            </p:cNvSpPr>
            <p:nvPr/>
          </p:nvSpPr>
          <p:spPr bwMode="auto">
            <a:xfrm>
              <a:off x="4992" y="3024"/>
              <a:ext cx="288" cy="192"/>
            </a:xfrm>
            <a:prstGeom prst="rect">
              <a:avLst/>
            </a:prstGeom>
            <a:grpFill/>
            <a:ln w="9525">
              <a:solidFill>
                <a:srgbClr val="25387D"/>
              </a:solidFill>
              <a:miter lim="800000"/>
              <a:headEnd/>
              <a:tailEnd/>
            </a:ln>
            <a:effectLst/>
          </p:spPr>
          <p:txBody>
            <a:bodyPr wrap="none" anchor="ctr"/>
            <a:lstStyle/>
            <a:p>
              <a:pPr>
                <a:defRPr/>
              </a:pPr>
              <a:endParaRPr lang="en-US">
                <a:solidFill>
                  <a:srgbClr val="25387D"/>
                </a:solidFill>
              </a:endParaRPr>
            </a:p>
          </p:txBody>
        </p:sp>
      </p:grpSp>
    </p:spTree>
  </p:cSld>
  <p:clrMapOvr>
    <a:masterClrMapping/>
  </p:clrMapOvr>
  <p:transition>
    <p:wipe dir="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495300" indent="-495300">
              <a:defRPr/>
            </a:pPr>
            <a:r>
              <a:rPr lang="en-US" sz="2500" u="sng" dirty="0"/>
              <a:t>Instructions</a:t>
            </a:r>
            <a:r>
              <a:rPr lang="en-US" sz="2500" dirty="0"/>
              <a:t>:</a:t>
            </a:r>
            <a:endParaRPr lang="en-US" sz="2500" u="sng" dirty="0"/>
          </a:p>
          <a:p>
            <a:pPr marL="495300" indent="-495300">
              <a:buFont typeface="Wingdings" pitchFamily="2" charset="2"/>
              <a:buAutoNum type="arabicPeriod"/>
              <a:defRPr/>
            </a:pPr>
            <a:r>
              <a:rPr lang="en-US" sz="2500" dirty="0"/>
              <a:t>Working as a team, answer the questions below:</a:t>
            </a:r>
          </a:p>
          <a:p>
            <a:pPr marL="1033463" lvl="2" indent="-309563">
              <a:defRPr/>
            </a:pPr>
            <a:r>
              <a:rPr lang="en-US" sz="2500" dirty="0"/>
              <a:t>What is ICS?</a:t>
            </a:r>
          </a:p>
          <a:p>
            <a:pPr marL="1033463" lvl="2" indent="-309563">
              <a:defRPr/>
            </a:pPr>
            <a:r>
              <a:rPr lang="en-US" sz="2500" dirty="0"/>
              <a:t>What are the benefits and features of ICS?</a:t>
            </a:r>
          </a:p>
          <a:p>
            <a:pPr marL="1033463" lvl="2" indent="-309563">
              <a:defRPr/>
            </a:pPr>
            <a:r>
              <a:rPr lang="en-US" sz="2500" dirty="0"/>
              <a:t>What is a nonemergency situation in which ICS could be used?</a:t>
            </a:r>
          </a:p>
          <a:p>
            <a:pPr marL="495300" indent="-495300">
              <a:buFont typeface="Wingdings" pitchFamily="2" charset="2"/>
              <a:buAutoNum type="arabicPeriod"/>
              <a:defRPr/>
            </a:pPr>
            <a:r>
              <a:rPr lang="en-US" sz="2500" dirty="0"/>
              <a:t>Record your answers on chart paper.</a:t>
            </a:r>
          </a:p>
          <a:p>
            <a:pPr marL="495300" indent="-495300">
              <a:buFont typeface="Wingdings" pitchFamily="2" charset="2"/>
              <a:buAutoNum type="arabicPeriod"/>
              <a:defRPr/>
            </a:pPr>
            <a:r>
              <a:rPr lang="en-US" sz="2500" dirty="0"/>
              <a:t>Choose a spokesperson and be ready to present your answers to the group in 10 minutes</a:t>
            </a:r>
            <a:r>
              <a:rPr lang="en-US" sz="2500" dirty="0" smtClean="0"/>
              <a:t>.</a:t>
            </a:r>
            <a:endParaRPr lang="en-US" sz="2500" dirty="0"/>
          </a:p>
        </p:txBody>
      </p:sp>
      <p:sp>
        <p:nvSpPr>
          <p:cNvPr id="10242" name="Rectangle 2"/>
          <p:cNvSpPr>
            <a:spLocks noGrp="1" noChangeAspect="1" noChangeArrowheads="1"/>
          </p:cNvSpPr>
          <p:nvPr>
            <p:ph type="title"/>
          </p:nvPr>
        </p:nvSpPr>
        <p:spPr/>
        <p:txBody>
          <a:bodyPr/>
          <a:lstStyle/>
          <a:p>
            <a:r>
              <a:rPr lang="en-US" dirty="0" smtClean="0"/>
              <a:t>Activity:  Defining ICS </a:t>
            </a:r>
          </a:p>
        </p:txBody>
      </p:sp>
    </p:spTree>
  </p:cSld>
  <p:clrMapOvr>
    <a:masterClrMapping/>
  </p:clrMapOvr>
  <p:transition>
    <p:wipe dir="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spect="1" noChangeArrowheads="1"/>
          </p:cNvSpPr>
          <p:nvPr>
            <p:ph type="title"/>
          </p:nvPr>
        </p:nvSpPr>
        <p:spPr/>
        <p:txBody>
          <a:bodyPr/>
          <a:lstStyle/>
          <a:p>
            <a:r>
              <a:rPr lang="en-US" dirty="0" smtClean="0"/>
              <a:t>Applied Activity</a:t>
            </a:r>
          </a:p>
        </p:txBody>
      </p:sp>
      <p:sp>
        <p:nvSpPr>
          <p:cNvPr id="47107" name="Rectangle 4"/>
          <p:cNvSpPr>
            <a:spLocks noGrp="1" noChangeArrowheads="1"/>
          </p:cNvSpPr>
          <p:nvPr>
            <p:ph idx="1"/>
          </p:nvPr>
        </p:nvSpPr>
        <p:spPr>
          <a:xfrm>
            <a:off x="3494088" y="1219200"/>
            <a:ext cx="5035550" cy="1974850"/>
          </a:xfrm>
        </p:spPr>
        <p:txBody>
          <a:bodyPr/>
          <a:lstStyle/>
          <a:p>
            <a:r>
              <a:rPr lang="en-US" smtClean="0"/>
              <a:t>Follow instructions . . .</a:t>
            </a:r>
          </a:p>
          <a:p>
            <a:pPr lvl="1">
              <a:tabLst/>
            </a:pPr>
            <a:r>
              <a:rPr lang="en-US" smtClean="0"/>
              <a:t>Presented by instructors.</a:t>
            </a:r>
          </a:p>
          <a:p>
            <a:pPr lvl="1">
              <a:tabLst/>
            </a:pPr>
            <a:r>
              <a:rPr lang="en-US" smtClean="0"/>
              <a:t>Outlined on handouts.</a:t>
            </a:r>
          </a:p>
        </p:txBody>
      </p:sp>
      <p:pic>
        <p:nvPicPr>
          <p:cNvPr id="4" name="Picture 4" descr="Meeting"/>
          <p:cNvPicPr>
            <a:picLocks noChangeAspect="1"/>
          </p:cNvPicPr>
          <p:nvPr/>
        </p:nvPicPr>
        <p:blipFill>
          <a:blip r:embed="rId2"/>
          <a:srcRect l="26666" r="33194"/>
          <a:stretch>
            <a:fillRect/>
          </a:stretch>
        </p:blipFill>
        <p:spPr bwMode="auto">
          <a:xfrm>
            <a:off x="687388" y="1336675"/>
            <a:ext cx="2409825" cy="3992563"/>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Tree>
  </p:cSld>
  <p:clrMapOvr>
    <a:masterClrMapping/>
  </p:clrMapOvr>
  <p:transition>
    <p:wipe dir="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spect="1" noChangeArrowheads="1"/>
          </p:cNvSpPr>
          <p:nvPr>
            <p:ph type="title"/>
          </p:nvPr>
        </p:nvSpPr>
        <p:spPr/>
        <p:txBody>
          <a:bodyPr/>
          <a:lstStyle/>
          <a:p>
            <a:r>
              <a:rPr lang="en-US" dirty="0" smtClean="0"/>
              <a:t>Summary (1 of 2)</a:t>
            </a:r>
          </a:p>
        </p:txBody>
      </p:sp>
      <p:sp>
        <p:nvSpPr>
          <p:cNvPr id="48131" name="Rectangle 4"/>
          <p:cNvSpPr>
            <a:spLocks noGrp="1" noChangeArrowheads="1"/>
          </p:cNvSpPr>
          <p:nvPr>
            <p:ph idx="1"/>
          </p:nvPr>
        </p:nvSpPr>
        <p:spPr>
          <a:xfrm>
            <a:off x="504825" y="1095375"/>
            <a:ext cx="8039100" cy="4773613"/>
          </a:xfrm>
        </p:spPr>
        <p:txBody>
          <a:bodyPr/>
          <a:lstStyle/>
          <a:p>
            <a:pPr eaLnBrk="1" hangingPunct="1"/>
            <a:r>
              <a:rPr lang="en-US" sz="2300" dirty="0" smtClean="0"/>
              <a:t>Are you now able to:</a:t>
            </a:r>
          </a:p>
          <a:p>
            <a:pPr lvl="1" eaLnBrk="1" hangingPunct="1">
              <a:tabLst/>
            </a:pPr>
            <a:r>
              <a:rPr lang="en-US" sz="2300" dirty="0" smtClean="0"/>
              <a:t>Describe how ICS fits into the Command and Management component of NIMS?</a:t>
            </a:r>
          </a:p>
          <a:p>
            <a:pPr lvl="1" eaLnBrk="1" hangingPunct="1">
              <a:tabLst/>
            </a:pPr>
            <a:r>
              <a:rPr lang="en-US" sz="2300" dirty="0" smtClean="0"/>
              <a:t>Describe ICS reporting and working relationships for Technical Specialists and Agency Representatives?</a:t>
            </a:r>
          </a:p>
          <a:p>
            <a:pPr lvl="1" eaLnBrk="1" hangingPunct="1">
              <a:tabLst/>
            </a:pPr>
            <a:r>
              <a:rPr lang="en-US" sz="2300" dirty="0" smtClean="0"/>
              <a:t>Describe reporting relationships and information flow within the organization?</a:t>
            </a:r>
          </a:p>
          <a:p>
            <a:pPr lvl="1" eaLnBrk="1" hangingPunct="1">
              <a:tabLst/>
            </a:pPr>
            <a:r>
              <a:rPr lang="en-US" sz="2300" dirty="0" smtClean="0"/>
              <a:t>Match responsibility statements to each ICS organizational element?</a:t>
            </a:r>
          </a:p>
          <a:p>
            <a:pPr lvl="1" eaLnBrk="1" hangingPunct="1">
              <a:tabLst/>
            </a:pPr>
            <a:r>
              <a:rPr lang="en-US" sz="2300" dirty="0" smtClean="0"/>
              <a:t>List the ICS positions that may include Deputies and describe Deputy roles and responsibilities?</a:t>
            </a:r>
          </a:p>
        </p:txBody>
      </p:sp>
    </p:spTree>
  </p:cSld>
  <p:clrMapOvr>
    <a:masterClrMapping/>
  </p:clrMapOvr>
  <p:transition>
    <p:wipe dir="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spect="1" noChangeArrowheads="1"/>
          </p:cNvSpPr>
          <p:nvPr>
            <p:ph type="title"/>
          </p:nvPr>
        </p:nvSpPr>
        <p:spPr/>
        <p:txBody>
          <a:bodyPr/>
          <a:lstStyle/>
          <a:p>
            <a:r>
              <a:rPr lang="en-US" dirty="0" smtClean="0"/>
              <a:t>Summary (2 of 2)</a:t>
            </a:r>
          </a:p>
        </p:txBody>
      </p:sp>
      <p:sp>
        <p:nvSpPr>
          <p:cNvPr id="49155" name="Rectangle 4"/>
          <p:cNvSpPr>
            <a:spLocks noGrp="1" noChangeArrowheads="1"/>
          </p:cNvSpPr>
          <p:nvPr>
            <p:ph idx="1"/>
          </p:nvPr>
        </p:nvSpPr>
        <p:spPr>
          <a:xfrm>
            <a:off x="504825" y="1095375"/>
            <a:ext cx="8039100" cy="4773613"/>
          </a:xfrm>
        </p:spPr>
        <p:txBody>
          <a:bodyPr/>
          <a:lstStyle/>
          <a:p>
            <a:pPr eaLnBrk="1" hangingPunct="1"/>
            <a:r>
              <a:rPr lang="en-US" sz="2300" smtClean="0"/>
              <a:t>Are you now able to:</a:t>
            </a:r>
          </a:p>
          <a:p>
            <a:pPr lvl="1" eaLnBrk="1" hangingPunct="1">
              <a:tabLst/>
            </a:pPr>
            <a:r>
              <a:rPr lang="en-US" sz="2300" smtClean="0"/>
              <a:t>Describe differences between Deputies and Assistants?</a:t>
            </a:r>
          </a:p>
          <a:p>
            <a:pPr lvl="1" eaLnBrk="1" hangingPunct="1">
              <a:tabLst/>
            </a:pPr>
            <a:r>
              <a:rPr lang="en-US" sz="2300" smtClean="0"/>
              <a:t>Describe how incidents can best be managed by appropriate and early designation of primary staff members and by delegating authority to the lowest practical level?</a:t>
            </a:r>
          </a:p>
          <a:p>
            <a:pPr lvl="1" eaLnBrk="1" hangingPunct="1">
              <a:tabLst/>
            </a:pPr>
            <a:r>
              <a:rPr lang="en-US" sz="2300" smtClean="0"/>
              <a:t>List the minimum staffing requirements within each organizational element for at least two incidents of different sizes?</a:t>
            </a:r>
          </a:p>
          <a:p>
            <a:pPr lvl="1" eaLnBrk="1" hangingPunct="1">
              <a:tabLst/>
            </a:pPr>
            <a:r>
              <a:rPr lang="en-US" sz="2300" smtClean="0">
                <a:cs typeface="Times New Roman" pitchFamily="18" charset="0"/>
              </a:rPr>
              <a:t>Describe the importance of establishing proper span of control for aviation resources and facilities?</a:t>
            </a:r>
          </a:p>
        </p:txBody>
      </p:sp>
    </p:spTree>
  </p:cSld>
  <p:clrMapOvr>
    <a:masterClrMapping/>
  </p:clrMapOvr>
  <p:transition>
    <p:wipe dir="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spect="1" noChangeArrowheads="1"/>
          </p:cNvSpPr>
          <p:nvPr>
            <p:ph type="title"/>
          </p:nvPr>
        </p:nvSpPr>
        <p:spPr>
          <a:xfrm>
            <a:off x="457200" y="304800"/>
            <a:ext cx="8442325" cy="639763"/>
          </a:xfrm>
        </p:spPr>
        <p:txBody>
          <a:bodyPr/>
          <a:lstStyle/>
          <a:p>
            <a:r>
              <a:rPr lang="en-US" dirty="0" smtClean="0"/>
              <a:t>Presidential Directives</a:t>
            </a:r>
          </a:p>
        </p:txBody>
      </p:sp>
      <p:pic>
        <p:nvPicPr>
          <p:cNvPr id="11267" name="Picture 3" descr="HSPD-5 (Management of Domestic Incidents) and PPD-8 (National Preparedness) mandates the National Incident Management System (NIM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00038" y="1038225"/>
            <a:ext cx="8543925" cy="4697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en-US" dirty="0" smtClean="0"/>
              <a:t>NIMS</a:t>
            </a:r>
          </a:p>
        </p:txBody>
      </p:sp>
      <p:sp>
        <p:nvSpPr>
          <p:cNvPr id="12291" name="Rectangle 3"/>
          <p:cNvSpPr>
            <a:spLocks noGrp="1" noChangeArrowheads="1"/>
          </p:cNvSpPr>
          <p:nvPr>
            <p:ph type="body" idx="1"/>
          </p:nvPr>
        </p:nvSpPr>
        <p:spPr>
          <a:xfrm>
            <a:off x="2689225" y="1109663"/>
            <a:ext cx="5922963" cy="4646612"/>
          </a:xfrm>
        </p:spPr>
        <p:txBody>
          <a:bodyPr/>
          <a:lstStyle/>
          <a:p>
            <a:pPr eaLnBrk="1" hangingPunct="1">
              <a:lnSpc>
                <a:spcPct val="80000"/>
              </a:lnSpc>
              <a:spcBef>
                <a:spcPct val="55000"/>
              </a:spcBef>
            </a:pPr>
            <a:r>
              <a:rPr lang="en-US" sz="2400" dirty="0" smtClean="0">
                <a:solidFill>
                  <a:srgbClr val="C00000"/>
                </a:solidFill>
              </a:rPr>
              <a:t>What ? . . . </a:t>
            </a:r>
            <a:r>
              <a:rPr lang="en-US" sz="2400" dirty="0" smtClean="0"/>
              <a:t>NIMS provides a consistent nationwide template . . .</a:t>
            </a:r>
          </a:p>
          <a:p>
            <a:pPr eaLnBrk="1" hangingPunct="1">
              <a:lnSpc>
                <a:spcPct val="80000"/>
              </a:lnSpc>
              <a:spcBef>
                <a:spcPct val="55000"/>
              </a:spcBef>
            </a:pPr>
            <a:r>
              <a:rPr lang="en-US" sz="2400" dirty="0" smtClean="0">
                <a:solidFill>
                  <a:srgbClr val="C00000"/>
                </a:solidFill>
              </a:rPr>
              <a:t>Who? . . . </a:t>
            </a:r>
            <a:r>
              <a:rPr lang="en-US" sz="2400" dirty="0" smtClean="0"/>
              <a:t>to enable Federal, State, tribal, and local governments, the private sector, and nongovernmental organizations to work together . . . </a:t>
            </a:r>
          </a:p>
          <a:p>
            <a:pPr eaLnBrk="1" hangingPunct="1">
              <a:lnSpc>
                <a:spcPct val="80000"/>
              </a:lnSpc>
              <a:spcBef>
                <a:spcPct val="55000"/>
              </a:spcBef>
            </a:pPr>
            <a:r>
              <a:rPr lang="en-US" sz="2400" dirty="0" smtClean="0">
                <a:solidFill>
                  <a:srgbClr val="C00000"/>
                </a:solidFill>
              </a:rPr>
              <a:t>How? . . . </a:t>
            </a:r>
            <a:r>
              <a:rPr lang="en-US" sz="2400" dirty="0" smtClean="0"/>
              <a:t>to prepare for, prevent, respond to, recover from, and mitigate the effects of incidents regardless of cause, size, location, or complexity . . . </a:t>
            </a:r>
          </a:p>
          <a:p>
            <a:pPr eaLnBrk="1" hangingPunct="1">
              <a:lnSpc>
                <a:spcPct val="80000"/>
              </a:lnSpc>
              <a:spcBef>
                <a:spcPct val="55000"/>
              </a:spcBef>
            </a:pPr>
            <a:r>
              <a:rPr lang="en-US" sz="2400" dirty="0" smtClean="0">
                <a:solidFill>
                  <a:srgbClr val="C00000"/>
                </a:solidFill>
              </a:rPr>
              <a:t>Why? . . . </a:t>
            </a:r>
            <a:r>
              <a:rPr lang="en-US" sz="2400" dirty="0" smtClean="0"/>
              <a:t>in order to reduce the loss of life and property, and harm to the environment.</a:t>
            </a:r>
          </a:p>
        </p:txBody>
      </p:sp>
      <p:pic>
        <p:nvPicPr>
          <p:cNvPr id="4" name="Picture 7" descr="NIMS cover"/>
          <p:cNvPicPr>
            <a:picLocks noChangeAspect="1" noChangeArrowheads="1"/>
          </p:cNvPicPr>
          <p:nvPr/>
        </p:nvPicPr>
        <p:blipFill>
          <a:blip r:embed="rId3"/>
          <a:srcRect/>
          <a:stretch>
            <a:fillRect/>
          </a:stretch>
        </p:blipFill>
        <p:spPr bwMode="auto">
          <a:xfrm>
            <a:off x="530225" y="1185863"/>
            <a:ext cx="1924050" cy="248602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Tree>
  </p:cSld>
  <p:clrMapOvr>
    <a:masterClrMapping/>
  </p:clrMapOvr>
  <p:transition>
    <p:wipe dir="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r>
              <a:rPr lang="en-US" dirty="0" smtClean="0"/>
              <a:t>NIMS Components &amp; ICS</a:t>
            </a:r>
          </a:p>
        </p:txBody>
      </p:sp>
      <p:pic>
        <p:nvPicPr>
          <p:cNvPr id="5" name="Picture 24" descr="NIMS cover"/>
          <p:cNvPicPr>
            <a:picLocks noChangeAspect="1" noChangeArrowheads="1"/>
          </p:cNvPicPr>
          <p:nvPr/>
        </p:nvPicPr>
        <p:blipFill>
          <a:blip r:embed="rId3"/>
          <a:srcRect/>
          <a:stretch>
            <a:fillRect/>
          </a:stretch>
        </p:blipFill>
        <p:spPr bwMode="auto">
          <a:xfrm>
            <a:off x="488950" y="1390650"/>
            <a:ext cx="1924050" cy="2486025"/>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grpSp>
        <p:nvGrpSpPr>
          <p:cNvPr id="2" name="Group 1" descr="Organizational chart"/>
          <p:cNvGrpSpPr/>
          <p:nvPr/>
        </p:nvGrpSpPr>
        <p:grpSpPr>
          <a:xfrm>
            <a:off x="2619375" y="1274763"/>
            <a:ext cx="6019800" cy="3965575"/>
            <a:chOff x="2619375" y="1274763"/>
            <a:chExt cx="6019800" cy="3965575"/>
          </a:xfrm>
        </p:grpSpPr>
        <p:sp>
          <p:nvSpPr>
            <p:cNvPr id="13316" name="Rectangle 31"/>
            <p:cNvSpPr>
              <a:spLocks noChangeArrowheads="1"/>
            </p:cNvSpPr>
            <p:nvPr/>
          </p:nvSpPr>
          <p:spPr bwMode="auto">
            <a:xfrm>
              <a:off x="2619375" y="1274763"/>
              <a:ext cx="35052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30000"/>
                </a:spcBef>
                <a:buFont typeface="Wingdings" pitchFamily="2" charset="2"/>
                <a:buNone/>
              </a:pPr>
              <a:r>
                <a:rPr lang="en-US" sz="2000" b="1" dirty="0">
                  <a:solidFill>
                    <a:srgbClr val="25387D"/>
                  </a:solidFill>
                  <a:latin typeface="Arial" charset="0"/>
                </a:rPr>
                <a:t>Preparedness</a:t>
              </a:r>
            </a:p>
          </p:txBody>
        </p:sp>
        <p:sp>
          <p:nvSpPr>
            <p:cNvPr id="13317" name="Rectangle 32"/>
            <p:cNvSpPr>
              <a:spLocks noChangeArrowheads="1"/>
            </p:cNvSpPr>
            <p:nvPr/>
          </p:nvSpPr>
          <p:spPr bwMode="auto">
            <a:xfrm>
              <a:off x="2619375" y="2808288"/>
              <a:ext cx="32766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30000"/>
                </a:spcBef>
                <a:buFont typeface="Wingdings" pitchFamily="2" charset="2"/>
                <a:buNone/>
              </a:pPr>
              <a:r>
                <a:rPr lang="en-US" sz="2000" b="1">
                  <a:solidFill>
                    <a:srgbClr val="25387D"/>
                  </a:solidFill>
                  <a:latin typeface="Arial" charset="0"/>
                </a:rPr>
                <a:t>Resource Management </a:t>
              </a:r>
            </a:p>
          </p:txBody>
        </p:sp>
        <p:sp>
          <p:nvSpPr>
            <p:cNvPr id="13318" name="Rectangle 33"/>
            <p:cNvSpPr>
              <a:spLocks noChangeArrowheads="1"/>
            </p:cNvSpPr>
            <p:nvPr/>
          </p:nvSpPr>
          <p:spPr bwMode="auto">
            <a:xfrm>
              <a:off x="2619375" y="1873250"/>
              <a:ext cx="3429000"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30000"/>
                </a:spcBef>
                <a:buFont typeface="Wingdings" pitchFamily="2" charset="2"/>
                <a:buNone/>
              </a:pPr>
              <a:r>
                <a:rPr lang="en-US" sz="2000" b="1" dirty="0">
                  <a:solidFill>
                    <a:srgbClr val="25387D"/>
                  </a:solidFill>
                  <a:latin typeface="Arial" charset="0"/>
                </a:rPr>
                <a:t>Communications and </a:t>
              </a:r>
              <a:br>
                <a:rPr lang="en-US" sz="2000" b="1" dirty="0">
                  <a:solidFill>
                    <a:srgbClr val="25387D"/>
                  </a:solidFill>
                  <a:latin typeface="Arial" charset="0"/>
                </a:rPr>
              </a:br>
              <a:r>
                <a:rPr lang="en-US" sz="2000" b="1" dirty="0">
                  <a:solidFill>
                    <a:srgbClr val="25387D"/>
                  </a:solidFill>
                  <a:latin typeface="Arial" charset="0"/>
                </a:rPr>
                <a:t>Information Management </a:t>
              </a:r>
            </a:p>
          </p:txBody>
        </p:sp>
        <p:sp>
          <p:nvSpPr>
            <p:cNvPr id="13319" name="Rectangle 34"/>
            <p:cNvSpPr>
              <a:spLocks noChangeArrowheads="1"/>
            </p:cNvSpPr>
            <p:nvPr/>
          </p:nvSpPr>
          <p:spPr bwMode="auto">
            <a:xfrm>
              <a:off x="2619375" y="4157663"/>
              <a:ext cx="3505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30000"/>
                </a:spcBef>
                <a:buFont typeface="Wingdings" pitchFamily="2" charset="2"/>
                <a:buNone/>
              </a:pPr>
              <a:r>
                <a:rPr lang="en-US" sz="2000" b="1" dirty="0">
                  <a:solidFill>
                    <a:srgbClr val="25387D"/>
                  </a:solidFill>
                  <a:latin typeface="Arial" charset="0"/>
                </a:rPr>
                <a:t>Ongoing Management and</a:t>
              </a:r>
              <a:br>
                <a:rPr lang="en-US" sz="2000" b="1" dirty="0">
                  <a:solidFill>
                    <a:srgbClr val="25387D"/>
                  </a:solidFill>
                  <a:latin typeface="Arial" charset="0"/>
                </a:rPr>
              </a:br>
              <a:r>
                <a:rPr lang="en-US" sz="2000" b="1" dirty="0">
                  <a:solidFill>
                    <a:srgbClr val="25387D"/>
                  </a:solidFill>
                  <a:latin typeface="Arial" charset="0"/>
                </a:rPr>
                <a:t>Maintenance </a:t>
              </a:r>
            </a:p>
          </p:txBody>
        </p:sp>
        <p:sp>
          <p:nvSpPr>
            <p:cNvPr id="21" name="Rectangle 30"/>
            <p:cNvSpPr txBox="1">
              <a:spLocks noChangeArrowheads="1"/>
            </p:cNvSpPr>
            <p:nvPr/>
          </p:nvSpPr>
          <p:spPr bwMode="auto">
            <a:xfrm>
              <a:off x="2619375" y="3397250"/>
              <a:ext cx="3657600" cy="609600"/>
            </a:xfrm>
            <a:prstGeom prst="rect">
              <a:avLst/>
            </a:prstGeom>
            <a:noFill/>
            <a:ln w="22225">
              <a:solidFill>
                <a:srgbClr val="C00000"/>
              </a:solidFill>
              <a:miter lim="800000"/>
              <a:headEnd/>
              <a:tailEnd/>
            </a:ln>
          </p:spPr>
          <p:txBody>
            <a:bodyPr anchor="ctr"/>
            <a:lstStyle/>
            <a:p>
              <a:pPr>
                <a:spcBef>
                  <a:spcPct val="20000"/>
                </a:spcBef>
                <a:defRPr/>
              </a:pPr>
              <a:r>
                <a:rPr lang="en-US" sz="2000" b="1" kern="0" dirty="0">
                  <a:solidFill>
                    <a:srgbClr val="000066"/>
                  </a:solidFill>
                  <a:latin typeface="Arial" pitchFamily="34" charset="0"/>
                  <a:cs typeface="Arial" pitchFamily="34" charset="0"/>
                </a:rPr>
                <a:t>Command and Management</a:t>
              </a:r>
            </a:p>
          </p:txBody>
        </p:sp>
        <p:sp>
          <p:nvSpPr>
            <p:cNvPr id="13321" name="Rectangle 35"/>
            <p:cNvSpPr>
              <a:spLocks noChangeArrowheads="1"/>
            </p:cNvSpPr>
            <p:nvPr/>
          </p:nvSpPr>
          <p:spPr bwMode="auto">
            <a:xfrm>
              <a:off x="6810375" y="1957388"/>
              <a:ext cx="1828800" cy="990600"/>
            </a:xfrm>
            <a:prstGeom prst="rect">
              <a:avLst/>
            </a:prstGeom>
            <a:solidFill>
              <a:srgbClr val="25387D"/>
            </a:solidFill>
            <a:ln w="22225">
              <a:solidFill>
                <a:srgbClr val="C00000"/>
              </a:solidFill>
              <a:miter lim="800000"/>
              <a:headEnd/>
              <a:tailEnd/>
            </a:ln>
          </p:spPr>
          <p:txBody>
            <a:bodyPr tIns="137160"/>
            <a:lstStyle/>
            <a:p>
              <a:pPr>
                <a:lnSpc>
                  <a:spcPct val="80000"/>
                </a:lnSpc>
                <a:buFont typeface="Wingdings" pitchFamily="2" charset="2"/>
                <a:buNone/>
              </a:pPr>
              <a:r>
                <a:rPr lang="en-US" sz="2000" b="1">
                  <a:solidFill>
                    <a:schemeClr val="bg1"/>
                  </a:solidFill>
                  <a:latin typeface="Arial" charset="0"/>
                </a:rPr>
                <a:t>Incident Command System</a:t>
              </a:r>
            </a:p>
          </p:txBody>
        </p:sp>
        <p:sp>
          <p:nvSpPr>
            <p:cNvPr id="13322" name="Rectangle 36"/>
            <p:cNvSpPr>
              <a:spLocks noChangeArrowheads="1"/>
            </p:cNvSpPr>
            <p:nvPr/>
          </p:nvSpPr>
          <p:spPr bwMode="auto">
            <a:xfrm>
              <a:off x="6810375" y="3176588"/>
              <a:ext cx="1828800" cy="990600"/>
            </a:xfrm>
            <a:prstGeom prst="rect">
              <a:avLst/>
            </a:prstGeom>
            <a:noFill/>
            <a:ln w="222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tIns="137160"/>
            <a:lstStyle/>
            <a:p>
              <a:pPr>
                <a:lnSpc>
                  <a:spcPct val="80000"/>
                </a:lnSpc>
                <a:buFont typeface="Wingdings" pitchFamily="2" charset="2"/>
                <a:buNone/>
              </a:pPr>
              <a:r>
                <a:rPr lang="en-US" sz="2000" b="1">
                  <a:solidFill>
                    <a:srgbClr val="25387D"/>
                  </a:solidFill>
                  <a:latin typeface="Arial" charset="0"/>
                </a:rPr>
                <a:t>Multiagency Coordination Systems</a:t>
              </a:r>
            </a:p>
          </p:txBody>
        </p:sp>
        <p:sp>
          <p:nvSpPr>
            <p:cNvPr id="13323" name="Line 37"/>
            <p:cNvSpPr>
              <a:spLocks noChangeShapeType="1"/>
            </p:cNvSpPr>
            <p:nvPr/>
          </p:nvSpPr>
          <p:spPr bwMode="auto">
            <a:xfrm>
              <a:off x="6264275" y="3709988"/>
              <a:ext cx="247650" cy="0"/>
            </a:xfrm>
            <a:prstGeom prst="line">
              <a:avLst/>
            </a:prstGeom>
            <a:noFill/>
            <a:ln w="22225">
              <a:solidFill>
                <a:srgbClr val="C0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3324" name="Rectangle 38"/>
            <p:cNvSpPr>
              <a:spLocks noChangeArrowheads="1"/>
            </p:cNvSpPr>
            <p:nvPr/>
          </p:nvSpPr>
          <p:spPr bwMode="auto">
            <a:xfrm>
              <a:off x="6810375" y="4497388"/>
              <a:ext cx="1828800" cy="742950"/>
            </a:xfrm>
            <a:prstGeom prst="rect">
              <a:avLst/>
            </a:prstGeom>
            <a:noFill/>
            <a:ln w="22225">
              <a:solidFill>
                <a:srgbClr val="C00000"/>
              </a:solidFill>
              <a:miter lim="800000"/>
              <a:headEnd/>
              <a:tailEnd/>
            </a:ln>
            <a:extLst>
              <a:ext uri="{909E8E84-426E-40DD-AFC4-6F175D3DCCD1}">
                <a14:hiddenFill xmlns:a14="http://schemas.microsoft.com/office/drawing/2010/main">
                  <a:solidFill>
                    <a:srgbClr val="FFFFFF"/>
                  </a:solidFill>
                </a14:hiddenFill>
              </a:ext>
            </a:extLst>
          </p:spPr>
          <p:txBody>
            <a:bodyPr tIns="137160"/>
            <a:lstStyle/>
            <a:p>
              <a:pPr>
                <a:lnSpc>
                  <a:spcPct val="80000"/>
                </a:lnSpc>
                <a:buFont typeface="Wingdings" pitchFamily="2" charset="2"/>
                <a:buNone/>
              </a:pPr>
              <a:r>
                <a:rPr lang="en-US" sz="2000" b="1">
                  <a:solidFill>
                    <a:srgbClr val="25387D"/>
                  </a:solidFill>
                  <a:latin typeface="Arial" charset="0"/>
                </a:rPr>
                <a:t>Public Information</a:t>
              </a:r>
            </a:p>
          </p:txBody>
        </p:sp>
        <p:sp>
          <p:nvSpPr>
            <p:cNvPr id="13325" name="Freeform 39"/>
            <p:cNvSpPr>
              <a:spLocks/>
            </p:cNvSpPr>
            <p:nvPr/>
          </p:nvSpPr>
          <p:spPr bwMode="auto">
            <a:xfrm>
              <a:off x="6510338" y="2466975"/>
              <a:ext cx="296862" cy="2452688"/>
            </a:xfrm>
            <a:custGeom>
              <a:avLst/>
              <a:gdLst>
                <a:gd name="T0" fmla="*/ 2147483647 w 265"/>
                <a:gd name="T1" fmla="*/ 0 h 1545"/>
                <a:gd name="T2" fmla="*/ 0 w 265"/>
                <a:gd name="T3" fmla="*/ 0 h 1545"/>
                <a:gd name="T4" fmla="*/ 0 w 265"/>
                <a:gd name="T5" fmla="*/ 2147483647 h 1545"/>
                <a:gd name="T6" fmla="*/ 2147483647 w 265"/>
                <a:gd name="T7" fmla="*/ 2147483647 h 1545"/>
                <a:gd name="T8" fmla="*/ 0 60000 65536"/>
                <a:gd name="T9" fmla="*/ 0 60000 65536"/>
                <a:gd name="T10" fmla="*/ 0 60000 65536"/>
                <a:gd name="T11" fmla="*/ 0 60000 65536"/>
                <a:gd name="T12" fmla="*/ 0 w 265"/>
                <a:gd name="T13" fmla="*/ 0 h 1545"/>
                <a:gd name="T14" fmla="*/ 265 w 265"/>
                <a:gd name="T15" fmla="*/ 1545 h 1545"/>
              </a:gdLst>
              <a:ahLst/>
              <a:cxnLst>
                <a:cxn ang="T8">
                  <a:pos x="T0" y="T1"/>
                </a:cxn>
                <a:cxn ang="T9">
                  <a:pos x="T2" y="T3"/>
                </a:cxn>
                <a:cxn ang="T10">
                  <a:pos x="T4" y="T5"/>
                </a:cxn>
                <a:cxn ang="T11">
                  <a:pos x="T6" y="T7"/>
                </a:cxn>
              </a:cxnLst>
              <a:rect l="T12" t="T13" r="T14" b="T15"/>
              <a:pathLst>
                <a:path w="265" h="1545">
                  <a:moveTo>
                    <a:pt x="265" y="0"/>
                  </a:moveTo>
                  <a:lnTo>
                    <a:pt x="0" y="0"/>
                  </a:lnTo>
                  <a:lnTo>
                    <a:pt x="0" y="1545"/>
                  </a:lnTo>
                  <a:lnTo>
                    <a:pt x="265" y="1545"/>
                  </a:lnTo>
                </a:path>
              </a:pathLst>
            </a:custGeom>
            <a:noFill/>
            <a:ln w="22225">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spTree>
  </p:cSld>
  <p:clrMapOvr>
    <a:masterClrMapping/>
  </p:clrMapOvr>
  <p:transition>
    <p:wipe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81"/>
          <p:cNvSpPr>
            <a:spLocks noGrp="1"/>
          </p:cNvSpPr>
          <p:nvPr>
            <p:ph type="title"/>
          </p:nvPr>
        </p:nvSpPr>
        <p:spPr/>
        <p:txBody>
          <a:bodyPr/>
          <a:lstStyle/>
          <a:p>
            <a:r>
              <a:rPr lang="en-US" dirty="0" smtClean="0">
                <a:solidFill>
                  <a:srgbClr val="25387D"/>
                </a:solidFill>
              </a:rPr>
              <a:t>Chain of Command</a:t>
            </a:r>
            <a:endParaRPr lang="en-US" dirty="0" smtClean="0"/>
          </a:p>
        </p:txBody>
      </p:sp>
      <p:pic>
        <p:nvPicPr>
          <p:cNvPr id="14339" name="Picture 2" descr="Organizational chart showing the Orderly Line of Authority. At the top is the Incident Commander, followed by Public Information Officer, Liaison Officer, and Safety Officer labeled as Command Staff. Operations Section Chief, Planning Section Chief, Logistics Section Chief, Finance/Admin Section Chief are all labeled General Staff. Logistics Section Chief includes Service Branch Director and Support Branch Director. A chain including Incident Commander and Operations Section Chief end with Branch Director and Air Operations Branch Directo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538" y="1146175"/>
            <a:ext cx="8475662" cy="434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wipe dir="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dirty="0" smtClean="0"/>
              <a:t>Unity of Command</a:t>
            </a:r>
          </a:p>
        </p:txBody>
      </p:sp>
      <p:sp>
        <p:nvSpPr>
          <p:cNvPr id="15363" name="Rectangle 3"/>
          <p:cNvSpPr>
            <a:spLocks noGrp="1" noChangeArrowheads="1"/>
          </p:cNvSpPr>
          <p:nvPr>
            <p:ph type="body" idx="1"/>
          </p:nvPr>
        </p:nvSpPr>
        <p:spPr>
          <a:xfrm>
            <a:off x="490538" y="1122363"/>
            <a:ext cx="4681537" cy="4646612"/>
          </a:xfrm>
        </p:spPr>
        <p:txBody>
          <a:bodyPr/>
          <a:lstStyle/>
          <a:p>
            <a:pPr eaLnBrk="1" hangingPunct="1"/>
            <a:r>
              <a:rPr lang="en-US" smtClean="0"/>
              <a:t>Under unity of command, personnel:</a:t>
            </a:r>
          </a:p>
          <a:p>
            <a:pPr lvl="1" eaLnBrk="1" hangingPunct="1">
              <a:tabLst/>
            </a:pPr>
            <a:r>
              <a:rPr lang="en-US" smtClean="0"/>
              <a:t>Report to only </a:t>
            </a:r>
            <a:r>
              <a:rPr lang="en-US" u="sng" smtClean="0"/>
              <a:t>one</a:t>
            </a:r>
            <a:r>
              <a:rPr lang="en-US" smtClean="0"/>
              <a:t> supervisor. </a:t>
            </a:r>
          </a:p>
          <a:p>
            <a:pPr lvl="1" eaLnBrk="1" hangingPunct="1">
              <a:tabLst/>
            </a:pPr>
            <a:r>
              <a:rPr lang="en-US" smtClean="0"/>
              <a:t>Receive work assignments only from their supervisors. </a:t>
            </a:r>
          </a:p>
        </p:txBody>
      </p:sp>
      <p:pic>
        <p:nvPicPr>
          <p:cNvPr id="5" name="Picture 8" descr="Firefighters"/>
          <p:cNvPicPr>
            <a:picLocks noChangeAspect="1" noChangeArrowheads="1"/>
          </p:cNvPicPr>
          <p:nvPr/>
        </p:nvPicPr>
        <p:blipFill>
          <a:blip r:embed="rId3"/>
          <a:srcRect/>
          <a:stretch>
            <a:fillRect/>
          </a:stretch>
        </p:blipFill>
        <p:spPr bwMode="auto">
          <a:xfrm>
            <a:off x="5694363" y="1276350"/>
            <a:ext cx="2619375" cy="3086100"/>
          </a:xfrm>
          <a:prstGeom prst="rect">
            <a:avLst/>
          </a:prstGeom>
          <a:noFill/>
          <a:ln w="9525" algn="ctr">
            <a:solidFill>
              <a:srgbClr val="25387D"/>
            </a:solidFill>
            <a:miter lim="800000"/>
            <a:headEnd/>
            <a:tailEnd/>
          </a:ln>
          <a:effectLst>
            <a:outerShdw dist="35921" dir="2700000" algn="ctr" rotWithShape="0">
              <a:schemeClr val="bg2">
                <a:alpha val="50000"/>
              </a:schemeClr>
            </a:outerShdw>
          </a:effectLst>
        </p:spPr>
      </p:pic>
      <p:sp>
        <p:nvSpPr>
          <p:cNvPr id="15365" name="Rectangle 4" descr="text box: Don’t confuse unity of command &#10;with Unified Command! &#10;"/>
          <p:cNvSpPr>
            <a:spLocks noChangeArrowheads="1"/>
          </p:cNvSpPr>
          <p:nvPr/>
        </p:nvSpPr>
        <p:spPr bwMode="auto">
          <a:xfrm>
            <a:off x="457200" y="4702175"/>
            <a:ext cx="8267700" cy="895350"/>
          </a:xfrm>
          <a:prstGeom prst="rect">
            <a:avLst/>
          </a:prstGeom>
          <a:solidFill>
            <a:srgbClr val="25387D"/>
          </a:solidFill>
          <a:ln w="9525">
            <a:solidFill>
              <a:srgbClr val="25387D"/>
            </a:solidFill>
            <a:miter lim="800000"/>
            <a:headEnd/>
            <a:tailEnd/>
          </a:ln>
        </p:spPr>
        <p:txBody>
          <a:bodyPr>
            <a:spAutoFit/>
          </a:bodyPr>
          <a:lstStyle/>
          <a:p>
            <a:pPr algn="ctr">
              <a:spcBef>
                <a:spcPct val="30000"/>
              </a:spcBef>
              <a:buFont typeface="Wingdings" pitchFamily="2" charset="2"/>
              <a:buNone/>
            </a:pPr>
            <a:r>
              <a:rPr lang="en-US" b="1" dirty="0">
                <a:solidFill>
                  <a:schemeClr val="bg1"/>
                </a:solidFill>
                <a:latin typeface="Arial" charset="0"/>
              </a:rPr>
              <a:t>Don’t confuse </a:t>
            </a:r>
            <a:r>
              <a:rPr lang="en-US" b="1" u="sng" dirty="0">
                <a:solidFill>
                  <a:schemeClr val="bg1"/>
                </a:solidFill>
                <a:latin typeface="Arial" charset="0"/>
              </a:rPr>
              <a:t>unity</a:t>
            </a:r>
            <a:r>
              <a:rPr lang="en-US" b="1" dirty="0">
                <a:solidFill>
                  <a:schemeClr val="bg1"/>
                </a:solidFill>
                <a:latin typeface="Arial" charset="0"/>
              </a:rPr>
              <a:t> of command </a:t>
            </a:r>
            <a:br>
              <a:rPr lang="en-US" b="1" dirty="0">
                <a:solidFill>
                  <a:schemeClr val="bg1"/>
                </a:solidFill>
                <a:latin typeface="Arial" charset="0"/>
              </a:rPr>
            </a:br>
            <a:r>
              <a:rPr lang="en-US" b="1" dirty="0">
                <a:solidFill>
                  <a:schemeClr val="bg1"/>
                </a:solidFill>
                <a:latin typeface="Arial" charset="0"/>
              </a:rPr>
              <a:t>with </a:t>
            </a:r>
            <a:r>
              <a:rPr lang="en-US" b="1" u="sng" dirty="0">
                <a:solidFill>
                  <a:schemeClr val="bg1"/>
                </a:solidFill>
                <a:latin typeface="Arial" charset="0"/>
              </a:rPr>
              <a:t>Unified</a:t>
            </a:r>
            <a:r>
              <a:rPr lang="en-US" b="1" dirty="0">
                <a:solidFill>
                  <a:schemeClr val="bg1"/>
                </a:solidFill>
                <a:latin typeface="Arial" charset="0"/>
              </a:rPr>
              <a:t> Command! </a:t>
            </a:r>
          </a:p>
        </p:txBody>
      </p:sp>
    </p:spTree>
  </p:cSld>
  <p:clrMapOvr>
    <a:masterClrMapping/>
  </p:clrMapOvr>
  <p:transition>
    <p:wipe dir="r"/>
  </p:transition>
  <p:timing>
    <p:tnLst>
      <p:par>
        <p:cTn id="1" dur="indefinite" restart="never" nodeType="tmRoot"/>
      </p:par>
    </p:tnLst>
  </p:timing>
</p:sld>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Times New Roman"/>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02_ICSHigherEd_Visuals_SF</Template>
  <TotalTime>36773</TotalTime>
  <Words>1558</Words>
  <Application>Microsoft Office PowerPoint</Application>
  <PresentationFormat>On-screen Show (4:3)</PresentationFormat>
  <Paragraphs>226</Paragraphs>
  <Slides>42</Slides>
  <Notes>7</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1_Default Design</vt:lpstr>
      <vt:lpstr>Unit 2: </vt:lpstr>
      <vt:lpstr>Unit Objectives (1 of 2)</vt:lpstr>
      <vt:lpstr>Unit Objectives (2 of 2)</vt:lpstr>
      <vt:lpstr>Activity:  Defining ICS </vt:lpstr>
      <vt:lpstr>Presidential Directives</vt:lpstr>
      <vt:lpstr>NIMS</vt:lpstr>
      <vt:lpstr>NIMS Components &amp; ICS</vt:lpstr>
      <vt:lpstr>Chain of Command</vt:lpstr>
      <vt:lpstr>Unity of Command</vt:lpstr>
      <vt:lpstr>“Unity” vs. “Unified”</vt:lpstr>
      <vt:lpstr>Activity:  Incident Commander Qualities</vt:lpstr>
      <vt:lpstr>Incident Management Roles</vt:lpstr>
      <vt:lpstr>Common Terminology</vt:lpstr>
      <vt:lpstr>Formal Communication (1 of 2)</vt:lpstr>
      <vt:lpstr>Formal Communication (2 of 2)</vt:lpstr>
      <vt:lpstr>Informal Communication</vt:lpstr>
      <vt:lpstr>Informal Communication:  Examples</vt:lpstr>
      <vt:lpstr>Modular Organization</vt:lpstr>
      <vt:lpstr>ICS Expansion and Contraction </vt:lpstr>
      <vt:lpstr>Delegation</vt:lpstr>
      <vt:lpstr>ICS Management:  Span of Control</vt:lpstr>
      <vt:lpstr>ICS Organizational Components</vt:lpstr>
      <vt:lpstr>Air Operations Branch</vt:lpstr>
      <vt:lpstr>Intelligence/Investigations Function</vt:lpstr>
      <vt:lpstr>Organizational Review Questions</vt:lpstr>
      <vt:lpstr>Organizational Review Questions</vt:lpstr>
      <vt:lpstr>Organizational Review Questions</vt:lpstr>
      <vt:lpstr>Organizational Review Questions</vt:lpstr>
      <vt:lpstr>Organizational Review Questions</vt:lpstr>
      <vt:lpstr>Organizational Review Questions</vt:lpstr>
      <vt:lpstr>ICS Supervisory Position Titles</vt:lpstr>
      <vt:lpstr>Organizational Review Questions</vt:lpstr>
      <vt:lpstr>Organizational Review Questions</vt:lpstr>
      <vt:lpstr>Organizational Review Questions</vt:lpstr>
      <vt:lpstr>Organizational Review Questions</vt:lpstr>
      <vt:lpstr>Organizational Review Questions</vt:lpstr>
      <vt:lpstr>Organizational Review Questions</vt:lpstr>
      <vt:lpstr>Deputies, Assistants, Tech Specialists, &amp; Agency Reps</vt:lpstr>
      <vt:lpstr>Incident Complexity and Resource Needs</vt:lpstr>
      <vt:lpstr>Applied Activity</vt:lpstr>
      <vt:lpstr>Summary (1 of 2)</vt:lpstr>
      <vt:lpstr>Summary (2 of 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ICS200</dc:title>
  <dc:creator>Sharon</dc:creator>
  <cp:lastModifiedBy>Bob</cp:lastModifiedBy>
  <cp:revision>2504</cp:revision>
  <cp:lastPrinted>2005-07-05T17:26:47Z</cp:lastPrinted>
  <dcterms:created xsi:type="dcterms:W3CDTF">2004-12-03T17:53:15Z</dcterms:created>
  <dcterms:modified xsi:type="dcterms:W3CDTF">2014-06-06T01:42:05Z</dcterms:modified>
</cp:coreProperties>
</file>