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6"/>
  </p:notesMasterIdLst>
  <p:handoutMasterIdLst>
    <p:handoutMasterId r:id="rId17"/>
  </p:handoutMasterIdLst>
  <p:sldIdLst>
    <p:sldId id="262" r:id="rId2"/>
    <p:sldId id="392" r:id="rId3"/>
    <p:sldId id="393" r:id="rId4"/>
    <p:sldId id="394" r:id="rId5"/>
    <p:sldId id="391" r:id="rId6"/>
    <p:sldId id="363" r:id="rId7"/>
    <p:sldId id="390" r:id="rId8"/>
    <p:sldId id="387" r:id="rId9"/>
    <p:sldId id="361" r:id="rId10"/>
    <p:sldId id="377" r:id="rId11"/>
    <p:sldId id="383" r:id="rId12"/>
    <p:sldId id="365" r:id="rId13"/>
    <p:sldId id="384" r:id="rId14"/>
    <p:sldId id="385" r:id="rId15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002F80"/>
    <a:srgbClr val="CCCCFF"/>
    <a:srgbClr val="1D3B59"/>
    <a:srgbClr val="003366"/>
    <a:srgbClr val="18314A"/>
    <a:srgbClr val="28507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206" y="-6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fld id="{88ACE58A-CFF6-45CB-A84F-44FFE5F92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6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fld id="{255B9E3A-213E-44E1-A2E2-FB7234586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3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D27694C-DA81-4673-B215-74C39DC4A573}" type="slidenum">
              <a:rPr lang="en-US" sz="1300" smtClean="0">
                <a:latin typeface="Arial" charset="0"/>
              </a:rPr>
              <a:pPr eaLnBrk="1" hangingPunct="1"/>
              <a:t>1</a:t>
            </a:fld>
            <a:endParaRPr lang="en-US" sz="1300" smtClean="0">
              <a:latin typeface="Arial" charset="0"/>
            </a:endParaRPr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6D0ED79-7323-4D53-92F9-7EE2A9C3A99C}" type="slidenum">
              <a:rPr lang="en-US" sz="1300" smtClean="0">
                <a:latin typeface="Arial" charset="0"/>
              </a:rPr>
              <a:pPr eaLnBrk="1" hangingPunct="1"/>
              <a:t>12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3CD387C-2642-404D-A9D0-3BC18E2DA479}" type="slidenum">
              <a:rPr lang="en-US" sz="1300" smtClean="0">
                <a:latin typeface="Arial" charset="0"/>
              </a:rPr>
              <a:pPr eaLnBrk="1" hangingPunct="1"/>
              <a:t>13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23B7827-A0C2-4D37-B7C7-CBF2585F69E7}" type="slidenum">
              <a:rPr lang="en-US" sz="1300" smtClean="0">
                <a:latin typeface="Arial" charset="0"/>
              </a:rPr>
              <a:pPr eaLnBrk="1" hangingPunct="1"/>
              <a:t>14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6CA61D7-2386-4C01-A75F-7D0D6BB3703D}" type="slidenum">
              <a:rPr lang="en-US" sz="1300" smtClean="0">
                <a:latin typeface="Arial" charset="0"/>
              </a:rPr>
              <a:pPr eaLnBrk="1" hangingPunct="1"/>
              <a:t>2</a:t>
            </a:fld>
            <a:endParaRPr lang="en-US" sz="1300" smtClean="0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883" indent="-285725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2898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05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21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37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53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869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585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448B02A-34AD-4334-9B22-D18F8BE9E591}" type="slidenum">
              <a:rPr lang="en-US" sz="1300">
                <a:solidFill>
                  <a:prstClr val="black"/>
                </a:solidFill>
                <a:latin typeface="Arial" charset="0"/>
              </a:rPr>
              <a:pPr eaLnBrk="1" hangingPunct="1"/>
              <a:t>4</a:t>
            </a:fld>
            <a:endParaRPr lang="en-US" sz="13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4C61C83-31E6-4344-9B6E-CE11A929C0CA}" type="slidenum">
              <a:rPr lang="en-US" sz="1300" smtClean="0">
                <a:latin typeface="Arial" charset="0"/>
              </a:rPr>
              <a:pPr eaLnBrk="1" hangingPunct="1"/>
              <a:t>6</a:t>
            </a:fld>
            <a:endParaRPr lang="en-US" sz="1300" smtClean="0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DBB8095-585D-45E7-8B25-E2444338C016}" type="slidenum">
              <a:rPr lang="en-US" sz="1300" smtClean="0">
                <a:latin typeface="Arial" charset="0"/>
              </a:rPr>
              <a:pPr eaLnBrk="1" hangingPunct="1"/>
              <a:t>7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2AF2DE5-7F14-4F62-A2D7-10DB697DCC9E}" type="slidenum">
              <a:rPr lang="en-US" sz="1300" smtClean="0">
                <a:latin typeface="Arial" charset="0"/>
              </a:rPr>
              <a:pPr eaLnBrk="1" hangingPunct="1"/>
              <a:t>8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812BE0F-6095-4CEF-9012-17B59C79EE22}" type="slidenum">
              <a:rPr lang="en-US" sz="1300" smtClean="0">
                <a:latin typeface="Arial" charset="0"/>
              </a:rPr>
              <a:pPr eaLnBrk="1" hangingPunct="1"/>
              <a:t>9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06D6058-ACFD-48E8-A027-C47D4BE902AB}" type="slidenum">
              <a:rPr lang="en-US" sz="1300" smtClean="0">
                <a:latin typeface="Arial" charset="0"/>
              </a:rPr>
              <a:pPr eaLnBrk="1" hangingPunct="1"/>
              <a:t>10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10F7BE5-65CB-4084-84FD-2120540A6047}" type="slidenum">
              <a:rPr lang="en-US" sz="1300" smtClean="0">
                <a:latin typeface="Arial" charset="0"/>
              </a:rPr>
              <a:pPr eaLnBrk="1" hangingPunct="1"/>
              <a:t>11</a:t>
            </a:fld>
            <a:endParaRPr lang="en-US" sz="1300" smtClean="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6/11/2014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6/11/2014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11" descr="fema-genericvisual_nose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2"/>
          <p:cNvSpPr>
            <a:spLocks noChangeArrowheads="1"/>
          </p:cNvSpPr>
          <p:nvPr userDrawn="1"/>
        </p:nvSpPr>
        <p:spPr bwMode="gray">
          <a:xfrm>
            <a:off x="6248400" y="60198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1.</a:t>
            </a:r>
            <a:fld id="{E602A648-DE56-42A4-B088-CB01B1009C74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 userDrawn="1"/>
        </p:nvSpPr>
        <p:spPr bwMode="gray">
          <a:xfrm>
            <a:off x="228600" y="6019800"/>
            <a:ext cx="5872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Unit 1:  </a:t>
            </a:r>
            <a:br>
              <a:rPr lang="en-US" sz="1400" b="1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Arial" charset="0"/>
              </a:rPr>
              <a:t>Course Overview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iskybusinessincidentmanagement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609600" y="2895600"/>
            <a:ext cx="7772400" cy="2362200"/>
          </a:xfrm>
        </p:spPr>
        <p:txBody>
          <a:bodyPr/>
          <a:lstStyle/>
          <a:p>
            <a:pPr algn="ctr" eaLnBrk="1" hangingPunct="1"/>
            <a:r>
              <a:rPr lang="en-US" sz="5400" i="1" u="sng" dirty="0" smtClean="0"/>
              <a:t>ICS 300 – ICS For Expanding Incidents</a:t>
            </a:r>
            <a:r>
              <a:rPr lang="en-US" sz="6000" i="1" u="sng" dirty="0" smtClean="0"/>
              <a:t/>
            </a:r>
            <a:br>
              <a:rPr lang="en-US" sz="6000" i="1" u="sng" dirty="0" smtClean="0"/>
            </a:br>
            <a:r>
              <a:rPr lang="en-US" sz="6000" i="1" u="sng" dirty="0" smtClean="0"/>
              <a:t/>
            </a:r>
            <a:br>
              <a:rPr lang="en-US" sz="6000" i="1" u="sng" dirty="0" smtClean="0"/>
            </a:br>
            <a:r>
              <a:rPr lang="en-US" sz="4200" dirty="0" smtClean="0"/>
              <a:t>DELAWARE WATER GAP NRA</a:t>
            </a:r>
            <a:br>
              <a:rPr lang="en-US" sz="4200" dirty="0" smtClean="0"/>
            </a:br>
            <a:r>
              <a:rPr lang="en-US" sz="4200" dirty="0" smtClean="0"/>
              <a:t>JUNE </a:t>
            </a:r>
            <a:r>
              <a:rPr lang="en-US" sz="4200" dirty="0" smtClean="0"/>
              <a:t>24-26, </a:t>
            </a:r>
            <a:r>
              <a:rPr lang="en-US" sz="4200" dirty="0" smtClean="0"/>
              <a:t>2014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I-300 Course Objectives (2 of 2)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Implement the incident management process on a simulated Type 3 incident.</a:t>
            </a:r>
          </a:p>
          <a:p>
            <a:pPr lvl="1" eaLnBrk="1" hangingPunct="1"/>
            <a:r>
              <a:rPr lang="en-US" smtClean="0"/>
              <a:t>Develop an Incident Action Plan for a simulated incident.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990600" y="3733800"/>
            <a:ext cx="7239000" cy="1447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n-US" sz="2200" b="1">
                <a:solidFill>
                  <a:schemeClr val="bg1"/>
                </a:solidFill>
                <a:latin typeface="Arial" charset="0"/>
              </a:rPr>
              <a:t>This course is designed to enable personnel to operate efficiently during an incident or event within the Incident Command System.  This course focuses on management of expanding incidents.  </a:t>
            </a:r>
            <a:endParaRPr lang="en-US" sz="22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Course Structure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gray">
          <a:xfrm>
            <a:off x="2184400" y="1447800"/>
            <a:ext cx="25400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2: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ICS Fundamentals Review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gray">
          <a:xfrm>
            <a:off x="6400800" y="2819400"/>
            <a:ext cx="2514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6: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Planning Process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gray">
          <a:xfrm>
            <a:off x="304800" y="2819400"/>
            <a:ext cx="25908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4: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Unified Command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gray">
          <a:xfrm>
            <a:off x="3200400" y="2819400"/>
            <a:ext cx="2895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5: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Incident Resource Management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4876800" y="1447800"/>
            <a:ext cx="4038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3: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Incident/Event Assessment &amp; Incident Objectives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1600200" y="4191000"/>
            <a:ext cx="29972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7: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Demobilization, Transfer of Command, &amp; Closeout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gray">
          <a:xfrm>
            <a:off x="228600" y="1447800"/>
            <a:ext cx="1752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1: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Course </a:t>
            </a:r>
            <a:br>
              <a:rPr lang="en-US" sz="1700" b="1">
                <a:solidFill>
                  <a:srgbClr val="18314A"/>
                </a:solidFill>
                <a:latin typeface="Arial" charset="0"/>
              </a:rPr>
            </a:br>
            <a:r>
              <a:rPr lang="en-US" sz="1700" b="1">
                <a:solidFill>
                  <a:srgbClr val="18314A"/>
                </a:solidFill>
                <a:latin typeface="Arial" charset="0"/>
              </a:rPr>
              <a:t>Overview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gray">
          <a:xfrm>
            <a:off x="5029200" y="4191000"/>
            <a:ext cx="19050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Unit 8:</a:t>
            </a:r>
          </a:p>
          <a:p>
            <a:r>
              <a:rPr lang="en-US" sz="1700" b="1">
                <a:solidFill>
                  <a:srgbClr val="18314A"/>
                </a:solidFill>
                <a:latin typeface="Arial" charset="0"/>
              </a:rPr>
              <a:t>Course Summary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Successful Course Completion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4648200" cy="3581400"/>
          </a:xfrm>
        </p:spPr>
        <p:txBody>
          <a:bodyPr/>
          <a:lstStyle/>
          <a:p>
            <a:pPr lvl="1" eaLnBrk="1" hangingPunct="1"/>
            <a:r>
              <a:rPr lang="en-US" dirty="0" smtClean="0"/>
              <a:t>Participate in unit activities/exercises (these instructors consider that part of passing grade)</a:t>
            </a:r>
          </a:p>
          <a:p>
            <a:pPr lvl="1" eaLnBrk="1" hangingPunct="1"/>
            <a:r>
              <a:rPr lang="en-US" dirty="0" smtClean="0"/>
              <a:t>Achieve 70% or higher on the final exam</a:t>
            </a:r>
          </a:p>
          <a:p>
            <a:pPr lvl="1" eaLnBrk="1" hangingPunct="1"/>
            <a:r>
              <a:rPr lang="en-US" dirty="0" smtClean="0"/>
              <a:t>Complete the course evaluation</a:t>
            </a:r>
          </a:p>
        </p:txBody>
      </p:sp>
      <p:pic>
        <p:nvPicPr>
          <p:cNvPr id="12292" name="Picture 5" descr="7363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2628900" cy="4000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Activity:  Student Expectations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4025" indent="-393700" eaLnBrk="1" hangingPunct="1"/>
            <a:r>
              <a:rPr lang="en-US" sz="2500" u="sng" dirty="0" smtClean="0"/>
              <a:t>Instructions</a:t>
            </a:r>
            <a:r>
              <a:rPr lang="en-US" sz="2500" dirty="0" smtClean="0"/>
              <a:t>:</a:t>
            </a:r>
            <a:endParaRPr lang="en-US" sz="2500" u="sng" dirty="0" smtClean="0"/>
          </a:p>
          <a:p>
            <a:pPr marL="454025" indent="-393700" eaLnBrk="1" hangingPunct="1">
              <a:buFont typeface="Wingdings" pitchFamily="2" charset="2"/>
              <a:buAutoNum type="arabicPeriod"/>
            </a:pPr>
            <a:r>
              <a:rPr lang="en-US" sz="2500" dirty="0" smtClean="0"/>
              <a:t> Meet in your assigned team to:</a:t>
            </a:r>
          </a:p>
          <a:p>
            <a:pPr marL="969963" lvl="1" indent="-401638" eaLnBrk="1" hangingPunct="1">
              <a:spcBef>
                <a:spcPct val="0"/>
              </a:spcBef>
            </a:pPr>
            <a:r>
              <a:rPr lang="en-US" sz="2500" dirty="0" smtClean="0"/>
              <a:t>Introduce yourselves and state how you can contribute to the team.</a:t>
            </a:r>
          </a:p>
          <a:p>
            <a:pPr marL="969963" lvl="1" indent="-401638" eaLnBrk="1" hangingPunct="1">
              <a:spcBef>
                <a:spcPct val="0"/>
              </a:spcBef>
            </a:pPr>
            <a:r>
              <a:rPr lang="en-US" sz="2500" dirty="0" smtClean="0"/>
              <a:t>In practical exercises what role might you fill for the team (IC, PIO, Safety, Liaison, Operations, Plans, Logistics or Finance/Admin </a:t>
            </a:r>
            <a:r>
              <a:rPr lang="en-US" sz="2500" smtClean="0"/>
              <a:t>Section Chief)</a:t>
            </a:r>
            <a:endParaRPr lang="en-US" sz="2500" dirty="0" smtClean="0"/>
          </a:p>
          <a:p>
            <a:pPr marL="969963" lvl="1" indent="-401638" eaLnBrk="1" hangingPunct="1">
              <a:spcBef>
                <a:spcPct val="0"/>
              </a:spcBef>
            </a:pPr>
            <a:r>
              <a:rPr lang="en-US" sz="2500" dirty="0" smtClean="0"/>
              <a:t>As a team, record your expectations for this course on chart paper.</a:t>
            </a:r>
          </a:p>
          <a:p>
            <a:pPr marL="454025" indent="-393700" eaLnBrk="1" hangingPunct="1">
              <a:buFont typeface="Wingdings" pitchFamily="2" charset="2"/>
              <a:buAutoNum type="arabicPeriod" startAt="3"/>
            </a:pPr>
            <a:r>
              <a:rPr lang="en-US" sz="2500" dirty="0" smtClean="0"/>
              <a:t>Be prepared to report in 15 minutes.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Br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3048000"/>
            <a:ext cx="52578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US" smtClean="0"/>
              <a:t>Are you now able to:</a:t>
            </a:r>
          </a:p>
          <a:p>
            <a:pPr lvl="1" eaLnBrk="1" hangingPunct="1"/>
            <a:r>
              <a:rPr lang="en-US" smtClean="0"/>
              <a:t>Describe the course objectives?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304800" y="147638"/>
            <a:ext cx="8601075" cy="868362"/>
          </a:xfrm>
        </p:spPr>
        <p:txBody>
          <a:bodyPr/>
          <a:lstStyle/>
          <a:p>
            <a:pPr eaLnBrk="1" hangingPunct="1"/>
            <a:r>
              <a:rPr lang="en-US" dirty="0" smtClean="0"/>
              <a:t>Instructor Introductions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124200" y="838200"/>
            <a:ext cx="5486400" cy="4525963"/>
          </a:xfrm>
        </p:spPr>
        <p:txBody>
          <a:bodyPr>
            <a:normAutofit lnSpcReduction="10000"/>
          </a:bodyPr>
          <a:lstStyle/>
          <a:p>
            <a:pPr lvl="1" eaLnBrk="1" hangingPunct="1"/>
            <a:r>
              <a:rPr lang="en-US" sz="2800" dirty="0" smtClean="0"/>
              <a:t>Bob Panko</a:t>
            </a:r>
          </a:p>
          <a:p>
            <a:pPr lvl="2" eaLnBrk="1" hangingPunct="1"/>
            <a:r>
              <a:rPr lang="en-US" sz="1800" dirty="0" smtClean="0"/>
              <a:t>Retired in Nov 2007 after 36 calendar years with NPS</a:t>
            </a:r>
          </a:p>
          <a:p>
            <a:pPr lvl="2" eaLnBrk="1" hangingPunct="1"/>
            <a:r>
              <a:rPr lang="en-US" sz="1800" dirty="0" smtClean="0"/>
              <a:t>USNPS Ranger / </a:t>
            </a:r>
            <a:r>
              <a:rPr lang="en-US" sz="1800" dirty="0" err="1" smtClean="0"/>
              <a:t>Supv</a:t>
            </a:r>
            <a:r>
              <a:rPr lang="en-US" sz="1800" dirty="0" smtClean="0"/>
              <a:t> Ranger / </a:t>
            </a:r>
            <a:r>
              <a:rPr lang="en-US" sz="1800" dirty="0" err="1" smtClean="0"/>
              <a:t>Asst</a:t>
            </a:r>
            <a:r>
              <a:rPr lang="en-US" sz="1800" dirty="0" smtClean="0"/>
              <a:t> Chief Ranger / District Ranger</a:t>
            </a:r>
          </a:p>
          <a:p>
            <a:pPr lvl="2" eaLnBrk="1" hangingPunct="1"/>
            <a:r>
              <a:rPr lang="en-US" sz="1800" dirty="0" smtClean="0"/>
              <a:t>USNPS Fire &amp; Aviation Man Officer Everglades NP</a:t>
            </a:r>
          </a:p>
          <a:p>
            <a:pPr lvl="2" eaLnBrk="1" hangingPunct="1"/>
            <a:r>
              <a:rPr lang="en-US" sz="1800" dirty="0" smtClean="0"/>
              <a:t>Mt Rainier, Everglades, Shenandoah, Statue of Liberty / Ellis Island, Biscayne &amp; Everglades</a:t>
            </a:r>
          </a:p>
          <a:p>
            <a:pPr lvl="2" eaLnBrk="1" hangingPunct="1"/>
            <a:r>
              <a:rPr lang="en-US" sz="1800" dirty="0" smtClean="0"/>
              <a:t>ICT2 – SA IMT2 (2007-2010) &amp; NPS Eastern All Hazard IMT 1993-2004</a:t>
            </a:r>
          </a:p>
          <a:p>
            <a:pPr lvl="2" eaLnBrk="1" hangingPunct="1"/>
            <a:r>
              <a:rPr lang="en-US" sz="1800" dirty="0" smtClean="0"/>
              <a:t>Liaison Officer SA IMT1 Red Team 2011-Present- LO with SA IMT2 in 2014</a:t>
            </a:r>
          </a:p>
          <a:p>
            <a:pPr lvl="2" eaLnBrk="1" hangingPunct="1"/>
            <a:r>
              <a:rPr lang="en-US" sz="1800" dirty="0" smtClean="0"/>
              <a:t>Risky Business Incident Management LLC “sole member”</a:t>
            </a:r>
          </a:p>
          <a:p>
            <a:pPr lvl="2" eaLnBrk="1" hangingPunct="1"/>
            <a:endParaRPr lang="en-US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81400"/>
            <a:ext cx="2819400" cy="190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07092"/>
            <a:ext cx="2684241" cy="237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866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Risky Business Incident Management LLC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www.riskybusinessincidentmanagement.com</a:t>
            </a:r>
            <a:endParaRPr lang="en-US" dirty="0" smtClean="0"/>
          </a:p>
          <a:p>
            <a:r>
              <a:rPr lang="en-US" dirty="0" smtClean="0"/>
              <a:t>Teach ICS courses</a:t>
            </a:r>
          </a:p>
          <a:p>
            <a:r>
              <a:rPr lang="en-US" dirty="0"/>
              <a:t>	</a:t>
            </a:r>
            <a:r>
              <a:rPr lang="en-US" dirty="0" smtClean="0"/>
              <a:t>I100, 200, 300, 400, 402</a:t>
            </a:r>
          </a:p>
          <a:p>
            <a:r>
              <a:rPr lang="en-US" dirty="0"/>
              <a:t>	</a:t>
            </a:r>
            <a:r>
              <a:rPr lang="en-US" dirty="0" smtClean="0"/>
              <a:t>FEMA Position Specific Courses</a:t>
            </a:r>
          </a:p>
          <a:p>
            <a:r>
              <a:rPr lang="en-US" dirty="0"/>
              <a:t>	</a:t>
            </a:r>
            <a:r>
              <a:rPr lang="en-US" dirty="0" smtClean="0"/>
              <a:t>Incident Commander, Operations Section Chief, Division/Group Supervisor, Liaison Officer</a:t>
            </a:r>
            <a:endParaRPr lang="en-US" dirty="0"/>
          </a:p>
          <a:p>
            <a:r>
              <a:rPr lang="en-US" dirty="0" smtClean="0"/>
              <a:t>Mentor Coach IMT’s</a:t>
            </a:r>
          </a:p>
          <a:p>
            <a:r>
              <a:rPr lang="en-US" dirty="0" smtClean="0"/>
              <a:t>Teach Wildland Fire Suppression &amp; Prescribed Fire courses</a:t>
            </a:r>
          </a:p>
          <a:p>
            <a:r>
              <a:rPr lang="en-US" dirty="0" smtClean="0"/>
              <a:t>Consulting/Rx Fire Planning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39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Instructor Introductions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90600"/>
            <a:ext cx="7848600" cy="5029200"/>
          </a:xfrm>
        </p:spPr>
        <p:txBody>
          <a:bodyPr>
            <a:normAutofit/>
          </a:bodyPr>
          <a:lstStyle/>
          <a:p>
            <a:pPr marL="114300" lvl="1" indent="0" eaLnBrk="1" hangingPunct="1">
              <a:buNone/>
            </a:pPr>
            <a:r>
              <a:rPr lang="en-US" sz="3200" dirty="0" smtClean="0"/>
              <a:t>Cliff Lively</a:t>
            </a:r>
            <a:endParaRPr lang="en-US" sz="2400" dirty="0"/>
          </a:p>
          <a:p>
            <a:pPr lvl="2" eaLnBrk="1" hangingPunct="1"/>
            <a:endParaRPr lang="en-US" sz="2000" dirty="0" smtClean="0"/>
          </a:p>
          <a:p>
            <a:pPr lvl="1" eaLnBrk="1" hangingPunct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671002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1-I have experience on multiple incidents/events managed using ICS and worked on these assignments as a member of the Command &amp; General Staff</a:t>
            </a:r>
          </a:p>
          <a:p>
            <a:r>
              <a:rPr lang="en-US" sz="2000" dirty="0"/>
              <a:t>2</a:t>
            </a:r>
            <a:r>
              <a:rPr lang="en-US" sz="2000" dirty="0" smtClean="0"/>
              <a:t>-I have been on incidents/events managed under ICS, but always worked as a Unit Leader or Single Resource</a:t>
            </a:r>
          </a:p>
          <a:p>
            <a:r>
              <a:rPr lang="en-US" sz="2000" dirty="0"/>
              <a:t>3</a:t>
            </a:r>
            <a:r>
              <a:rPr lang="en-US" sz="2000" dirty="0" smtClean="0"/>
              <a:t>-I </a:t>
            </a:r>
            <a:r>
              <a:rPr lang="en-US" sz="2000" dirty="0"/>
              <a:t>have had </a:t>
            </a:r>
            <a:r>
              <a:rPr lang="en-US" sz="2000" dirty="0" smtClean="0"/>
              <a:t>I100 &amp; I200 training</a:t>
            </a:r>
            <a:r>
              <a:rPr lang="en-US" sz="2000" dirty="0"/>
              <a:t>, but have had no real life experience in using ICS </a:t>
            </a:r>
            <a:r>
              <a:rPr lang="en-US" sz="2000" dirty="0" smtClean="0"/>
              <a:t>in real life incidents or events.</a:t>
            </a:r>
          </a:p>
          <a:p>
            <a:r>
              <a:rPr lang="en-US" sz="2000" dirty="0" smtClean="0"/>
              <a:t>4-I have many years of emergency management experience, but have had very little involvement with incidents managed under ICS</a:t>
            </a:r>
            <a:endParaRPr lang="en-US" sz="2000" dirty="0"/>
          </a:p>
          <a:p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00" y="6045200"/>
            <a:ext cx="2895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06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IMT Assignments &amp; Student Introductions</a:t>
            </a:r>
          </a:p>
        </p:txBody>
      </p:sp>
      <p:sp>
        <p:nvSpPr>
          <p:cNvPr id="6147" name="Content Placeholder 1"/>
          <p:cNvSpPr>
            <a:spLocks noGrp="1"/>
          </p:cNvSpPr>
          <p:nvPr>
            <p:ph idx="1"/>
          </p:nvPr>
        </p:nvSpPr>
        <p:spPr>
          <a:xfrm>
            <a:off x="533400" y="1752600"/>
            <a:ext cx="7162800" cy="2849563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smtClean="0"/>
              <a:t>Name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mtClean="0"/>
              <a:t>Day Job / Who you work or volunteer for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mtClean="0"/>
              <a:t>Your past experience in emergency &amp; incident management – ICS positions you performed in the past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mtClean="0"/>
              <a:t>Expectations from attending this course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Operational Period Briefing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7162800" cy="4373563"/>
          </a:xfrm>
        </p:spPr>
        <p:txBody>
          <a:bodyPr>
            <a:normAutofit fontScale="92500" lnSpcReduction="10000"/>
          </a:bodyPr>
          <a:lstStyle/>
          <a:p>
            <a:r>
              <a:rPr lang="en-US" sz="2000" smtClean="0"/>
              <a:t>Current Situation</a:t>
            </a:r>
          </a:p>
          <a:p>
            <a:r>
              <a:rPr lang="en-US" sz="2000" smtClean="0"/>
              <a:t>Objectives</a:t>
            </a:r>
          </a:p>
          <a:p>
            <a:r>
              <a:rPr lang="en-US" sz="2000" smtClean="0"/>
              <a:t>Predictive Information</a:t>
            </a:r>
          </a:p>
          <a:p>
            <a:r>
              <a:rPr lang="en-US" sz="2000" smtClean="0"/>
              <a:t>Assignments</a:t>
            </a:r>
          </a:p>
          <a:p>
            <a:r>
              <a:rPr lang="en-US" sz="2000" smtClean="0"/>
              <a:t>Safety </a:t>
            </a:r>
          </a:p>
          <a:p>
            <a:r>
              <a:rPr lang="en-US" sz="2000" smtClean="0"/>
              <a:t>Logistics</a:t>
            </a:r>
          </a:p>
          <a:p>
            <a:r>
              <a:rPr lang="en-US" sz="2000" smtClean="0"/>
              <a:t>Finance</a:t>
            </a:r>
          </a:p>
          <a:p>
            <a:r>
              <a:rPr lang="en-US" sz="2000" smtClean="0"/>
              <a:t>Planning</a:t>
            </a:r>
          </a:p>
          <a:p>
            <a:r>
              <a:rPr lang="en-US" sz="2000" smtClean="0"/>
              <a:t>Information</a:t>
            </a:r>
          </a:p>
          <a:p>
            <a:r>
              <a:rPr lang="en-US" sz="2000" smtClean="0"/>
              <a:t>Liaison</a:t>
            </a:r>
          </a:p>
          <a:p>
            <a:r>
              <a:rPr lang="en-US" sz="2000" smtClean="0"/>
              <a:t>Agency Reps / Agency Administrator</a:t>
            </a:r>
          </a:p>
          <a:p>
            <a:r>
              <a:rPr lang="en-US" sz="2000" smtClean="0"/>
              <a:t>Close Out</a:t>
            </a:r>
          </a:p>
          <a:p>
            <a:endParaRPr lang="en-US" sz="2000" smtClean="0"/>
          </a:p>
          <a:p>
            <a:endParaRPr lang="en-US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Instructor Expectations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eaLnBrk="1" hangingPunct="1"/>
            <a:r>
              <a:rPr lang="en-US" sz="2400" smtClean="0"/>
              <a:t>This course is about teaching you the ICS processes of managing multi-day incidents/events</a:t>
            </a:r>
          </a:p>
          <a:p>
            <a:pPr lvl="1" eaLnBrk="1" hangingPunct="1"/>
            <a:r>
              <a:rPr lang="en-US" sz="2400" smtClean="0"/>
              <a:t>It is predicated that you are functioning as a Type 3 Incident Management Team on scene and in command of an incident/event (NOT in an EOC, though principles may be applicable to EOC operations)</a:t>
            </a:r>
          </a:p>
          <a:p>
            <a:pPr lvl="1" eaLnBrk="1" hangingPunct="1"/>
            <a:r>
              <a:rPr lang="en-US" sz="2000" smtClean="0"/>
              <a:t>Exhibit mutual cooperation with the group.</a:t>
            </a:r>
          </a:p>
          <a:p>
            <a:pPr lvl="1" eaLnBrk="1" hangingPunct="1"/>
            <a:r>
              <a:rPr lang="en-US" sz="2000" smtClean="0"/>
              <a:t>Be open minded to new ideas.</a:t>
            </a:r>
          </a:p>
          <a:p>
            <a:pPr lvl="1" eaLnBrk="1" hangingPunct="1"/>
            <a:r>
              <a:rPr lang="en-US" sz="2000" smtClean="0"/>
              <a:t>Use what is presented in the course to perform effectively within an ICS organization.</a:t>
            </a:r>
          </a:p>
          <a:p>
            <a:pPr lvl="1" eaLnBrk="1" hangingPunct="1"/>
            <a:r>
              <a:rPr lang="en-US" sz="2000" smtClean="0"/>
              <a:t>Participate actively in all of the training activities and exercises.</a:t>
            </a:r>
          </a:p>
          <a:p>
            <a:pPr lvl="1" eaLnBrk="1" hangingPunct="1"/>
            <a:r>
              <a:rPr lang="en-US" sz="2000" smtClean="0"/>
              <a:t>Return to class at stated time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I-300 Course Objectives (1 of 2)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5029200" cy="452596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Describe how the National Incident Management System (NIMS) Command and Management component supports the management of expanding incidents.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Describe the incident/event management process for supervisors and expanding incidents as prescribed by the ICS.</a:t>
            </a:r>
          </a:p>
        </p:txBody>
      </p:sp>
      <p:pic>
        <p:nvPicPr>
          <p:cNvPr id="922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431925"/>
            <a:ext cx="2667000" cy="3063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10421</TotalTime>
  <Words>644</Words>
  <Application>Microsoft Office PowerPoint</Application>
  <PresentationFormat>On-screen Show (4:3)</PresentationFormat>
  <Paragraphs>103</Paragraphs>
  <Slides>14</Slides>
  <Notes>12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Angles</vt:lpstr>
      <vt:lpstr>ICS 300 – ICS For Expanding Incidents  DELAWARE WATER GAP NRA JUNE 24-26, 2014</vt:lpstr>
      <vt:lpstr>Instructor Introductions</vt:lpstr>
      <vt:lpstr>Risky Business Incident Management LLC</vt:lpstr>
      <vt:lpstr>Instructor Introductions</vt:lpstr>
      <vt:lpstr>Student Questions</vt:lpstr>
      <vt:lpstr>IMT Assignments &amp; Student Introductions</vt:lpstr>
      <vt:lpstr>Operational Period Briefing</vt:lpstr>
      <vt:lpstr>Instructor Expectations</vt:lpstr>
      <vt:lpstr>I-300 Course Objectives (1 of 2)</vt:lpstr>
      <vt:lpstr>I-300 Course Objectives (2 of 2)</vt:lpstr>
      <vt:lpstr>Course Structure</vt:lpstr>
      <vt:lpstr>Successful Course Completion</vt:lpstr>
      <vt:lpstr>Activity:  Student Expectations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ICS200</dc:title>
  <dc:creator>Bob</dc:creator>
  <cp:lastModifiedBy>Bob</cp:lastModifiedBy>
  <cp:revision>307</cp:revision>
  <cp:lastPrinted>2005-07-05T17:26:47Z</cp:lastPrinted>
  <dcterms:created xsi:type="dcterms:W3CDTF">2004-12-03T17:53:15Z</dcterms:created>
  <dcterms:modified xsi:type="dcterms:W3CDTF">2014-06-12T03:52:36Z</dcterms:modified>
</cp:coreProperties>
</file>