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65" r:id="rId4"/>
    <p:sldId id="266" r:id="rId5"/>
    <p:sldId id="257" r:id="rId6"/>
    <p:sldId id="256" r:id="rId7"/>
    <p:sldId id="258" r:id="rId8"/>
    <p:sldId id="268" r:id="rId9"/>
    <p:sldId id="269" r:id="rId10"/>
    <p:sldId id="270" r:id="rId11"/>
    <p:sldId id="271" r:id="rId12"/>
    <p:sldId id="259" r:id="rId13"/>
    <p:sldId id="260" r:id="rId14"/>
    <p:sldId id="267" r:id="rId15"/>
    <p:sldId id="262" r:id="rId16"/>
    <p:sldId id="263" r:id="rId17"/>
    <p:sldId id="272" r:id="rId18"/>
    <p:sldId id="273" r:id="rId19"/>
    <p:sldId id="274" r:id="rId20"/>
    <p:sldId id="275" r:id="rId21"/>
    <p:sldId id="276" r:id="rId22"/>
    <p:sldId id="280" r:id="rId23"/>
    <p:sldId id="281" r:id="rId24"/>
    <p:sldId id="278" r:id="rId25"/>
    <p:sldId id="279" r:id="rId26"/>
    <p:sldId id="277" r:id="rId27"/>
    <p:sldId id="264" r:id="rId28"/>
    <p:sldId id="261" r:id="rId29"/>
    <p:sldId id="282" r:id="rId30"/>
    <p:sldId id="285" r:id="rId31"/>
    <p:sldId id="284" r:id="rId32"/>
    <p:sldId id="286" r:id="rId33"/>
    <p:sldId id="283" r:id="rId34"/>
    <p:sldId id="28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5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3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8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6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6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6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8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9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2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Is NIMS Working Nationwide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Response to 2 Similar Incidents </a:t>
            </a:r>
          </a:p>
          <a:p>
            <a:r>
              <a:rPr lang="en-US" dirty="0" smtClean="0"/>
              <a:t>Across the Nation </a:t>
            </a:r>
          </a:p>
          <a:p>
            <a:r>
              <a:rPr lang="en-US" dirty="0" smtClean="0"/>
              <a:t>March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" y="457200"/>
            <a:ext cx="912298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837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4" y="152400"/>
            <a:ext cx="5521798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24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95699"/>
            <a:ext cx="6400800" cy="598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5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855"/>
            <a:ext cx="7036635" cy="66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-209550"/>
            <a:ext cx="5629275" cy="727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4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824537" cy="609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5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6429375" cy="7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-38100"/>
            <a:ext cx="5085417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7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"/>
            <a:ext cx="5638800" cy="689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665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97" y="0"/>
            <a:ext cx="51214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79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Both major collapses with buried victims </a:t>
            </a:r>
            <a:br>
              <a:rPr lang="en-US" sz="3600" dirty="0" smtClean="0"/>
            </a:br>
            <a:r>
              <a:rPr lang="en-US" sz="3600" dirty="0" smtClean="0"/>
              <a:t>Very Different Environments / Both ICS managed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99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Harlem Building Collapse, NY, NY, March 12, 2014 0931 </a:t>
            </a:r>
            <a:r>
              <a:rPr lang="en-US" dirty="0" smtClean="0"/>
              <a:t>hours</a:t>
            </a:r>
          </a:p>
          <a:p>
            <a:r>
              <a:rPr lang="en-US" dirty="0"/>
              <a:t>8 fatalities/70+ injuries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" y="2514600"/>
            <a:ext cx="4040188" cy="395128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Initial Response</a:t>
            </a:r>
          </a:p>
          <a:p>
            <a:r>
              <a:rPr lang="en-US" dirty="0" smtClean="0"/>
              <a:t>CIMS – FDNY Single Command </a:t>
            </a:r>
            <a:r>
              <a:rPr lang="en-US" dirty="0" smtClean="0"/>
              <a:t>Incident</a:t>
            </a:r>
          </a:p>
          <a:p>
            <a:r>
              <a:rPr lang="en-US" dirty="0" smtClean="0"/>
              <a:t>FDNY </a:t>
            </a:r>
            <a:r>
              <a:rPr lang="en-US" dirty="0" smtClean="0"/>
              <a:t>IMT3 – 5 Operational Periods  active – 24 hour OP’s with shift changes.</a:t>
            </a:r>
          </a:p>
          <a:p>
            <a:r>
              <a:rPr lang="en-US" dirty="0" smtClean="0"/>
              <a:t>assume eventual transfer of command to normal responsible municipal agencies.</a:t>
            </a:r>
          </a:p>
          <a:p>
            <a:endParaRPr lang="en-US" dirty="0"/>
          </a:p>
          <a:p>
            <a:r>
              <a:rPr lang="en-US" dirty="0" smtClean="0"/>
              <a:t>Densely urban.  Huge volume of response resources immediately available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495800" cy="838200"/>
          </a:xfrm>
        </p:spPr>
        <p:txBody>
          <a:bodyPr>
            <a:noAutofit/>
          </a:bodyPr>
          <a:lstStyle/>
          <a:p>
            <a:r>
              <a:rPr lang="en-US" sz="2200" dirty="0" err="1" smtClean="0"/>
              <a:t>Oso</a:t>
            </a:r>
            <a:r>
              <a:rPr lang="en-US" sz="2200" dirty="0" smtClean="0"/>
              <a:t>, Washington Mudslide </a:t>
            </a:r>
            <a:r>
              <a:rPr lang="en-US" sz="2200" dirty="0"/>
              <a:t>March </a:t>
            </a:r>
            <a:r>
              <a:rPr lang="en-US" sz="2200" dirty="0" smtClean="0"/>
              <a:t>22, 2014 </a:t>
            </a:r>
            <a:r>
              <a:rPr lang="en-US" sz="2200" dirty="0"/>
              <a:t>1037 </a:t>
            </a:r>
            <a:r>
              <a:rPr lang="en-US" sz="2200" dirty="0" smtClean="0"/>
              <a:t>hours:41 fatalities/4 serious injuries/2 missing</a:t>
            </a:r>
            <a:endParaRPr lang="en-US" sz="22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8200" y="2362200"/>
            <a:ext cx="4041775" cy="4302125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Initial Response </a:t>
            </a:r>
          </a:p>
          <a:p>
            <a:r>
              <a:rPr lang="en-US" sz="3200" dirty="0" smtClean="0"/>
              <a:t>Washington State IMT3 – four operational periods</a:t>
            </a:r>
          </a:p>
          <a:p>
            <a:r>
              <a:rPr lang="en-US" sz="3200" dirty="0" smtClean="0"/>
              <a:t>Transfer of command to Washington State IMT2 (Team 4) – 14 Operational Periods  - 24 hour OP’s with minimally staffed overnight shift.</a:t>
            </a:r>
          </a:p>
          <a:p>
            <a:r>
              <a:rPr lang="en-US" sz="3200" dirty="0" smtClean="0"/>
              <a:t>Transfer of  command to Washington State IMT2 (Team 3) – 11 OP’s</a:t>
            </a:r>
          </a:p>
          <a:p>
            <a:r>
              <a:rPr lang="en-US" sz="3200" dirty="0" smtClean="0"/>
              <a:t>Transfer of command back to Washington State IMT3</a:t>
            </a:r>
          </a:p>
          <a:p>
            <a:r>
              <a:rPr lang="en-US" sz="3200" dirty="0" smtClean="0"/>
              <a:t>Extremely Rural, IA resources limited.  Tactical resources had to come from long distance away.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0"/>
            <a:ext cx="5486401" cy="693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495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4966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4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51937" y="-981661"/>
            <a:ext cx="6565888" cy="91134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2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4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75981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638800" cy="690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4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889"/>
            <a:ext cx="8126653" cy="646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70" y="34636"/>
            <a:ext cx="5512139" cy="68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"/>
            <a:ext cx="5334000" cy="697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27" y="-42818"/>
            <a:ext cx="5367806" cy="690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81881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32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780"/>
            <a:ext cx="5257800" cy="686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59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6084766" cy="626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033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0771" y="-1106753"/>
            <a:ext cx="6346110" cy="916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474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5473" y="-1064473"/>
            <a:ext cx="6253054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953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688846" cy="728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67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7268"/>
            <a:ext cx="5410200" cy="68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145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"/>
            <a:ext cx="5334000" cy="689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2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0"/>
            <a:ext cx="58744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01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9050"/>
            <a:ext cx="6086475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33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-14553"/>
            <a:ext cx="5805487" cy="685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61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4" y="16108"/>
            <a:ext cx="5346586" cy="684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620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18" y="49357"/>
            <a:ext cx="5583638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917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163</Words>
  <Application>Microsoft Office PowerPoint</Application>
  <PresentationFormat>On-screen Show (4:3)</PresentationFormat>
  <Paragraphs>20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Is NIMS Working Nationwide</vt:lpstr>
      <vt:lpstr> Both major collapses with buried victims  Very Different Environments / Both ICS managed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Bob</cp:lastModifiedBy>
  <cp:revision>15</cp:revision>
  <dcterms:created xsi:type="dcterms:W3CDTF">2014-04-02T13:40:51Z</dcterms:created>
  <dcterms:modified xsi:type="dcterms:W3CDTF">2014-05-07T20:11:06Z</dcterms:modified>
</cp:coreProperties>
</file>